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rawings/drawing2.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70" r:id="rId4"/>
    <p:sldMasterId id="2147483779" r:id="rId5"/>
    <p:sldMasterId id="2147483799" r:id="rId6"/>
  </p:sldMasterIdLst>
  <p:notesMasterIdLst>
    <p:notesMasterId r:id="rId69"/>
  </p:notesMasterIdLst>
  <p:handoutMasterIdLst>
    <p:handoutMasterId r:id="rId70"/>
  </p:handoutMasterIdLst>
  <p:sldIdLst>
    <p:sldId id="407" r:id="rId7"/>
    <p:sldId id="409" r:id="rId8"/>
    <p:sldId id="384" r:id="rId9"/>
    <p:sldId id="410" r:id="rId10"/>
    <p:sldId id="412" r:id="rId11"/>
    <p:sldId id="482" r:id="rId12"/>
    <p:sldId id="483" r:id="rId13"/>
    <p:sldId id="485" r:id="rId14"/>
    <p:sldId id="486" r:id="rId15"/>
    <p:sldId id="414" r:id="rId16"/>
    <p:sldId id="415" r:id="rId17"/>
    <p:sldId id="416" r:id="rId18"/>
    <p:sldId id="417" r:id="rId19"/>
    <p:sldId id="418" r:id="rId20"/>
    <p:sldId id="419" r:id="rId21"/>
    <p:sldId id="411" r:id="rId22"/>
    <p:sldId id="420" r:id="rId23"/>
    <p:sldId id="421" r:id="rId24"/>
    <p:sldId id="422" r:id="rId25"/>
    <p:sldId id="423" r:id="rId26"/>
    <p:sldId id="424" r:id="rId27"/>
    <p:sldId id="425" r:id="rId28"/>
    <p:sldId id="426" r:id="rId29"/>
    <p:sldId id="427" r:id="rId30"/>
    <p:sldId id="428" r:id="rId31"/>
    <p:sldId id="429" r:id="rId32"/>
    <p:sldId id="430" r:id="rId33"/>
    <p:sldId id="431" r:id="rId34"/>
    <p:sldId id="432" r:id="rId35"/>
    <p:sldId id="487" r:id="rId36"/>
    <p:sldId id="472" r:id="rId37"/>
    <p:sldId id="444" r:id="rId38"/>
    <p:sldId id="436" r:id="rId39"/>
    <p:sldId id="437" r:id="rId40"/>
    <p:sldId id="438" r:id="rId41"/>
    <p:sldId id="439" r:id="rId42"/>
    <p:sldId id="440" r:id="rId43"/>
    <p:sldId id="441" r:id="rId44"/>
    <p:sldId id="442" r:id="rId45"/>
    <p:sldId id="443" r:id="rId46"/>
    <p:sldId id="517" r:id="rId47"/>
    <p:sldId id="518" r:id="rId48"/>
    <p:sldId id="519" r:id="rId49"/>
    <p:sldId id="520" r:id="rId50"/>
    <p:sldId id="521" r:id="rId51"/>
    <p:sldId id="522" r:id="rId52"/>
    <p:sldId id="523" r:id="rId53"/>
    <p:sldId id="524" r:id="rId54"/>
    <p:sldId id="516" r:id="rId55"/>
    <p:sldId id="509" r:id="rId56"/>
    <p:sldId id="510" r:id="rId57"/>
    <p:sldId id="511" r:id="rId58"/>
    <p:sldId id="512" r:id="rId59"/>
    <p:sldId id="513" r:id="rId60"/>
    <p:sldId id="514" r:id="rId61"/>
    <p:sldId id="515" r:id="rId62"/>
    <p:sldId id="508" r:id="rId63"/>
    <p:sldId id="469" r:id="rId64"/>
    <p:sldId id="468" r:id="rId65"/>
    <p:sldId id="365" r:id="rId66"/>
    <p:sldId id="457" r:id="rId67"/>
    <p:sldId id="525" r:id="rId68"/>
  </p:sldIdLst>
  <p:sldSz cx="9144000" cy="5143500" type="screen16x9"/>
  <p:notesSz cx="6858000" cy="9144000"/>
  <p:embeddedFontLst>
    <p:embeddedFont>
      <p:font typeface="MS PGothic" pitchFamily="34" charset="-128"/>
      <p:regular r:id="rId71"/>
    </p:embeddedFont>
    <p:embeddedFont>
      <p:font typeface="Futura Hv" charset="0"/>
      <p:regular r:id="rId72"/>
    </p:embeddedFont>
    <p:embeddedFont>
      <p:font typeface="Futura Bk" charset="0"/>
      <p:regular r:id="rId73"/>
      <p:bold r:id="rId74"/>
      <p:italic r:id="rId75"/>
    </p:embeddedFont>
    <p:embeddedFont>
      <p:font typeface="Simplified Arabic Fixed" pitchFamily="49" charset="-78"/>
      <p:regular r:id="rId76"/>
    </p:embeddedFont>
    <p:embeddedFont>
      <p:font typeface="新細明體" pitchFamily="18" charset="-120"/>
      <p:regular r:id="rId77"/>
    </p:embeddedFont>
    <p:embeddedFont>
      <p:font typeface="Verdana" pitchFamily="34" charset="0"/>
      <p:regular r:id="rId78"/>
      <p:bold r:id="rId79"/>
      <p:italic r:id="rId80"/>
      <p:boldItalic r:id="rId81"/>
    </p:embeddedFont>
    <p:embeddedFont>
      <p:font typeface="微软雅黑" pitchFamily="34" charset="-122"/>
      <p:regular r:id="rId82"/>
      <p:bold r:id="rId83"/>
    </p:embeddedFont>
    <p:embeddedFont>
      <p:font typeface="Aharoni" pitchFamily="2" charset="-79"/>
      <p:bold r:id="rId84"/>
    </p:embeddedFont>
    <p:embeddedFont>
      <p:font typeface="Wingdings 2" pitchFamily="18" charset="2"/>
      <p:regular r:id="rId85"/>
    </p:embeddedFont>
    <p:embeddedFont>
      <p:font typeface="Segoe UI" pitchFamily="34" charset="0"/>
      <p:regular r:id="rId86"/>
      <p:bold r:id="rId87"/>
      <p:italic r:id="rId88"/>
      <p:boldItalic r:id="rId89"/>
    </p:embeddedFont>
    <p:embeddedFont>
      <p:font typeface="HP Simplified" charset="0"/>
      <p:regular r:id="rId90"/>
      <p:bold r:id="rId91"/>
      <p:italic r:id="rId92"/>
      <p:boldItalic r:id="rId93"/>
    </p:embeddedFont>
    <p:embeddedFont>
      <p:font typeface="黑体" pitchFamily="49" charset="-122"/>
      <p:regular r:id="rId94"/>
    </p:embeddedFont>
    <p:embeddedFont>
      <p:font typeface="Georgia" pitchFamily="18" charset="0"/>
      <p:regular r:id="rId95"/>
      <p:bold r:id="rId96"/>
      <p:italic r:id="rId97"/>
      <p:boldItalic r:id="rId98"/>
    </p:embeddedFont>
    <p:embeddedFont>
      <p:font typeface="Calibri" pitchFamily="34" charset="0"/>
      <p:regular r:id="rId99"/>
      <p:bold r:id="rId100"/>
      <p:italic r:id="rId101"/>
      <p:boldItalic r:id="rId102"/>
    </p:embeddedFont>
    <p:embeddedFont>
      <p:font typeface="Arial Black" pitchFamily="34" charset="0"/>
      <p:bold r:id="rId10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E"/>
    <a:srgbClr val="FFFFFF"/>
    <a:srgbClr val="37A5E1"/>
    <a:srgbClr val="E9BBBC"/>
    <a:srgbClr val="E99190"/>
    <a:srgbClr val="E9443A"/>
    <a:srgbClr val="B59192"/>
    <a:srgbClr val="E96F67"/>
    <a:srgbClr val="E9BBBB"/>
    <a:srgbClr val="E990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95" autoAdjust="0"/>
    <p:restoredTop sz="88947" autoAdjust="0"/>
  </p:normalViewPr>
  <p:slideViewPr>
    <p:cSldViewPr snapToGrid="0">
      <p:cViewPr>
        <p:scale>
          <a:sx n="90" d="100"/>
          <a:sy n="90" d="100"/>
        </p:scale>
        <p:origin x="-636" y="-48"/>
      </p:cViewPr>
      <p:guideLst>
        <p:guide orient="horz" pos="3023"/>
        <p:guide orient="horz" pos="1445"/>
        <p:guide orient="horz" pos="2731"/>
        <p:guide orient="horz" pos="1098"/>
        <p:guide orient="horz" pos="3119"/>
        <p:guide pos="3485"/>
        <p:guide pos="217"/>
        <p:guide pos="5613"/>
        <p:guide pos="5536"/>
        <p:guide pos="2873"/>
      </p:guideLst>
    </p:cSldViewPr>
  </p:slideViewPr>
  <p:notesTextViewPr>
    <p:cViewPr>
      <p:scale>
        <a:sx n="100" d="100"/>
        <a:sy n="100" d="100"/>
      </p:scale>
      <p:origin x="0" y="0"/>
    </p:cViewPr>
  </p:notesTextViewPr>
  <p:sorterViewPr>
    <p:cViewPr>
      <p:scale>
        <a:sx n="100" d="100"/>
        <a:sy n="100" d="100"/>
      </p:scale>
      <p:origin x="0" y="6246"/>
    </p:cViewPr>
  </p:sorterViewPr>
  <p:notesViewPr>
    <p:cSldViewPr snapToGrid="0" snapToObjects="1" showGuides="1">
      <p:cViewPr varScale="1">
        <p:scale>
          <a:sx n="122" d="100"/>
          <a:sy n="122" d="100"/>
        </p:scale>
        <p:origin x="-392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1.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ableStyles" Target="tableStyle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openxmlformats.org/officeDocument/2006/relationships/font" Target="fonts/font32.fntdata"/><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font" Target="fonts/font33.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ramosbio\Documents\BIOMARA\IPR-%20EB%20TAM\EB%20Segment%20x%20Channel%20Model%20-%202H11%20Update%20-%20Final%20-%20Nov-21-1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ramosbio\Documents\BIOMARA\IDC%20TRACKER\Copy%20of%20IDC%20WW%20x86%20ServerTracker_FinalHistoricalPivot_2011Q4_HP.xls"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ramosbio\Documents\BIOMARA\EB%20TAM\EB%20Segment%20x%20Channel%20Model%20-%202H11%20Update%20-%20Final%20-%20Nov-21-1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external1.collaboration.hp.com/external/iQuote/Reporting/Dashboard/iQuote%20Dashboard%20Data-Apr%2020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843632350134519"/>
          <c:y val="0.13683199159873141"/>
          <c:w val="0.81238315178380849"/>
          <c:h val="0.53638373459527855"/>
        </c:manualLayout>
      </c:layout>
      <c:lineChart>
        <c:grouping val="standard"/>
        <c:varyColors val="0"/>
        <c:ser>
          <c:idx val="0"/>
          <c:order val="0"/>
          <c:tx>
            <c:strRef>
              <c:f>Sheet1!$B$1</c:f>
              <c:strCache>
                <c:ptCount val="1"/>
                <c:pt idx="0">
                  <c:v>Series 1</c:v>
                </c:pt>
              </c:strCache>
            </c:strRef>
          </c:tx>
          <c:spPr>
            <a:ln>
              <a:noFill/>
            </a:ln>
          </c:spPr>
          <c:marker>
            <c:symbol val="none"/>
          </c:marker>
          <c:cat>
            <c:numRef>
              <c:f>Sheet1!$A$2:$A$6</c:f>
              <c:numCache>
                <c:formatCode>General</c:formatCode>
                <c:ptCount val="5"/>
                <c:pt idx="0">
                  <c:v>2011</c:v>
                </c:pt>
                <c:pt idx="1">
                  <c:v>2012</c:v>
                </c:pt>
                <c:pt idx="2">
                  <c:v>2013</c:v>
                </c:pt>
                <c:pt idx="3">
                  <c:v>2014</c:v>
                </c:pt>
                <c:pt idx="4">
                  <c:v>2015</c:v>
                </c:pt>
              </c:numCache>
            </c:numRef>
          </c:cat>
          <c:val>
            <c:numRef>
              <c:f>Sheet1!$B$2:$B$6</c:f>
              <c:numCache>
                <c:formatCode>0.00</c:formatCode>
                <c:ptCount val="5"/>
                <c:pt idx="0">
                  <c:v>6.5</c:v>
                </c:pt>
                <c:pt idx="1">
                  <c:v>9.4</c:v>
                </c:pt>
                <c:pt idx="2">
                  <c:v>13.6</c:v>
                </c:pt>
                <c:pt idx="3">
                  <c:v>19.600000000000001</c:v>
                </c:pt>
                <c:pt idx="4">
                  <c:v>28.3</c:v>
                </c:pt>
              </c:numCache>
            </c:numRef>
          </c:val>
          <c:smooth val="0"/>
        </c:ser>
        <c:ser>
          <c:idx val="1"/>
          <c:order val="1"/>
          <c:tx>
            <c:strRef>
              <c:f>Sheet1!$C$1</c:f>
              <c:strCache>
                <c:ptCount val="1"/>
                <c:pt idx="0">
                  <c:v>Column1</c:v>
                </c:pt>
              </c:strCache>
            </c:strRef>
          </c:tx>
          <c:marker>
            <c:symbol val="none"/>
          </c:marker>
          <c:cat>
            <c:numRef>
              <c:f>Sheet1!$A$2:$A$6</c:f>
              <c:numCache>
                <c:formatCode>General</c:formatCode>
                <c:ptCount val="5"/>
                <c:pt idx="0">
                  <c:v>2011</c:v>
                </c:pt>
                <c:pt idx="1">
                  <c:v>2012</c:v>
                </c:pt>
                <c:pt idx="2">
                  <c:v>2013</c:v>
                </c:pt>
                <c:pt idx="3">
                  <c:v>2014</c:v>
                </c:pt>
                <c:pt idx="4">
                  <c:v>2015</c:v>
                </c:pt>
              </c:numCache>
            </c:numRef>
          </c:cat>
          <c:val>
            <c:numRef>
              <c:f>Sheet1!$C$2:$C$6</c:f>
              <c:numCache>
                <c:formatCode>General</c:formatCode>
                <c:ptCount val="5"/>
              </c:numCache>
            </c:numRef>
          </c:val>
          <c:smooth val="0"/>
        </c:ser>
        <c:ser>
          <c:idx val="2"/>
          <c:order val="2"/>
          <c:tx>
            <c:strRef>
              <c:f>Sheet1!$D$1</c:f>
              <c:strCache>
                <c:ptCount val="1"/>
                <c:pt idx="0">
                  <c:v>Column2</c:v>
                </c:pt>
              </c:strCache>
            </c:strRef>
          </c:tx>
          <c:marker>
            <c:symbol val="none"/>
          </c:marker>
          <c:cat>
            <c:numRef>
              <c:f>Sheet1!$A$2:$A$6</c:f>
              <c:numCache>
                <c:formatCode>General</c:formatCode>
                <c:ptCount val="5"/>
                <c:pt idx="0">
                  <c:v>2011</c:v>
                </c:pt>
                <c:pt idx="1">
                  <c:v>2012</c:v>
                </c:pt>
                <c:pt idx="2">
                  <c:v>2013</c:v>
                </c:pt>
                <c:pt idx="3">
                  <c:v>2014</c:v>
                </c:pt>
                <c:pt idx="4">
                  <c:v>2015</c:v>
                </c:pt>
              </c:numCache>
            </c:numRef>
          </c:cat>
          <c:val>
            <c:numRef>
              <c:f>Sheet1!$D$2:$D$6</c:f>
              <c:numCache>
                <c:formatCode>General</c:formatCode>
                <c:ptCount val="5"/>
              </c:numCache>
            </c:numRef>
          </c:val>
          <c:smooth val="0"/>
        </c:ser>
        <c:dLbls>
          <c:showLegendKey val="0"/>
          <c:showVal val="0"/>
          <c:showCatName val="0"/>
          <c:showSerName val="0"/>
          <c:showPercent val="0"/>
          <c:showBubbleSize val="0"/>
        </c:dLbls>
        <c:marker val="1"/>
        <c:smooth val="0"/>
        <c:axId val="151395712"/>
        <c:axId val="151397504"/>
      </c:lineChart>
      <c:catAx>
        <c:axId val="151395712"/>
        <c:scaling>
          <c:orientation val="minMax"/>
        </c:scaling>
        <c:delete val="0"/>
        <c:axPos val="b"/>
        <c:numFmt formatCode="General" sourceLinked="1"/>
        <c:majorTickMark val="out"/>
        <c:minorTickMark val="none"/>
        <c:tickLblPos val="nextTo"/>
        <c:txPr>
          <a:bodyPr/>
          <a:lstStyle/>
          <a:p>
            <a:pPr>
              <a:defRPr sz="1200" b="1">
                <a:solidFill>
                  <a:srgbClr val="0070C0"/>
                </a:solidFill>
              </a:defRPr>
            </a:pPr>
            <a:endParaRPr lang="zh-CN"/>
          </a:p>
        </c:txPr>
        <c:crossAx val="151397504"/>
        <c:crosses val="autoZero"/>
        <c:auto val="1"/>
        <c:lblAlgn val="ctr"/>
        <c:lblOffset val="100"/>
        <c:noMultiLvlLbl val="0"/>
      </c:catAx>
      <c:valAx>
        <c:axId val="151397504"/>
        <c:scaling>
          <c:orientation val="minMax"/>
        </c:scaling>
        <c:delete val="1"/>
        <c:axPos val="l"/>
        <c:numFmt formatCode="&quot;$&quot;#,##0" sourceLinked="0"/>
        <c:majorTickMark val="out"/>
        <c:minorTickMark val="none"/>
        <c:tickLblPos val="none"/>
        <c:crossAx val="151395712"/>
        <c:crosses val="autoZero"/>
        <c:crossBetween val="between"/>
      </c:valAx>
    </c:plotArea>
    <c:plotVisOnly val="1"/>
    <c:dispBlanksAs val="gap"/>
    <c:showDLblsOverMax val="0"/>
  </c:chart>
  <c:txPr>
    <a:bodyPr/>
    <a:lstStyle/>
    <a:p>
      <a:pPr>
        <a:defRPr sz="1100"/>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dirty="0"/>
              <a:t>x86 Server WW </a:t>
            </a:r>
            <a:r>
              <a:rPr lang="en-US" sz="800" dirty="0" smtClean="0"/>
              <a:t>SMB TAM</a:t>
            </a:r>
            <a:endParaRPr lang="en-US" sz="800" dirty="0"/>
          </a:p>
        </c:rich>
      </c:tx>
      <c:layout>
        <c:manualLayout>
          <c:xMode val="edge"/>
          <c:yMode val="edge"/>
          <c:x val="0.19478666747305987"/>
          <c:y val="6.9229805567353878E-2"/>
        </c:manualLayout>
      </c:layout>
      <c:overlay val="0"/>
    </c:title>
    <c:autoTitleDeleted val="0"/>
    <c:plotArea>
      <c:layout/>
      <c:barChart>
        <c:barDir val="col"/>
        <c:grouping val="clustered"/>
        <c:varyColors val="0"/>
        <c:ser>
          <c:idx val="0"/>
          <c:order val="0"/>
          <c:tx>
            <c:strRef>
              <c:f>'ISS TAM 2012'!$F$116</c:f>
              <c:strCache>
                <c:ptCount val="1"/>
                <c:pt idx="0">
                  <c:v>x86 Server</c:v>
                </c:pt>
              </c:strCache>
            </c:strRef>
          </c:tx>
          <c:spPr>
            <a:gradFill flip="none" rotWithShape="1">
              <a:gsLst>
                <a:gs pos="0">
                  <a:srgbClr val="0096D6">
                    <a:shade val="30000"/>
                    <a:satMod val="115000"/>
                  </a:srgbClr>
                </a:gs>
                <a:gs pos="50000">
                  <a:srgbClr val="0096D6">
                    <a:shade val="67500"/>
                    <a:satMod val="115000"/>
                  </a:srgbClr>
                </a:gs>
                <a:gs pos="100000">
                  <a:srgbClr val="0096D6">
                    <a:shade val="100000"/>
                    <a:satMod val="115000"/>
                  </a:srgbClr>
                </a:gs>
              </a:gsLst>
              <a:lin ang="18900000" scaled="1"/>
              <a:tileRect/>
            </a:gradFill>
            <a:ln>
              <a:solidFill>
                <a:schemeClr val="accent5">
                  <a:lumMod val="75000"/>
                </a:schemeClr>
              </a:solidFill>
            </a:ln>
          </c:spPr>
          <c:invertIfNegative val="0"/>
          <c:dLbls>
            <c:txPr>
              <a:bodyPr/>
              <a:lstStyle/>
              <a:p>
                <a:pPr>
                  <a:defRPr sz="700">
                    <a:solidFill>
                      <a:schemeClr val="bg1"/>
                    </a:solidFill>
                  </a:defRPr>
                </a:pPr>
                <a:endParaRPr lang="zh-CN"/>
              </a:p>
            </c:txPr>
            <c:dLblPos val="inEnd"/>
            <c:showLegendKey val="0"/>
            <c:showVal val="1"/>
            <c:showCatName val="0"/>
            <c:showSerName val="0"/>
            <c:showPercent val="0"/>
            <c:showBubbleSize val="0"/>
            <c:showLeaderLines val="0"/>
          </c:dLbls>
          <c:cat>
            <c:numRef>
              <c:f>'ISS TAM 2012'!$G$115:$J$115</c:f>
              <c:numCache>
                <c:formatCode>General</c:formatCode>
                <c:ptCount val="4"/>
                <c:pt idx="0">
                  <c:v>2011</c:v>
                </c:pt>
                <c:pt idx="1">
                  <c:v>2012</c:v>
                </c:pt>
                <c:pt idx="2">
                  <c:v>2013</c:v>
                </c:pt>
                <c:pt idx="3">
                  <c:v>2014</c:v>
                </c:pt>
              </c:numCache>
            </c:numRef>
          </c:cat>
          <c:val>
            <c:numRef>
              <c:f>'ISS TAM 2012'!$G$116:$J$116</c:f>
              <c:numCache>
                <c:formatCode>"$"#,##0</c:formatCode>
                <c:ptCount val="4"/>
                <c:pt idx="0">
                  <c:v>14839.535436084991</c:v>
                </c:pt>
                <c:pt idx="1">
                  <c:v>15383.077142810274</c:v>
                </c:pt>
                <c:pt idx="2">
                  <c:v>16102.567710637401</c:v>
                </c:pt>
                <c:pt idx="3">
                  <c:v>16742.2682749829</c:v>
                </c:pt>
              </c:numCache>
            </c:numRef>
          </c:val>
        </c:ser>
        <c:dLbls>
          <c:showLegendKey val="0"/>
          <c:showVal val="0"/>
          <c:showCatName val="0"/>
          <c:showSerName val="0"/>
          <c:showPercent val="0"/>
          <c:showBubbleSize val="0"/>
        </c:dLbls>
        <c:gapWidth val="54"/>
        <c:overlap val="40"/>
        <c:axId val="147724544"/>
        <c:axId val="147804160"/>
      </c:barChart>
      <c:catAx>
        <c:axId val="147724544"/>
        <c:scaling>
          <c:orientation val="minMax"/>
        </c:scaling>
        <c:delete val="0"/>
        <c:axPos val="b"/>
        <c:numFmt formatCode="General" sourceLinked="1"/>
        <c:majorTickMark val="none"/>
        <c:minorTickMark val="none"/>
        <c:tickLblPos val="nextTo"/>
        <c:txPr>
          <a:bodyPr/>
          <a:lstStyle/>
          <a:p>
            <a:pPr>
              <a:defRPr sz="700"/>
            </a:pPr>
            <a:endParaRPr lang="zh-CN"/>
          </a:p>
        </c:txPr>
        <c:crossAx val="147804160"/>
        <c:crosses val="autoZero"/>
        <c:auto val="1"/>
        <c:lblAlgn val="ctr"/>
        <c:lblOffset val="100"/>
        <c:noMultiLvlLbl val="0"/>
      </c:catAx>
      <c:valAx>
        <c:axId val="147804160"/>
        <c:scaling>
          <c:orientation val="minMax"/>
        </c:scaling>
        <c:delete val="0"/>
        <c:axPos val="l"/>
        <c:majorGridlines/>
        <c:numFmt formatCode="&quot;$&quot;#,##0" sourceLinked="1"/>
        <c:majorTickMark val="none"/>
        <c:minorTickMark val="none"/>
        <c:tickLblPos val="nextTo"/>
        <c:txPr>
          <a:bodyPr/>
          <a:lstStyle/>
          <a:p>
            <a:pPr>
              <a:defRPr sz="700"/>
            </a:pPr>
            <a:endParaRPr lang="zh-CN"/>
          </a:p>
        </c:txPr>
        <c:crossAx val="147724544"/>
        <c:crosses val="autoZero"/>
        <c:crossBetween val="between"/>
      </c:valAx>
    </c:plotArea>
    <c:legend>
      <c:legendPos val="r"/>
      <c:layout>
        <c:manualLayout>
          <c:xMode val="edge"/>
          <c:yMode val="edge"/>
          <c:x val="0.8129613052683029"/>
          <c:y val="0.54114905063652541"/>
          <c:w val="0.17083967794824018"/>
          <c:h val="8.9478125344075565E-2"/>
        </c:manualLayout>
      </c:layout>
      <c:overlay val="0"/>
      <c:txPr>
        <a:bodyPr/>
        <a:lstStyle/>
        <a:p>
          <a:pPr>
            <a:defRPr sz="800"/>
          </a:pPr>
          <a:endParaRPr lang="zh-CN"/>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Sheet1!$B$15</c:f>
              <c:strCache>
                <c:ptCount val="1"/>
                <c:pt idx="0">
                  <c:v>Cisco</c:v>
                </c:pt>
              </c:strCache>
            </c:strRef>
          </c:tx>
          <c:spPr>
            <a:ln w="38100">
              <a:solidFill>
                <a:srgbClr val="FFCC00"/>
              </a:solidFill>
            </a:ln>
          </c:spPr>
          <c:marker>
            <c:symbol val="square"/>
            <c:size val="5"/>
            <c:spPr>
              <a:solidFill>
                <a:srgbClr val="FFCC00"/>
              </a:solidFill>
              <a:ln>
                <a:noFill/>
              </a:ln>
            </c:spPr>
          </c:marker>
          <c:cat>
            <c:strRef>
              <c:f>Sheet1!$C$14:$G$14</c:f>
              <c:strCache>
                <c:ptCount val="5"/>
                <c:pt idx="0">
                  <c:v>2007</c:v>
                </c:pt>
                <c:pt idx="1">
                  <c:v>2008</c:v>
                </c:pt>
                <c:pt idx="2">
                  <c:v>2009</c:v>
                </c:pt>
                <c:pt idx="3">
                  <c:v>2010</c:v>
                </c:pt>
                <c:pt idx="4">
                  <c:v>2011</c:v>
                </c:pt>
              </c:strCache>
            </c:strRef>
          </c:cat>
          <c:val>
            <c:numRef>
              <c:f>Sheet1!$C$15:$G$15</c:f>
              <c:numCache>
                <c:formatCode>General</c:formatCode>
                <c:ptCount val="5"/>
                <c:pt idx="2" formatCode="#,##0">
                  <c:v>2091.5763780000002</c:v>
                </c:pt>
                <c:pt idx="3" formatCode="#,##0">
                  <c:v>25184.094335358357</c:v>
                </c:pt>
                <c:pt idx="4" formatCode="#,##0">
                  <c:v>73539.37221810568</c:v>
                </c:pt>
              </c:numCache>
            </c:numRef>
          </c:val>
          <c:smooth val="0"/>
        </c:ser>
        <c:ser>
          <c:idx val="1"/>
          <c:order val="1"/>
          <c:tx>
            <c:strRef>
              <c:f>Sheet1!$B$16</c:f>
              <c:strCache>
                <c:ptCount val="1"/>
                <c:pt idx="0">
                  <c:v>Dell</c:v>
                </c:pt>
              </c:strCache>
            </c:strRef>
          </c:tx>
          <c:spPr>
            <a:ln w="38100">
              <a:solidFill>
                <a:schemeClr val="accent2"/>
              </a:solidFill>
            </a:ln>
          </c:spPr>
          <c:marker>
            <c:symbol val="square"/>
            <c:size val="5"/>
            <c:spPr>
              <a:solidFill>
                <a:schemeClr val="accent2"/>
              </a:solidFill>
              <a:ln>
                <a:noFill/>
              </a:ln>
            </c:spPr>
          </c:marker>
          <c:cat>
            <c:strRef>
              <c:f>Sheet1!$C$14:$G$14</c:f>
              <c:strCache>
                <c:ptCount val="5"/>
                <c:pt idx="0">
                  <c:v>2007</c:v>
                </c:pt>
                <c:pt idx="1">
                  <c:v>2008</c:v>
                </c:pt>
                <c:pt idx="2">
                  <c:v>2009</c:v>
                </c:pt>
                <c:pt idx="3">
                  <c:v>2010</c:v>
                </c:pt>
                <c:pt idx="4">
                  <c:v>2011</c:v>
                </c:pt>
              </c:strCache>
            </c:strRef>
          </c:cat>
          <c:val>
            <c:numRef>
              <c:f>Sheet1!$C$16:$G$16</c:f>
              <c:numCache>
                <c:formatCode>#,##0</c:formatCode>
                <c:ptCount val="5"/>
                <c:pt idx="0">
                  <c:v>986857.61424478237</c:v>
                </c:pt>
                <c:pt idx="1">
                  <c:v>1067790.5668434738</c:v>
                </c:pt>
                <c:pt idx="2">
                  <c:v>873527.6572897475</c:v>
                </c:pt>
                <c:pt idx="3">
                  <c:v>1075577.8078049801</c:v>
                </c:pt>
                <c:pt idx="4">
                  <c:v>1087842.6502956643</c:v>
                </c:pt>
              </c:numCache>
            </c:numRef>
          </c:val>
          <c:smooth val="0"/>
        </c:ser>
        <c:ser>
          <c:idx val="2"/>
          <c:order val="2"/>
          <c:tx>
            <c:strRef>
              <c:f>Sheet1!$B$17</c:f>
              <c:strCache>
                <c:ptCount val="1"/>
                <c:pt idx="0">
                  <c:v>Fujitsu</c:v>
                </c:pt>
              </c:strCache>
            </c:strRef>
          </c:tx>
          <c:spPr>
            <a:ln w="38100">
              <a:solidFill>
                <a:schemeClr val="accent4"/>
              </a:solidFill>
            </a:ln>
          </c:spPr>
          <c:marker>
            <c:symbol val="square"/>
            <c:size val="5"/>
            <c:spPr>
              <a:solidFill>
                <a:schemeClr val="accent4"/>
              </a:solidFill>
              <a:ln>
                <a:noFill/>
              </a:ln>
            </c:spPr>
          </c:marker>
          <c:cat>
            <c:strRef>
              <c:f>Sheet1!$C$14:$G$14</c:f>
              <c:strCache>
                <c:ptCount val="5"/>
                <c:pt idx="0">
                  <c:v>2007</c:v>
                </c:pt>
                <c:pt idx="1">
                  <c:v>2008</c:v>
                </c:pt>
                <c:pt idx="2">
                  <c:v>2009</c:v>
                </c:pt>
                <c:pt idx="3">
                  <c:v>2010</c:v>
                </c:pt>
                <c:pt idx="4">
                  <c:v>2011</c:v>
                </c:pt>
              </c:strCache>
            </c:strRef>
          </c:cat>
          <c:val>
            <c:numRef>
              <c:f>Sheet1!$C$17:$G$17</c:f>
              <c:numCache>
                <c:formatCode>#,##0</c:formatCode>
                <c:ptCount val="5"/>
                <c:pt idx="0">
                  <c:v>35276.89117438117</c:v>
                </c:pt>
                <c:pt idx="1">
                  <c:v>32597.733291349712</c:v>
                </c:pt>
                <c:pt idx="2">
                  <c:v>91113.691083530357</c:v>
                </c:pt>
                <c:pt idx="3">
                  <c:v>131645.34043461055</c:v>
                </c:pt>
                <c:pt idx="4">
                  <c:v>140027.38770421167</c:v>
                </c:pt>
              </c:numCache>
            </c:numRef>
          </c:val>
          <c:smooth val="0"/>
        </c:ser>
        <c:ser>
          <c:idx val="3"/>
          <c:order val="3"/>
          <c:tx>
            <c:strRef>
              <c:f>Sheet1!$B$18</c:f>
              <c:strCache>
                <c:ptCount val="1"/>
                <c:pt idx="0">
                  <c:v>Hewlett-Packard</c:v>
                </c:pt>
              </c:strCache>
            </c:strRef>
          </c:tx>
          <c:spPr>
            <a:ln w="38100">
              <a:solidFill>
                <a:schemeClr val="accent1"/>
              </a:solidFill>
            </a:ln>
          </c:spPr>
          <c:marker>
            <c:symbol val="square"/>
            <c:size val="5"/>
            <c:spPr>
              <a:solidFill>
                <a:schemeClr val="accent1"/>
              </a:solidFill>
              <a:ln>
                <a:noFill/>
              </a:ln>
            </c:spPr>
          </c:marker>
          <c:cat>
            <c:strRef>
              <c:f>Sheet1!$C$14:$G$14</c:f>
              <c:strCache>
                <c:ptCount val="5"/>
                <c:pt idx="0">
                  <c:v>2007</c:v>
                </c:pt>
                <c:pt idx="1">
                  <c:v>2008</c:v>
                </c:pt>
                <c:pt idx="2">
                  <c:v>2009</c:v>
                </c:pt>
                <c:pt idx="3">
                  <c:v>2010</c:v>
                </c:pt>
                <c:pt idx="4">
                  <c:v>2011</c:v>
                </c:pt>
              </c:strCache>
            </c:strRef>
          </c:cat>
          <c:val>
            <c:numRef>
              <c:f>Sheet1!$C$18:$G$18</c:f>
              <c:numCache>
                <c:formatCode>#,##0</c:formatCode>
                <c:ptCount val="5"/>
                <c:pt idx="0">
                  <c:v>1416399.9927668355</c:v>
                </c:pt>
                <c:pt idx="1">
                  <c:v>1544118.7497166651</c:v>
                </c:pt>
                <c:pt idx="2">
                  <c:v>1296213.4227807734</c:v>
                </c:pt>
                <c:pt idx="3">
                  <c:v>1545532.0469244053</c:v>
                </c:pt>
                <c:pt idx="4">
                  <c:v>1535232.7286388006</c:v>
                </c:pt>
              </c:numCache>
            </c:numRef>
          </c:val>
          <c:smooth val="0"/>
        </c:ser>
        <c:ser>
          <c:idx val="4"/>
          <c:order val="4"/>
          <c:tx>
            <c:strRef>
              <c:f>Sheet1!$B$19</c:f>
              <c:strCache>
                <c:ptCount val="1"/>
                <c:pt idx="0">
                  <c:v>IBM</c:v>
                </c:pt>
              </c:strCache>
            </c:strRef>
          </c:tx>
          <c:spPr>
            <a:ln w="38100">
              <a:solidFill>
                <a:srgbClr val="00B050"/>
              </a:solidFill>
            </a:ln>
          </c:spPr>
          <c:marker>
            <c:symbol val="square"/>
            <c:size val="5"/>
            <c:spPr>
              <a:solidFill>
                <a:srgbClr val="00B050"/>
              </a:solidFill>
              <a:ln>
                <a:noFill/>
              </a:ln>
            </c:spPr>
          </c:marker>
          <c:cat>
            <c:strRef>
              <c:f>Sheet1!$C$14:$G$14</c:f>
              <c:strCache>
                <c:ptCount val="5"/>
                <c:pt idx="0">
                  <c:v>2007</c:v>
                </c:pt>
                <c:pt idx="1">
                  <c:v>2008</c:v>
                </c:pt>
                <c:pt idx="2">
                  <c:v>2009</c:v>
                </c:pt>
                <c:pt idx="3">
                  <c:v>2010</c:v>
                </c:pt>
                <c:pt idx="4">
                  <c:v>2011</c:v>
                </c:pt>
              </c:strCache>
            </c:strRef>
          </c:cat>
          <c:val>
            <c:numRef>
              <c:f>Sheet1!$C$19:$G$19</c:f>
              <c:numCache>
                <c:formatCode>#,##0</c:formatCode>
                <c:ptCount val="5"/>
                <c:pt idx="0">
                  <c:v>510037.89537811122</c:v>
                </c:pt>
                <c:pt idx="1">
                  <c:v>486603.41811975522</c:v>
                </c:pt>
                <c:pt idx="2">
                  <c:v>407636.22651225876</c:v>
                </c:pt>
                <c:pt idx="3">
                  <c:v>475331.93370593461</c:v>
                </c:pt>
                <c:pt idx="4">
                  <c:v>458466.91818012128</c:v>
                </c:pt>
              </c:numCache>
            </c:numRef>
          </c:val>
          <c:smooth val="0"/>
        </c:ser>
        <c:dLbls>
          <c:showLegendKey val="0"/>
          <c:showVal val="0"/>
          <c:showCatName val="0"/>
          <c:showSerName val="0"/>
          <c:showPercent val="0"/>
          <c:showBubbleSize val="0"/>
        </c:dLbls>
        <c:marker val="1"/>
        <c:smooth val="0"/>
        <c:axId val="150145664"/>
        <c:axId val="150168320"/>
      </c:lineChart>
      <c:catAx>
        <c:axId val="150145664"/>
        <c:scaling>
          <c:orientation val="minMax"/>
        </c:scaling>
        <c:delete val="0"/>
        <c:axPos val="b"/>
        <c:majorTickMark val="out"/>
        <c:minorTickMark val="none"/>
        <c:tickLblPos val="nextTo"/>
        <c:txPr>
          <a:bodyPr/>
          <a:lstStyle/>
          <a:p>
            <a:pPr>
              <a:defRPr sz="700"/>
            </a:pPr>
            <a:endParaRPr lang="zh-CN"/>
          </a:p>
        </c:txPr>
        <c:crossAx val="150168320"/>
        <c:crosses val="autoZero"/>
        <c:auto val="1"/>
        <c:lblAlgn val="ctr"/>
        <c:lblOffset val="100"/>
        <c:noMultiLvlLbl val="0"/>
      </c:catAx>
      <c:valAx>
        <c:axId val="150168320"/>
        <c:scaling>
          <c:orientation val="minMax"/>
        </c:scaling>
        <c:delete val="0"/>
        <c:axPos val="l"/>
        <c:majorGridlines/>
        <c:numFmt formatCode="#,##0" sourceLinked="0"/>
        <c:majorTickMark val="out"/>
        <c:minorTickMark val="none"/>
        <c:tickLblPos val="nextTo"/>
        <c:txPr>
          <a:bodyPr/>
          <a:lstStyle/>
          <a:p>
            <a:pPr>
              <a:defRPr sz="700"/>
            </a:pPr>
            <a:endParaRPr lang="zh-CN"/>
          </a:p>
        </c:txPr>
        <c:crossAx val="150145664"/>
        <c:crosses val="autoZero"/>
        <c:crossBetween val="between"/>
      </c:valAx>
    </c:plotArea>
    <c:legend>
      <c:legendPos val="b"/>
      <c:layout>
        <c:manualLayout>
          <c:xMode val="edge"/>
          <c:yMode val="edge"/>
          <c:x val="4.9999985900722924E-2"/>
          <c:y val="0.82674923447070336"/>
          <c:w val="0.89999982572901904"/>
          <c:h val="0.10402234929899162"/>
        </c:manualLayout>
      </c:layout>
      <c:overlay val="0"/>
      <c:txPr>
        <a:bodyPr/>
        <a:lstStyle/>
        <a:p>
          <a:pPr>
            <a:defRPr sz="700"/>
          </a:pPr>
          <a:endParaRPr lang="zh-CN"/>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a:pPr>
            <a:r>
              <a:rPr lang="en-US" sz="900" dirty="0" smtClean="0"/>
              <a:t>2012 WW</a:t>
            </a:r>
            <a:r>
              <a:rPr lang="en-US" sz="900" baseline="0" dirty="0" smtClean="0"/>
              <a:t> </a:t>
            </a:r>
            <a:r>
              <a:rPr lang="en-US" sz="900" dirty="0" smtClean="0"/>
              <a:t>All segments x86 Server Revenue M$</a:t>
            </a:r>
            <a:r>
              <a:rPr lang="en-US" sz="900" b="1" i="0" u="none" strike="noStrike" baseline="0" dirty="0" smtClean="0"/>
              <a:t>38,836 </a:t>
            </a:r>
            <a:endParaRPr lang="en-US" sz="900" dirty="0"/>
          </a:p>
        </c:rich>
      </c:tx>
      <c:layout>
        <c:manualLayout>
          <c:xMode val="edge"/>
          <c:yMode val="edge"/>
          <c:x val="0.16779299780107362"/>
          <c:y val="7.134779438090233E-2"/>
        </c:manualLayout>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0"/>
          <c:y val="0.20038149967478358"/>
          <c:w val="0.90204430031520655"/>
          <c:h val="0.64414260028602011"/>
        </c:manualLayout>
      </c:layout>
      <c:pie3DChart>
        <c:varyColors val="1"/>
        <c:ser>
          <c:idx val="0"/>
          <c:order val="0"/>
          <c:tx>
            <c:strRef>
              <c:f>'ISS TAM'!$L$45</c:f>
              <c:strCache>
                <c:ptCount val="1"/>
                <c:pt idx="0">
                  <c:v>2011</c:v>
                </c:pt>
              </c:strCache>
            </c:strRef>
          </c:tx>
          <c:dPt>
            <c:idx val="0"/>
            <c:bubble3D val="0"/>
            <c:spPr>
              <a:solidFill>
                <a:srgbClr val="0095DC"/>
              </a:solidFill>
            </c:spPr>
          </c:dPt>
          <c:dPt>
            <c:idx val="1"/>
            <c:bubble3D val="0"/>
            <c:spPr>
              <a:solidFill>
                <a:schemeClr val="accent5">
                  <a:lumMod val="75000"/>
                </a:schemeClr>
              </a:solidFill>
              <a:ln>
                <a:solidFill>
                  <a:schemeClr val="accent5">
                    <a:lumMod val="75000"/>
                  </a:schemeClr>
                </a:solidFill>
              </a:ln>
            </c:spPr>
          </c:dPt>
          <c:dPt>
            <c:idx val="2"/>
            <c:bubble3D val="0"/>
            <c:spPr>
              <a:solidFill>
                <a:srgbClr val="92D050"/>
              </a:solidFill>
            </c:spPr>
          </c:dPt>
          <c:dLbls>
            <c:dLbl>
              <c:idx val="0"/>
              <c:layout>
                <c:manualLayout>
                  <c:x val="-0.16604432412951961"/>
                  <c:y val="7.9222361173233932E-3"/>
                </c:manualLayout>
              </c:layout>
              <c:showLegendKey val="0"/>
              <c:showVal val="0"/>
              <c:showCatName val="0"/>
              <c:showSerName val="0"/>
              <c:showPercent val="1"/>
              <c:showBubbleSize val="0"/>
            </c:dLbl>
            <c:dLbl>
              <c:idx val="1"/>
              <c:layout>
                <c:manualLayout>
                  <c:x val="0.11455758092884918"/>
                  <c:y val="-0.27497390865137394"/>
                </c:manualLayout>
              </c:layout>
              <c:showLegendKey val="0"/>
              <c:showVal val="0"/>
              <c:showCatName val="0"/>
              <c:showSerName val="0"/>
              <c:showPercent val="1"/>
              <c:showBubbleSize val="0"/>
            </c:dLbl>
            <c:dLbl>
              <c:idx val="2"/>
              <c:layout>
                <c:manualLayout>
                  <c:x val="9.3223530523504253E-2"/>
                  <c:y val="0.11988125266872157"/>
                </c:manualLayout>
              </c:layout>
              <c:showLegendKey val="0"/>
              <c:showVal val="0"/>
              <c:showCatName val="0"/>
              <c:showSerName val="0"/>
              <c:showPercent val="1"/>
              <c:showBubbleSize val="0"/>
            </c:dLbl>
            <c:txPr>
              <a:bodyPr/>
              <a:lstStyle/>
              <a:p>
                <a:pPr>
                  <a:defRPr sz="1000"/>
                </a:pPr>
                <a:endParaRPr lang="zh-CN"/>
              </a:p>
            </c:txPr>
            <c:showLegendKey val="0"/>
            <c:showVal val="0"/>
            <c:showCatName val="0"/>
            <c:showSerName val="0"/>
            <c:showPercent val="1"/>
            <c:showBubbleSize val="0"/>
            <c:showLeaderLines val="1"/>
          </c:dLbls>
          <c:cat>
            <c:multiLvlStrRef>
              <c:f>'ISS TAM'!$J$46:$K$48</c:f>
              <c:multiLvlStrCache>
                <c:ptCount val="3"/>
                <c:lvl>
                  <c:pt idx="0">
                    <c:v>x86 Server</c:v>
                  </c:pt>
                  <c:pt idx="1">
                    <c:v>x86 Server</c:v>
                  </c:pt>
                  <c:pt idx="2">
                    <c:v>x86 Server</c:v>
                  </c:pt>
                </c:lvl>
                <c:lvl>
                  <c:pt idx="0">
                    <c:v>SMB (&lt;1000 Emps)</c:v>
                  </c:pt>
                  <c:pt idx="1">
                    <c:v>Enterprise (&gt;= 1000 Emps)</c:v>
                  </c:pt>
                  <c:pt idx="2">
                    <c:v>Public (Gov/Edu)</c:v>
                  </c:pt>
                </c:lvl>
              </c:multiLvlStrCache>
            </c:multiLvlStrRef>
          </c:cat>
          <c:val>
            <c:numRef>
              <c:f>'ISS TAM'!$L$46:$L$48</c:f>
              <c:numCache>
                <c:formatCode>"$"#,##0</c:formatCode>
                <c:ptCount val="3"/>
                <c:pt idx="0">
                  <c:v>14839.535436085</c:v>
                </c:pt>
                <c:pt idx="1">
                  <c:v>16374.212419730116</c:v>
                </c:pt>
                <c:pt idx="2">
                  <c:v>5934.5633174300965</c:v>
                </c:pt>
              </c:numCache>
            </c:numRef>
          </c:val>
        </c:ser>
        <c:dLbls>
          <c:showLegendKey val="0"/>
          <c:showVal val="0"/>
          <c:showCatName val="0"/>
          <c:showSerName val="0"/>
          <c:showPercent val="1"/>
          <c:showBubbleSize val="0"/>
          <c:showLeaderLines val="1"/>
        </c:dLbls>
      </c:pie3DChart>
    </c:plotArea>
    <c:legend>
      <c:legendPos val="r"/>
      <c:layout>
        <c:manualLayout>
          <c:xMode val="edge"/>
          <c:yMode val="edge"/>
          <c:x val="0.72548665042927385"/>
          <c:y val="0.18325781450180709"/>
          <c:w val="0.24124798295943847"/>
          <c:h val="0.6497900875784991"/>
        </c:manualLayout>
      </c:layout>
      <c:overlay val="0"/>
      <c:txPr>
        <a:bodyPr/>
        <a:lstStyle/>
        <a:p>
          <a:pPr>
            <a:defRPr sz="700"/>
          </a:pPr>
          <a:endParaRPr lang="zh-CN"/>
        </a:p>
      </c:txPr>
    </c:legend>
    <c:plotVisOnly val="1"/>
    <c:dispBlanksAs val="gap"/>
    <c:showDLblsOverMax val="0"/>
  </c:chart>
  <c:txPr>
    <a:bodyPr/>
    <a:lstStyle/>
    <a:p>
      <a:pPr>
        <a:defRPr sz="800"/>
      </a:pPr>
      <a:endParaRPr lang="zh-CN"/>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a:t>Total</a:t>
            </a:r>
            <a:r>
              <a:rPr lang="en-US" sz="1200" baseline="0"/>
              <a:t> WW Quotes</a:t>
            </a:r>
            <a:endParaRPr lang="en-US" sz="1200"/>
          </a:p>
        </c:rich>
      </c:tx>
      <c:overlay val="0"/>
    </c:title>
    <c:autoTitleDeleted val="0"/>
    <c:plotArea>
      <c:layout/>
      <c:lineChart>
        <c:grouping val="standard"/>
        <c:varyColors val="0"/>
        <c:ser>
          <c:idx val="0"/>
          <c:order val="0"/>
          <c:tx>
            <c:strRef>
              <c:f>'# of Quotes'!$A$32</c:f>
              <c:strCache>
                <c:ptCount val="1"/>
                <c:pt idx="0">
                  <c:v>WW</c:v>
                </c:pt>
              </c:strCache>
            </c:strRef>
          </c:tx>
          <c:spPr>
            <a:ln>
              <a:solidFill>
                <a:schemeClr val="accent1"/>
              </a:solidFill>
            </a:ln>
          </c:spPr>
          <c:marker>
            <c:symbol val="none"/>
          </c:marker>
          <c:cat>
            <c:numRef>
              <c:f>'# of Quotes'!$B$31:$R$31</c:f>
              <c:numCache>
                <c:formatCode>[$-409]mmm\-yy;@</c:formatCode>
                <c:ptCount val="17"/>
                <c:pt idx="0">
                  <c:v>40483</c:v>
                </c:pt>
                <c:pt idx="1">
                  <c:v>40513</c:v>
                </c:pt>
                <c:pt idx="2">
                  <c:v>40544</c:v>
                </c:pt>
                <c:pt idx="3">
                  <c:v>40575</c:v>
                </c:pt>
                <c:pt idx="4">
                  <c:v>40603</c:v>
                </c:pt>
                <c:pt idx="5">
                  <c:v>40634</c:v>
                </c:pt>
                <c:pt idx="6">
                  <c:v>40664</c:v>
                </c:pt>
                <c:pt idx="7">
                  <c:v>40695</c:v>
                </c:pt>
                <c:pt idx="8">
                  <c:v>40725</c:v>
                </c:pt>
                <c:pt idx="9">
                  <c:v>40756</c:v>
                </c:pt>
                <c:pt idx="10">
                  <c:v>40787</c:v>
                </c:pt>
                <c:pt idx="11">
                  <c:v>40817</c:v>
                </c:pt>
                <c:pt idx="12">
                  <c:v>40848</c:v>
                </c:pt>
                <c:pt idx="13">
                  <c:v>40878</c:v>
                </c:pt>
                <c:pt idx="14">
                  <c:v>40909</c:v>
                </c:pt>
                <c:pt idx="15">
                  <c:v>40940</c:v>
                </c:pt>
                <c:pt idx="16">
                  <c:v>40969</c:v>
                </c:pt>
              </c:numCache>
            </c:numRef>
          </c:cat>
          <c:val>
            <c:numRef>
              <c:f>'# of Quotes'!$B$32:$R$32</c:f>
              <c:numCache>
                <c:formatCode>General</c:formatCode>
                <c:ptCount val="17"/>
                <c:pt idx="0">
                  <c:v>4327</c:v>
                </c:pt>
                <c:pt idx="1">
                  <c:v>3211</c:v>
                </c:pt>
                <c:pt idx="2">
                  <c:v>8252</c:v>
                </c:pt>
                <c:pt idx="3">
                  <c:v>8386</c:v>
                </c:pt>
                <c:pt idx="4">
                  <c:v>10846</c:v>
                </c:pt>
                <c:pt idx="5">
                  <c:v>9809</c:v>
                </c:pt>
                <c:pt idx="6">
                  <c:v>12324</c:v>
                </c:pt>
                <c:pt idx="7">
                  <c:v>14045</c:v>
                </c:pt>
                <c:pt idx="8">
                  <c:v>12982</c:v>
                </c:pt>
                <c:pt idx="9">
                  <c:v>13262</c:v>
                </c:pt>
                <c:pt idx="10">
                  <c:v>13344</c:v>
                </c:pt>
                <c:pt idx="11">
                  <c:v>13776</c:v>
                </c:pt>
                <c:pt idx="12">
                  <c:v>13840</c:v>
                </c:pt>
                <c:pt idx="13">
                  <c:v>12854</c:v>
                </c:pt>
                <c:pt idx="14">
                  <c:v>16557</c:v>
                </c:pt>
                <c:pt idx="15">
                  <c:v>17199</c:v>
                </c:pt>
                <c:pt idx="16">
                  <c:v>17887</c:v>
                </c:pt>
              </c:numCache>
            </c:numRef>
          </c:val>
          <c:smooth val="0"/>
        </c:ser>
        <c:dLbls>
          <c:showLegendKey val="0"/>
          <c:showVal val="0"/>
          <c:showCatName val="0"/>
          <c:showSerName val="0"/>
          <c:showPercent val="0"/>
          <c:showBubbleSize val="0"/>
        </c:dLbls>
        <c:marker val="1"/>
        <c:smooth val="0"/>
        <c:axId val="151129472"/>
        <c:axId val="151147648"/>
      </c:lineChart>
      <c:dateAx>
        <c:axId val="151129472"/>
        <c:scaling>
          <c:orientation val="minMax"/>
        </c:scaling>
        <c:delete val="0"/>
        <c:axPos val="b"/>
        <c:numFmt formatCode="[$-409]mmm\-yy;@" sourceLinked="1"/>
        <c:majorTickMark val="out"/>
        <c:minorTickMark val="none"/>
        <c:tickLblPos val="nextTo"/>
        <c:txPr>
          <a:bodyPr/>
          <a:lstStyle/>
          <a:p>
            <a:pPr>
              <a:defRPr sz="700"/>
            </a:pPr>
            <a:endParaRPr lang="zh-CN"/>
          </a:p>
        </c:txPr>
        <c:crossAx val="151147648"/>
        <c:crosses val="autoZero"/>
        <c:auto val="1"/>
        <c:lblOffset val="100"/>
        <c:baseTimeUnit val="months"/>
      </c:dateAx>
      <c:valAx>
        <c:axId val="151147648"/>
        <c:scaling>
          <c:orientation val="minMax"/>
        </c:scaling>
        <c:delete val="1"/>
        <c:axPos val="l"/>
        <c:majorGridlines/>
        <c:numFmt formatCode="General" sourceLinked="1"/>
        <c:majorTickMark val="out"/>
        <c:minorTickMark val="none"/>
        <c:tickLblPos val="none"/>
        <c:crossAx val="151129472"/>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53DB46-05D3-4ED2-A8CF-7E5154D5037A}" type="doc">
      <dgm:prSet loTypeId="urn:microsoft.com/office/officeart/2005/8/layout/hProcess9" loCatId="process" qsTypeId="urn:microsoft.com/office/officeart/2005/8/quickstyle/simple1" qsCatId="simple" csTypeId="urn:microsoft.com/office/officeart/2005/8/colors/accent0_3" csCatId="mainScheme" phldr="1"/>
      <dgm:spPr/>
    </dgm:pt>
    <dgm:pt modelId="{52F1B095-8725-48BD-BA47-23FFDB71933B}">
      <dgm:prSet phldrT="[Text]"/>
      <dgm:spPr/>
      <dgm:t>
        <a:bodyPr/>
        <a:lstStyle/>
        <a:p>
          <a:r>
            <a:rPr lang="en-US" b="1" dirty="0" smtClean="0">
              <a:latin typeface="HP Simplified"/>
            </a:rPr>
            <a:t>Solutions</a:t>
          </a:r>
          <a:endParaRPr lang="en-US" b="1" dirty="0">
            <a:latin typeface="HP Simplified"/>
          </a:endParaRPr>
        </a:p>
      </dgm:t>
    </dgm:pt>
    <dgm:pt modelId="{0BEA87CD-A0B2-4363-9EE8-6E20A805081C}" type="parTrans" cxnId="{D065D737-BFFB-4F25-963B-BEBB67976D1E}">
      <dgm:prSet/>
      <dgm:spPr/>
      <dgm:t>
        <a:bodyPr/>
        <a:lstStyle/>
        <a:p>
          <a:endParaRPr lang="en-US"/>
        </a:p>
      </dgm:t>
    </dgm:pt>
    <dgm:pt modelId="{3EC912CD-3E50-4271-AF6E-72ECA1FBEE45}" type="sibTrans" cxnId="{D065D737-BFFB-4F25-963B-BEBB67976D1E}">
      <dgm:prSet/>
      <dgm:spPr/>
      <dgm:t>
        <a:bodyPr/>
        <a:lstStyle/>
        <a:p>
          <a:endParaRPr lang="en-US"/>
        </a:p>
      </dgm:t>
    </dgm:pt>
    <dgm:pt modelId="{C2B11992-D175-409F-BF87-73C2F0A91166}">
      <dgm:prSet phldrT="[Text]"/>
      <dgm:spPr/>
      <dgm:t>
        <a:bodyPr/>
        <a:lstStyle/>
        <a:p>
          <a:r>
            <a:rPr lang="en-US" b="1" dirty="0" smtClean="0">
              <a:latin typeface="HP Simplified"/>
            </a:rPr>
            <a:t>Product</a:t>
          </a:r>
          <a:endParaRPr lang="en-US" b="1" dirty="0">
            <a:latin typeface="HP Simplified"/>
          </a:endParaRPr>
        </a:p>
      </dgm:t>
    </dgm:pt>
    <dgm:pt modelId="{02C253DA-F2A5-4965-B25E-7270DF5DCB99}" type="parTrans" cxnId="{ED3613AA-BD28-41CC-8B0B-A39D71B45CAF}">
      <dgm:prSet/>
      <dgm:spPr/>
      <dgm:t>
        <a:bodyPr/>
        <a:lstStyle/>
        <a:p>
          <a:endParaRPr lang="en-US"/>
        </a:p>
      </dgm:t>
    </dgm:pt>
    <dgm:pt modelId="{4134D007-CA4E-4F56-941E-1958C3A56BA4}" type="sibTrans" cxnId="{ED3613AA-BD28-41CC-8B0B-A39D71B45CAF}">
      <dgm:prSet/>
      <dgm:spPr/>
      <dgm:t>
        <a:bodyPr/>
        <a:lstStyle/>
        <a:p>
          <a:endParaRPr lang="en-US"/>
        </a:p>
      </dgm:t>
    </dgm:pt>
    <dgm:pt modelId="{86236A02-0CDC-48E2-9698-5A655E96C4E3}">
      <dgm:prSet phldrT="[Text]"/>
      <dgm:spPr/>
      <dgm:t>
        <a:bodyPr/>
        <a:lstStyle/>
        <a:p>
          <a:r>
            <a:rPr lang="en-US" b="1" dirty="0" smtClean="0">
              <a:latin typeface="HP Simplified"/>
            </a:rPr>
            <a:t>Messaging</a:t>
          </a:r>
          <a:endParaRPr lang="en-US" b="1" dirty="0">
            <a:latin typeface="HP Simplified"/>
          </a:endParaRPr>
        </a:p>
      </dgm:t>
    </dgm:pt>
    <dgm:pt modelId="{F0BBFA97-087C-4911-868C-20478E655C4D}" type="parTrans" cxnId="{654C4593-41B4-4CBA-BF67-F765496C095D}">
      <dgm:prSet/>
      <dgm:spPr/>
      <dgm:t>
        <a:bodyPr/>
        <a:lstStyle/>
        <a:p>
          <a:endParaRPr lang="en-US"/>
        </a:p>
      </dgm:t>
    </dgm:pt>
    <dgm:pt modelId="{B6931870-04F1-4020-9EB1-0583F794F784}" type="sibTrans" cxnId="{654C4593-41B4-4CBA-BF67-F765496C095D}">
      <dgm:prSet/>
      <dgm:spPr/>
      <dgm:t>
        <a:bodyPr/>
        <a:lstStyle/>
        <a:p>
          <a:endParaRPr lang="en-US"/>
        </a:p>
      </dgm:t>
    </dgm:pt>
    <dgm:pt modelId="{3D5D361F-5440-4C5F-A990-52545D0C2C45}">
      <dgm:prSet phldrT="[Text]"/>
      <dgm:spPr/>
      <dgm:t>
        <a:bodyPr/>
        <a:lstStyle/>
        <a:p>
          <a:r>
            <a:rPr lang="en-US" b="1" dirty="0" smtClean="0">
              <a:latin typeface="HP Simplified"/>
            </a:rPr>
            <a:t>Identify SMB customer needs</a:t>
          </a:r>
          <a:endParaRPr lang="en-US" b="1" dirty="0">
            <a:latin typeface="HP Simplified"/>
          </a:endParaRPr>
        </a:p>
      </dgm:t>
    </dgm:pt>
    <dgm:pt modelId="{0ED9D3F8-8D88-47F6-8F32-636563442C45}" type="parTrans" cxnId="{32C57DBD-3E39-47EF-BD49-8F5C4B582485}">
      <dgm:prSet/>
      <dgm:spPr/>
      <dgm:t>
        <a:bodyPr/>
        <a:lstStyle/>
        <a:p>
          <a:endParaRPr lang="en-US"/>
        </a:p>
      </dgm:t>
    </dgm:pt>
    <dgm:pt modelId="{9773D1DF-699D-4A57-8D45-75BEE66480E7}" type="sibTrans" cxnId="{32C57DBD-3E39-47EF-BD49-8F5C4B582485}">
      <dgm:prSet/>
      <dgm:spPr/>
      <dgm:t>
        <a:bodyPr/>
        <a:lstStyle/>
        <a:p>
          <a:endParaRPr lang="en-US"/>
        </a:p>
      </dgm:t>
    </dgm:pt>
    <dgm:pt modelId="{4D856F31-40BF-4D17-BBFB-8D2A68A5034D}">
      <dgm:prSet phldrT="[Text]"/>
      <dgm:spPr/>
      <dgm:t>
        <a:bodyPr/>
        <a:lstStyle/>
        <a:p>
          <a:r>
            <a:rPr lang="en-US" b="1" dirty="0" smtClean="0">
              <a:latin typeface="HP Simplified"/>
            </a:rPr>
            <a:t>RTM</a:t>
          </a:r>
          <a:endParaRPr lang="en-US" b="1" dirty="0">
            <a:latin typeface="HP Simplified"/>
          </a:endParaRPr>
        </a:p>
      </dgm:t>
    </dgm:pt>
    <dgm:pt modelId="{31DDE981-9222-4D05-BA13-38F0CDF279F5}" type="parTrans" cxnId="{32471DD0-00BE-4B8E-B2D4-988C038692B9}">
      <dgm:prSet/>
      <dgm:spPr/>
      <dgm:t>
        <a:bodyPr/>
        <a:lstStyle/>
        <a:p>
          <a:endParaRPr lang="en-US"/>
        </a:p>
      </dgm:t>
    </dgm:pt>
    <dgm:pt modelId="{F4432CCC-8972-47DD-9CD2-19B12A8133AE}" type="sibTrans" cxnId="{32471DD0-00BE-4B8E-B2D4-988C038692B9}">
      <dgm:prSet/>
      <dgm:spPr/>
      <dgm:t>
        <a:bodyPr/>
        <a:lstStyle/>
        <a:p>
          <a:endParaRPr lang="en-US"/>
        </a:p>
      </dgm:t>
    </dgm:pt>
    <dgm:pt modelId="{2FBAC472-4FF1-47FE-8688-460F901E03D5}" type="pres">
      <dgm:prSet presAssocID="{7D53DB46-05D3-4ED2-A8CF-7E5154D5037A}" presName="CompostProcess" presStyleCnt="0">
        <dgm:presLayoutVars>
          <dgm:dir/>
          <dgm:resizeHandles val="exact"/>
        </dgm:presLayoutVars>
      </dgm:prSet>
      <dgm:spPr/>
    </dgm:pt>
    <dgm:pt modelId="{63D083BA-D70B-4207-A759-7B396C9971A7}" type="pres">
      <dgm:prSet presAssocID="{7D53DB46-05D3-4ED2-A8CF-7E5154D5037A}" presName="arrow" presStyleLbl="bgShp" presStyleIdx="0" presStyleCnt="1"/>
      <dgm:spPr/>
    </dgm:pt>
    <dgm:pt modelId="{E292FB59-1974-4D45-BCC2-D2D3E034A9F7}" type="pres">
      <dgm:prSet presAssocID="{7D53DB46-05D3-4ED2-A8CF-7E5154D5037A}" presName="linearProcess" presStyleCnt="0"/>
      <dgm:spPr/>
    </dgm:pt>
    <dgm:pt modelId="{BA30DB73-DDFF-4247-BB87-D61989F97731}" type="pres">
      <dgm:prSet presAssocID="{3D5D361F-5440-4C5F-A990-52545D0C2C45}" presName="textNode" presStyleLbl="node1" presStyleIdx="0" presStyleCnt="5">
        <dgm:presLayoutVars>
          <dgm:bulletEnabled val="1"/>
        </dgm:presLayoutVars>
      </dgm:prSet>
      <dgm:spPr/>
      <dgm:t>
        <a:bodyPr/>
        <a:lstStyle/>
        <a:p>
          <a:endParaRPr lang="en-US"/>
        </a:p>
      </dgm:t>
    </dgm:pt>
    <dgm:pt modelId="{6FB24F9B-93FC-41E6-B019-1D10102F52FC}" type="pres">
      <dgm:prSet presAssocID="{9773D1DF-699D-4A57-8D45-75BEE66480E7}" presName="sibTrans" presStyleCnt="0"/>
      <dgm:spPr/>
    </dgm:pt>
    <dgm:pt modelId="{E806D7FF-9858-45A0-B75A-AE3D639FEBD0}" type="pres">
      <dgm:prSet presAssocID="{52F1B095-8725-48BD-BA47-23FFDB71933B}" presName="textNode" presStyleLbl="node1" presStyleIdx="1" presStyleCnt="5">
        <dgm:presLayoutVars>
          <dgm:bulletEnabled val="1"/>
        </dgm:presLayoutVars>
      </dgm:prSet>
      <dgm:spPr/>
      <dgm:t>
        <a:bodyPr/>
        <a:lstStyle/>
        <a:p>
          <a:endParaRPr lang="en-US"/>
        </a:p>
      </dgm:t>
    </dgm:pt>
    <dgm:pt modelId="{447575F8-DFAB-42F6-ADAD-3B73894F7630}" type="pres">
      <dgm:prSet presAssocID="{3EC912CD-3E50-4271-AF6E-72ECA1FBEE45}" presName="sibTrans" presStyleCnt="0"/>
      <dgm:spPr/>
    </dgm:pt>
    <dgm:pt modelId="{5DD969AA-C628-49CB-9B3F-F512F9B01350}" type="pres">
      <dgm:prSet presAssocID="{C2B11992-D175-409F-BF87-73C2F0A91166}" presName="textNode" presStyleLbl="node1" presStyleIdx="2" presStyleCnt="5">
        <dgm:presLayoutVars>
          <dgm:bulletEnabled val="1"/>
        </dgm:presLayoutVars>
      </dgm:prSet>
      <dgm:spPr/>
      <dgm:t>
        <a:bodyPr/>
        <a:lstStyle/>
        <a:p>
          <a:endParaRPr lang="en-US"/>
        </a:p>
      </dgm:t>
    </dgm:pt>
    <dgm:pt modelId="{36E5DB20-F1C6-468B-9CE4-E549A606396F}" type="pres">
      <dgm:prSet presAssocID="{4134D007-CA4E-4F56-941E-1958C3A56BA4}" presName="sibTrans" presStyleCnt="0"/>
      <dgm:spPr/>
    </dgm:pt>
    <dgm:pt modelId="{AEACBE72-67CB-4166-8719-1DE4616D335C}" type="pres">
      <dgm:prSet presAssocID="{86236A02-0CDC-48E2-9698-5A655E96C4E3}" presName="textNode" presStyleLbl="node1" presStyleIdx="3" presStyleCnt="5">
        <dgm:presLayoutVars>
          <dgm:bulletEnabled val="1"/>
        </dgm:presLayoutVars>
      </dgm:prSet>
      <dgm:spPr/>
      <dgm:t>
        <a:bodyPr/>
        <a:lstStyle/>
        <a:p>
          <a:endParaRPr lang="en-US"/>
        </a:p>
      </dgm:t>
    </dgm:pt>
    <dgm:pt modelId="{C17EA1FD-E2B8-4C32-A965-20244B4108AF}" type="pres">
      <dgm:prSet presAssocID="{B6931870-04F1-4020-9EB1-0583F794F784}" presName="sibTrans" presStyleCnt="0"/>
      <dgm:spPr/>
    </dgm:pt>
    <dgm:pt modelId="{4F019C4D-A39C-4EE8-9CBE-3AEE791FCD3E}" type="pres">
      <dgm:prSet presAssocID="{4D856F31-40BF-4D17-BBFB-8D2A68A5034D}" presName="textNode" presStyleLbl="node1" presStyleIdx="4" presStyleCnt="5">
        <dgm:presLayoutVars>
          <dgm:bulletEnabled val="1"/>
        </dgm:presLayoutVars>
      </dgm:prSet>
      <dgm:spPr/>
      <dgm:t>
        <a:bodyPr/>
        <a:lstStyle/>
        <a:p>
          <a:endParaRPr lang="en-US"/>
        </a:p>
      </dgm:t>
    </dgm:pt>
  </dgm:ptLst>
  <dgm:cxnLst>
    <dgm:cxn modelId="{4C1D2F01-DDD4-4F8A-8E5B-E19BABA44912}" type="presOf" srcId="{86236A02-0CDC-48E2-9698-5A655E96C4E3}" destId="{AEACBE72-67CB-4166-8719-1DE4616D335C}" srcOrd="0" destOrd="0" presId="urn:microsoft.com/office/officeart/2005/8/layout/hProcess9"/>
    <dgm:cxn modelId="{C63EC71A-53DA-498A-9652-DE9388AF3FD0}" type="presOf" srcId="{52F1B095-8725-48BD-BA47-23FFDB71933B}" destId="{E806D7FF-9858-45A0-B75A-AE3D639FEBD0}" srcOrd="0" destOrd="0" presId="urn:microsoft.com/office/officeart/2005/8/layout/hProcess9"/>
    <dgm:cxn modelId="{AE08E60A-D726-4CD9-8ABD-5895BA488F11}" type="presOf" srcId="{3D5D361F-5440-4C5F-A990-52545D0C2C45}" destId="{BA30DB73-DDFF-4247-BB87-D61989F97731}" srcOrd="0" destOrd="0" presId="urn:microsoft.com/office/officeart/2005/8/layout/hProcess9"/>
    <dgm:cxn modelId="{DB3CD8CA-11DC-4605-870F-2D5BD9297F31}" type="presOf" srcId="{4D856F31-40BF-4D17-BBFB-8D2A68A5034D}" destId="{4F019C4D-A39C-4EE8-9CBE-3AEE791FCD3E}" srcOrd="0" destOrd="0" presId="urn:microsoft.com/office/officeart/2005/8/layout/hProcess9"/>
    <dgm:cxn modelId="{ED3613AA-BD28-41CC-8B0B-A39D71B45CAF}" srcId="{7D53DB46-05D3-4ED2-A8CF-7E5154D5037A}" destId="{C2B11992-D175-409F-BF87-73C2F0A91166}" srcOrd="2" destOrd="0" parTransId="{02C253DA-F2A5-4965-B25E-7270DF5DCB99}" sibTransId="{4134D007-CA4E-4F56-941E-1958C3A56BA4}"/>
    <dgm:cxn modelId="{32C57DBD-3E39-47EF-BD49-8F5C4B582485}" srcId="{7D53DB46-05D3-4ED2-A8CF-7E5154D5037A}" destId="{3D5D361F-5440-4C5F-A990-52545D0C2C45}" srcOrd="0" destOrd="0" parTransId="{0ED9D3F8-8D88-47F6-8F32-636563442C45}" sibTransId="{9773D1DF-699D-4A57-8D45-75BEE66480E7}"/>
    <dgm:cxn modelId="{21778D24-4F10-4380-BBDC-B6E6EC865D1A}" type="presOf" srcId="{C2B11992-D175-409F-BF87-73C2F0A91166}" destId="{5DD969AA-C628-49CB-9B3F-F512F9B01350}" srcOrd="0" destOrd="0" presId="urn:microsoft.com/office/officeart/2005/8/layout/hProcess9"/>
    <dgm:cxn modelId="{D117286E-65A1-4F6D-9801-BF0BBBE3C252}" type="presOf" srcId="{7D53DB46-05D3-4ED2-A8CF-7E5154D5037A}" destId="{2FBAC472-4FF1-47FE-8688-460F901E03D5}" srcOrd="0" destOrd="0" presId="urn:microsoft.com/office/officeart/2005/8/layout/hProcess9"/>
    <dgm:cxn modelId="{32471DD0-00BE-4B8E-B2D4-988C038692B9}" srcId="{7D53DB46-05D3-4ED2-A8CF-7E5154D5037A}" destId="{4D856F31-40BF-4D17-BBFB-8D2A68A5034D}" srcOrd="4" destOrd="0" parTransId="{31DDE981-9222-4D05-BA13-38F0CDF279F5}" sibTransId="{F4432CCC-8972-47DD-9CD2-19B12A8133AE}"/>
    <dgm:cxn modelId="{D065D737-BFFB-4F25-963B-BEBB67976D1E}" srcId="{7D53DB46-05D3-4ED2-A8CF-7E5154D5037A}" destId="{52F1B095-8725-48BD-BA47-23FFDB71933B}" srcOrd="1" destOrd="0" parTransId="{0BEA87CD-A0B2-4363-9EE8-6E20A805081C}" sibTransId="{3EC912CD-3E50-4271-AF6E-72ECA1FBEE45}"/>
    <dgm:cxn modelId="{654C4593-41B4-4CBA-BF67-F765496C095D}" srcId="{7D53DB46-05D3-4ED2-A8CF-7E5154D5037A}" destId="{86236A02-0CDC-48E2-9698-5A655E96C4E3}" srcOrd="3" destOrd="0" parTransId="{F0BBFA97-087C-4911-868C-20478E655C4D}" sibTransId="{B6931870-04F1-4020-9EB1-0583F794F784}"/>
    <dgm:cxn modelId="{EE048910-1364-4959-8839-19BE73775783}" type="presParOf" srcId="{2FBAC472-4FF1-47FE-8688-460F901E03D5}" destId="{63D083BA-D70B-4207-A759-7B396C9971A7}" srcOrd="0" destOrd="0" presId="urn:microsoft.com/office/officeart/2005/8/layout/hProcess9"/>
    <dgm:cxn modelId="{980D5549-0ED5-4CC8-B038-CD0E3E778C06}" type="presParOf" srcId="{2FBAC472-4FF1-47FE-8688-460F901E03D5}" destId="{E292FB59-1974-4D45-BCC2-D2D3E034A9F7}" srcOrd="1" destOrd="0" presId="urn:microsoft.com/office/officeart/2005/8/layout/hProcess9"/>
    <dgm:cxn modelId="{340D465A-5F17-4FAD-9BD5-4E053E35047B}" type="presParOf" srcId="{E292FB59-1974-4D45-BCC2-D2D3E034A9F7}" destId="{BA30DB73-DDFF-4247-BB87-D61989F97731}" srcOrd="0" destOrd="0" presId="urn:microsoft.com/office/officeart/2005/8/layout/hProcess9"/>
    <dgm:cxn modelId="{30B9ED14-058F-4C82-A7E2-0DEEA84847AD}" type="presParOf" srcId="{E292FB59-1974-4D45-BCC2-D2D3E034A9F7}" destId="{6FB24F9B-93FC-41E6-B019-1D10102F52FC}" srcOrd="1" destOrd="0" presId="urn:microsoft.com/office/officeart/2005/8/layout/hProcess9"/>
    <dgm:cxn modelId="{A2684FE2-0396-44B9-AAEC-C13DD9E80F62}" type="presParOf" srcId="{E292FB59-1974-4D45-BCC2-D2D3E034A9F7}" destId="{E806D7FF-9858-45A0-B75A-AE3D639FEBD0}" srcOrd="2" destOrd="0" presId="urn:microsoft.com/office/officeart/2005/8/layout/hProcess9"/>
    <dgm:cxn modelId="{F45EA541-EAAB-46A1-B90E-648F00837AE4}" type="presParOf" srcId="{E292FB59-1974-4D45-BCC2-D2D3E034A9F7}" destId="{447575F8-DFAB-42F6-ADAD-3B73894F7630}" srcOrd="3" destOrd="0" presId="urn:microsoft.com/office/officeart/2005/8/layout/hProcess9"/>
    <dgm:cxn modelId="{11761C77-2D2E-435A-8AD8-F7F48D1F4F47}" type="presParOf" srcId="{E292FB59-1974-4D45-BCC2-D2D3E034A9F7}" destId="{5DD969AA-C628-49CB-9B3F-F512F9B01350}" srcOrd="4" destOrd="0" presId="urn:microsoft.com/office/officeart/2005/8/layout/hProcess9"/>
    <dgm:cxn modelId="{B0FD19B6-43C6-4DA6-BDE8-8D15CF827683}" type="presParOf" srcId="{E292FB59-1974-4D45-BCC2-D2D3E034A9F7}" destId="{36E5DB20-F1C6-468B-9CE4-E549A606396F}" srcOrd="5" destOrd="0" presId="urn:microsoft.com/office/officeart/2005/8/layout/hProcess9"/>
    <dgm:cxn modelId="{B75867A3-7134-4DBA-A6ED-82C1D4F5CCF1}" type="presParOf" srcId="{E292FB59-1974-4D45-BCC2-D2D3E034A9F7}" destId="{AEACBE72-67CB-4166-8719-1DE4616D335C}" srcOrd="6" destOrd="0" presId="urn:microsoft.com/office/officeart/2005/8/layout/hProcess9"/>
    <dgm:cxn modelId="{674E909D-25E7-4F70-BCCA-B6EA5363DC8A}" type="presParOf" srcId="{E292FB59-1974-4D45-BCC2-D2D3E034A9F7}" destId="{C17EA1FD-E2B8-4C32-A965-20244B4108AF}" srcOrd="7" destOrd="0" presId="urn:microsoft.com/office/officeart/2005/8/layout/hProcess9"/>
    <dgm:cxn modelId="{ACAB0FF3-344A-4372-8B38-3610AD02AA1E}" type="presParOf" srcId="{E292FB59-1974-4D45-BCC2-D2D3E034A9F7}" destId="{4F019C4D-A39C-4EE8-9CBE-3AEE791FCD3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0.23372</cdr:x>
      <cdr:y>0.14999</cdr:y>
    </cdr:from>
    <cdr:to>
      <cdr:x>0.88045</cdr:x>
      <cdr:y>0.57642</cdr:y>
    </cdr:to>
    <cdr:sp macro="" textlink="">
      <cdr:nvSpPr>
        <cdr:cNvPr id="3" name="Freeform 2"/>
        <cdr:cNvSpPr/>
      </cdr:nvSpPr>
      <cdr:spPr>
        <a:xfrm xmlns:a="http://schemas.openxmlformats.org/drawingml/2006/main">
          <a:off x="844914" y="486607"/>
          <a:ext cx="2337974" cy="1383467"/>
        </a:xfrm>
        <a:custGeom xmlns:a="http://schemas.openxmlformats.org/drawingml/2006/main">
          <a:avLst/>
          <a:gdLst>
            <a:gd name="connsiteX0" fmla="*/ 0 w 2338086"/>
            <a:gd name="connsiteY0" fmla="*/ 972274 h 972274"/>
            <a:gd name="connsiteX1" fmla="*/ 1215342 w 2338086"/>
            <a:gd name="connsiteY1" fmla="*/ 532436 h 972274"/>
            <a:gd name="connsiteX2" fmla="*/ 1747777 w 2338086"/>
            <a:gd name="connsiteY2" fmla="*/ 381965 h 972274"/>
            <a:gd name="connsiteX3" fmla="*/ 2338086 w 2338086"/>
            <a:gd name="connsiteY3" fmla="*/ 0 h 972274"/>
          </a:gdLst>
          <a:ahLst/>
          <a:cxnLst>
            <a:cxn ang="0">
              <a:pos x="connsiteX0" y="connsiteY0"/>
            </a:cxn>
            <a:cxn ang="0">
              <a:pos x="connsiteX1" y="connsiteY1"/>
            </a:cxn>
            <a:cxn ang="0">
              <a:pos x="connsiteX2" y="connsiteY2"/>
            </a:cxn>
            <a:cxn ang="0">
              <a:pos x="connsiteX3" y="connsiteY3"/>
            </a:cxn>
          </a:cxnLst>
          <a:rect l="l" t="t" r="r" b="b"/>
          <a:pathLst>
            <a:path w="2338086" h="972274">
              <a:moveTo>
                <a:pt x="0" y="972274"/>
              </a:moveTo>
              <a:lnTo>
                <a:pt x="1215342" y="532436"/>
              </a:lnTo>
              <a:lnTo>
                <a:pt x="1747777" y="381965"/>
              </a:lnTo>
              <a:lnTo>
                <a:pt x="2338086" y="0"/>
              </a:lnTo>
            </a:path>
          </a:pathLst>
        </a:custGeom>
        <a:noFill xmlns:a="http://schemas.openxmlformats.org/drawingml/2006/main"/>
        <a:ln xmlns:a="http://schemas.openxmlformats.org/drawingml/2006/main" w="57150" cap="flat" cmpd="sng" algn="ctr">
          <a:solidFill>
            <a:srgbClr val="00B0F0"/>
          </a:solidFill>
          <a:prstDash val="solid"/>
          <a:headEnd type="none" w="med" len="med"/>
          <a:tailEnd type="arrow" w="med" len="med"/>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lIns="91440" tIns="45720" rtlCol="0" anchor="ctr"/>
        <a:lstStyle xmlns:a="http://schemas.openxmlformats.org/drawingml/2006/main">
          <a:lvl1pPr marL="0" indent="0">
            <a:defRPr sz="1100">
              <a:solidFill>
                <a:srgbClr val="000000"/>
              </a:solidFill>
              <a:latin typeface="Futura Bk"/>
            </a:defRPr>
          </a:lvl1pPr>
          <a:lvl2pPr marL="457200" indent="0">
            <a:defRPr sz="1100">
              <a:solidFill>
                <a:srgbClr val="000000"/>
              </a:solidFill>
              <a:latin typeface="Futura Bk"/>
            </a:defRPr>
          </a:lvl2pPr>
          <a:lvl3pPr marL="914400" indent="0">
            <a:defRPr sz="1100">
              <a:solidFill>
                <a:srgbClr val="000000"/>
              </a:solidFill>
              <a:latin typeface="Futura Bk"/>
            </a:defRPr>
          </a:lvl3pPr>
          <a:lvl4pPr marL="1371600" indent="0">
            <a:defRPr sz="1100">
              <a:solidFill>
                <a:srgbClr val="000000"/>
              </a:solidFill>
              <a:latin typeface="Futura Bk"/>
            </a:defRPr>
          </a:lvl4pPr>
          <a:lvl5pPr marL="1828800" indent="0">
            <a:defRPr sz="1100">
              <a:solidFill>
                <a:srgbClr val="000000"/>
              </a:solidFill>
              <a:latin typeface="Futura Bk"/>
            </a:defRPr>
          </a:lvl5pPr>
          <a:lvl6pPr marL="2286000" indent="0">
            <a:defRPr sz="1100">
              <a:solidFill>
                <a:srgbClr val="000000"/>
              </a:solidFill>
              <a:latin typeface="Futura Bk"/>
            </a:defRPr>
          </a:lvl6pPr>
          <a:lvl7pPr marL="2743200" indent="0">
            <a:defRPr sz="1100">
              <a:solidFill>
                <a:srgbClr val="000000"/>
              </a:solidFill>
              <a:latin typeface="Futura Bk"/>
            </a:defRPr>
          </a:lvl7pPr>
          <a:lvl8pPr marL="3200400" indent="0">
            <a:defRPr sz="1100">
              <a:solidFill>
                <a:srgbClr val="000000"/>
              </a:solidFill>
              <a:latin typeface="Futura Bk"/>
            </a:defRPr>
          </a:lvl8pPr>
          <a:lvl9pPr marL="3657600" indent="0">
            <a:defRPr sz="1100">
              <a:solidFill>
                <a:srgbClr val="000000"/>
              </a:solidFill>
              <a:latin typeface="Futura Bk"/>
            </a:defRPr>
          </a:lvl9pPr>
        </a:lstStyle>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0.25648</cdr:x>
      <cdr:y>0.23827</cdr:y>
    </cdr:from>
    <cdr:to>
      <cdr:x>0.33458</cdr:x>
      <cdr:y>0.27339</cdr:y>
    </cdr:to>
    <cdr:sp macro="" textlink="">
      <cdr:nvSpPr>
        <cdr:cNvPr id="4" name="Elbow Connector 3"/>
        <cdr:cNvSpPr/>
      </cdr:nvSpPr>
      <cdr:spPr>
        <a:xfrm xmlns:a="http://schemas.openxmlformats.org/drawingml/2006/main" rot="10800000">
          <a:off x="1084626" y="435200"/>
          <a:ext cx="330282" cy="64145"/>
        </a:xfrm>
        <a:prstGeom xmlns:a="http://schemas.openxmlformats.org/drawingml/2006/main" prst="bentConnector3">
          <a:avLst>
            <a:gd name="adj1" fmla="val 50000"/>
          </a:avLst>
        </a:prstGeom>
        <a:ln xmlns:a="http://schemas.openxmlformats.org/drawingml/2006/main" w="12700" cmpd="sng">
          <a:solidFill>
            <a:schemeClr val="tx1"/>
          </a:solidFill>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txBody>
        <a:bodyPr xmlns:a="http://schemas.openxmlformats.org/drawingml/2006/main" vertOverflow="clip" rtlCol="0" anchor="ctr"/>
        <a:lstStyle xmlns:a="http://schemas.openxmlformats.org/drawingml/2006/main"/>
        <a:p xmlns:a="http://schemas.openxmlformats.org/drawingml/2006/main">
          <a:endParaRPr lang="en-US">
            <a:ln w="3175">
              <a:solidFill>
                <a:schemeClr val="tx1"/>
              </a:solidFill>
            </a:ln>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Arial"/>
              </a:rPr>
              <a:pPr/>
              <a:t>1/5/2018</a:t>
            </a:fld>
            <a:endParaRPr lang="en-GB"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Arial"/>
              </a:rPr>
              <a:pPr/>
              <a:t>‹#›</a:t>
            </a:fld>
            <a:endParaRPr lang="en-GB" dirty="0">
              <a:latin typeface="Arial"/>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D9CAF8C-0805-8440-B43D-DCCAAA4D80CE}" type="datetimeFigureOut">
              <a:rPr lang="en-US" smtClean="0"/>
              <a:pPr/>
              <a:t>1/5/2018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oney.cnn.com/magazines/fortune/global500/2010/index.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intranet.hp.com/tsg/WW2/essmarketing/Pages/Gen8.aspx"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www.facilitator.stc-gen8.autovod.net/portal/facilitator_index.jsp?regid=3084773"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announced Project </a:t>
            </a:r>
            <a:r>
              <a:rPr lang="en-US" dirty="0" err="1" smtClean="0"/>
              <a:t>Moonshot</a:t>
            </a:r>
            <a:r>
              <a:rPr lang="en-US" baseline="0" dirty="0" smtClean="0"/>
              <a:t> targeting low-energy computing, Project Odyssey focused on mission-critical.  </a:t>
            </a:r>
          </a:p>
          <a:p>
            <a:r>
              <a:rPr lang="en-US" baseline="0" dirty="0" smtClean="0"/>
              <a:t>Announcing Project Voyager February 13:  A multi year, multi generational effort to redefine the expectations and economics of data centers.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4</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Society’s insatiable</a:t>
            </a:r>
            <a:r>
              <a:rPr lang="en-US" baseline="0" dirty="0" smtClean="0"/>
              <a:t> demand for all things digital is creating a well-documented increase in storage.  In a typical data center, this means that 9.4 petabytes of stored data today will grow to 28.2 petabytes.  </a:t>
            </a:r>
          </a:p>
          <a:p>
            <a:r>
              <a:rPr lang="en-US" baseline="0" dirty="0" smtClean="0"/>
              <a:t>The untold story is the ripple effect this creates.  For each dollar spent on storage, nearly $7 will be spent on associate servers, </a:t>
            </a:r>
            <a:r>
              <a:rPr lang="en-US" baseline="0" dirty="0" err="1" smtClean="0"/>
              <a:t>admins</a:t>
            </a:r>
            <a:r>
              <a:rPr lang="en-US" baseline="0" dirty="0" smtClean="0"/>
              <a:t> and facilities.  This equates to a $60M incremental annual cost to already-strained data centers.</a:t>
            </a:r>
          </a:p>
          <a:p>
            <a:r>
              <a:rPr lang="en-US" baseline="0" dirty="0" smtClean="0"/>
              <a:t>This why we created Project Voyager.</a:t>
            </a:r>
          </a:p>
          <a:p>
            <a:endParaRPr lang="en-US" baseline="0" dirty="0" smtClean="0"/>
          </a:p>
          <a:p>
            <a:r>
              <a:rPr lang="en-US" dirty="0" smtClean="0"/>
              <a:t>----------------------------</a:t>
            </a:r>
          </a:p>
          <a:p>
            <a:r>
              <a:rPr lang="en-US" dirty="0" smtClean="0"/>
              <a:t>The Math:</a:t>
            </a:r>
          </a:p>
          <a:p>
            <a:endParaRPr lang="en-US" dirty="0" smtClean="0"/>
          </a:p>
          <a:p>
            <a:r>
              <a:rPr lang="en-US" dirty="0" smtClean="0"/>
              <a:t>For every $1 spent on Storage growth in today’s large</a:t>
            </a:r>
            <a:r>
              <a:rPr lang="en-US" baseline="0" dirty="0" smtClean="0"/>
              <a:t> enterprise data center (10k ft</a:t>
            </a:r>
            <a:r>
              <a:rPr lang="en-US" baseline="30000" dirty="0" smtClean="0"/>
              <a:t>2</a:t>
            </a:r>
            <a:r>
              <a:rPr lang="en-US" baseline="0" dirty="0" smtClean="0"/>
              <a:t>) $6.9 is spent on Servers, Power/Cooling and Administration/Maintenance of that server.  (Gartner, Data Center Demographics and Sizing, 2010)</a:t>
            </a:r>
          </a:p>
          <a:p>
            <a:endParaRPr lang="en-US" baseline="0" dirty="0" smtClean="0"/>
          </a:p>
          <a:p>
            <a:r>
              <a:rPr lang="en-US" baseline="0" dirty="0" smtClean="0"/>
              <a:t>Storage capacity is going up 45% annually  (IDC Q3 DSS Storage Market Forecast, 2011)</a:t>
            </a:r>
          </a:p>
          <a:p>
            <a:endParaRPr lang="en-US" baseline="0" dirty="0" smtClean="0"/>
          </a:p>
          <a:p>
            <a:r>
              <a:rPr lang="en-US" baseline="0" dirty="0" smtClean="0"/>
              <a:t>A typical 10000 sq ft large data center </a:t>
            </a:r>
          </a:p>
          <a:p>
            <a:r>
              <a:rPr lang="en-US" baseline="0" dirty="0" smtClean="0"/>
              <a:t>1:6 ratio  (</a:t>
            </a:r>
            <a:r>
              <a:rPr lang="en-US" baseline="0" dirty="0" err="1" smtClean="0"/>
              <a:t>storage:servers</a:t>
            </a:r>
            <a:r>
              <a:rPr lang="en-US" baseline="0" dirty="0" smtClean="0"/>
              <a:t>)</a:t>
            </a:r>
          </a:p>
          <a:p>
            <a:r>
              <a:rPr lang="en-US" baseline="0" dirty="0" smtClean="0"/>
              <a:t>27 Storage Racks    :  144 Server Racks</a:t>
            </a:r>
          </a:p>
          <a:p>
            <a:r>
              <a:rPr lang="en-US" baseline="0" dirty="0" smtClean="0"/>
              <a:t>$49,010/Array	   $3,953/Server</a:t>
            </a:r>
          </a:p>
          <a:p>
            <a:r>
              <a:rPr lang="en-US" baseline="0" dirty="0" smtClean="0"/>
              <a:t>8 Arrays/Rack	    12 Servers/Rack</a:t>
            </a:r>
          </a:p>
          <a:p>
            <a:pPr defTabSz="448650">
              <a:defRPr/>
            </a:pPr>
            <a:r>
              <a:rPr lang="en-US" baseline="0" dirty="0" err="1" smtClean="0"/>
              <a:t>Avg</a:t>
            </a:r>
            <a:r>
              <a:rPr lang="en-US" baseline="0" dirty="0" smtClean="0"/>
              <a:t> disk capacity=1.7TB; Total capacity per array (12 disks) = 20.4TB; </a:t>
            </a:r>
            <a:r>
              <a:rPr lang="en-US" baseline="0" dirty="0" err="1" smtClean="0"/>
              <a:t>Avg</a:t>
            </a:r>
            <a:r>
              <a:rPr lang="en-US" baseline="0" dirty="0" smtClean="0"/>
              <a:t> storage per rack = 163TB; 10.1 PB per data center</a:t>
            </a:r>
          </a:p>
          <a:p>
            <a:pPr defTabSz="448650">
              <a:defRPr/>
            </a:pPr>
            <a:r>
              <a:rPr lang="en-US" baseline="0" dirty="0" smtClean="0"/>
              <a:t>7.68 </a:t>
            </a:r>
            <a:r>
              <a:rPr lang="en-US" baseline="0" dirty="0" err="1" smtClean="0"/>
              <a:t>Kw</a:t>
            </a:r>
            <a:r>
              <a:rPr lang="en-US" baseline="0" dirty="0" smtClean="0"/>
              <a:t> each rack	    6.0 </a:t>
            </a:r>
            <a:r>
              <a:rPr lang="en-US" baseline="0" dirty="0" err="1" smtClean="0"/>
              <a:t>Kw</a:t>
            </a:r>
            <a:r>
              <a:rPr lang="en-US" baseline="0" dirty="0" smtClean="0"/>
              <a:t> each rack</a:t>
            </a:r>
          </a:p>
          <a:p>
            <a:r>
              <a:rPr lang="en-US" dirty="0" smtClean="0"/>
              <a:t>1 Rack = 12 ft</a:t>
            </a:r>
            <a:r>
              <a:rPr lang="en-US" baseline="30000" dirty="0" smtClean="0"/>
              <a:t>2</a:t>
            </a:r>
            <a:r>
              <a:rPr lang="en-US" baseline="0" dirty="0" smtClean="0"/>
              <a:t> floor space</a:t>
            </a:r>
          </a:p>
          <a:p>
            <a:endParaRPr lang="en-US" baseline="0" dirty="0" smtClean="0"/>
          </a:p>
          <a:p>
            <a:r>
              <a:rPr lang="en-US" baseline="0" dirty="0" smtClean="0"/>
              <a:t>41.4% capacity growth </a:t>
            </a:r>
            <a:r>
              <a:rPr lang="en-US" baseline="0" dirty="0" err="1" smtClean="0"/>
              <a:t>YoY</a:t>
            </a:r>
            <a:r>
              <a:rPr lang="en-US" baseline="0" dirty="0" smtClean="0"/>
              <a:t> (mix between structured and unstructured data growth)</a:t>
            </a:r>
          </a:p>
          <a:p>
            <a:endParaRPr lang="en-US" dirty="0" smtClean="0"/>
          </a:p>
          <a:p>
            <a:r>
              <a:rPr lang="en-US" dirty="0" smtClean="0"/>
              <a:t>New storage purchased in year</a:t>
            </a:r>
            <a:r>
              <a:rPr lang="en-US" baseline="0" dirty="0" smtClean="0"/>
              <a:t> 2 = 14PB</a:t>
            </a:r>
          </a:p>
          <a:p>
            <a:r>
              <a:rPr lang="en-US" baseline="0" dirty="0" err="1" smtClean="0"/>
              <a:t>Avg</a:t>
            </a:r>
            <a:r>
              <a:rPr lang="en-US" baseline="0" dirty="0" smtClean="0"/>
              <a:t> disk capacity=2.9TB = 2,148 Disks</a:t>
            </a:r>
          </a:p>
          <a:p>
            <a:r>
              <a:rPr lang="en-US" baseline="0" dirty="0" smtClean="0"/>
              <a:t>23 Storage Racks    :  161 Server Racks</a:t>
            </a:r>
          </a:p>
          <a:p>
            <a:r>
              <a:rPr lang="en-US" baseline="0" dirty="0" smtClean="0"/>
              <a:t>$49,010/Array	   $3,953/Server</a:t>
            </a:r>
          </a:p>
          <a:p>
            <a:r>
              <a:rPr lang="en-US" baseline="0" dirty="0" smtClean="0"/>
              <a:t>8 Arrays/Rack	    12 Servers/Rack</a:t>
            </a:r>
          </a:p>
          <a:p>
            <a:pPr defTabSz="448650">
              <a:defRPr/>
            </a:pPr>
            <a:r>
              <a:rPr lang="en-US" baseline="0" dirty="0" smtClean="0"/>
              <a:t>7.68 </a:t>
            </a:r>
            <a:r>
              <a:rPr lang="en-US" baseline="0" dirty="0" err="1" smtClean="0"/>
              <a:t>Kw</a:t>
            </a:r>
            <a:r>
              <a:rPr lang="en-US" baseline="0" dirty="0" smtClean="0"/>
              <a:t> each rack	    6.0 </a:t>
            </a:r>
            <a:r>
              <a:rPr lang="en-US" baseline="0" dirty="0" err="1" smtClean="0"/>
              <a:t>Kw</a:t>
            </a:r>
            <a:r>
              <a:rPr lang="en-US" baseline="0" dirty="0" smtClean="0"/>
              <a:t> each rack</a:t>
            </a:r>
          </a:p>
          <a:p>
            <a:r>
              <a:rPr lang="en-US" dirty="0" smtClean="0"/>
              <a:t>1 Rack = 12 ft</a:t>
            </a:r>
            <a:r>
              <a:rPr lang="en-US" baseline="30000" dirty="0" smtClean="0"/>
              <a:t>2</a:t>
            </a:r>
            <a:r>
              <a:rPr lang="en-US" baseline="0" dirty="0" smtClean="0"/>
              <a:t> floor space</a:t>
            </a:r>
          </a:p>
          <a:p>
            <a:r>
              <a:rPr lang="en-US" baseline="0" dirty="0" smtClean="0"/>
              <a:t>2584 </a:t>
            </a:r>
            <a:r>
              <a:rPr lang="en-US" baseline="0" dirty="0" err="1" smtClean="0"/>
              <a:t>Kw</a:t>
            </a:r>
            <a:r>
              <a:rPr lang="en-US" baseline="0" dirty="0" smtClean="0"/>
              <a:t> added with new hardware (assuming redundant Power supplies)</a:t>
            </a:r>
          </a:p>
          <a:p>
            <a:endParaRPr lang="en-US" baseline="0" dirty="0" smtClean="0"/>
          </a:p>
          <a:p>
            <a:endParaRPr lang="en-US" baseline="0" dirty="0" smtClean="0"/>
          </a:p>
          <a:p>
            <a:r>
              <a:rPr lang="en-US" dirty="0" smtClean="0"/>
              <a:t>$8.7M Storage in</a:t>
            </a:r>
            <a:r>
              <a:rPr lang="en-US" baseline="0" dirty="0" smtClean="0"/>
              <a:t> Year 2</a:t>
            </a:r>
          </a:p>
          <a:p>
            <a:r>
              <a:rPr lang="en-US" baseline="0" dirty="0" smtClean="0"/>
              <a:t>$7.6M Servers</a:t>
            </a:r>
          </a:p>
          <a:p>
            <a:r>
              <a:rPr lang="en-US" dirty="0" smtClean="0"/>
              <a:t>$29M Power/Cooling/Facilities</a:t>
            </a:r>
            <a:r>
              <a:rPr lang="en-US" baseline="0" dirty="0" smtClean="0"/>
              <a:t> </a:t>
            </a:r>
          </a:p>
          <a:p>
            <a:r>
              <a:rPr lang="en-US" baseline="0" dirty="0" smtClean="0"/>
              <a:t>$17.4.M Admin/Maintenance and Management</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16</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0096D6"/>
                </a:solidFill>
                <a:cs typeface="HP Display Beta Bold"/>
              </a:rPr>
              <a:t>Placeholder: 500k IOPs per</a:t>
            </a:r>
            <a:r>
              <a:rPr lang="en-US" sz="1200" b="0" baseline="0" dirty="0" smtClean="0">
                <a:solidFill>
                  <a:srgbClr val="0096D6"/>
                </a:solidFill>
                <a:cs typeface="HP Display Beta Bold"/>
              </a:rPr>
              <a:t> </a:t>
            </a:r>
            <a:r>
              <a:rPr lang="en-US" sz="1200" b="0" dirty="0" smtClean="0">
                <a:solidFill>
                  <a:srgbClr val="0096D6"/>
                </a:solidFill>
                <a:cs typeface="HP Display Beta Bold"/>
              </a:rPr>
              <a:t>DL380 server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t>10 million IOPs</a:t>
            </a:r>
            <a:r>
              <a:rPr lang="en-US" b="0" baseline="0" dirty="0" smtClean="0"/>
              <a:t> </a:t>
            </a:r>
            <a:r>
              <a:rPr lang="en-US" b="0" dirty="0" smtClean="0"/>
              <a:t>per rack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smtClean="0">
              <a:solidFill>
                <a:srgbClr val="0096D6"/>
              </a:solidFill>
              <a:cs typeface="HP Display Beta Bol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17</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21</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putting more intelligence at the intersection of technology and people, HP is redefining the expectations and economics of the IT support and service experience.  Taking advantage of the rich data collected by the ProActive Insight Architecture, HP created Insight Online,</a:t>
            </a:r>
            <a:r>
              <a:rPr lang="en-US" baseline="0" dirty="0" smtClean="0"/>
              <a:t> the industry’s first comprehensive cloud-based IT management and support portal </a:t>
            </a:r>
            <a:r>
              <a:rPr lang="en-US" i="1" baseline="0" dirty="0" smtClean="0"/>
              <a:t>with a personalized dashboard</a:t>
            </a:r>
            <a:r>
              <a:rPr lang="en-US" baseline="0" dirty="0" smtClean="0"/>
              <a:t> for your HP environment.  </a:t>
            </a:r>
          </a:p>
          <a:p>
            <a:r>
              <a:rPr lang="en-US" baseline="0" dirty="0" smtClean="0"/>
              <a:t>Proactive Support Services -  HP is able to achieve an  industry-leading first time fix rate of 95%, a full 10% above the industry average of 85%  (according to data in a study done by the Technology Services Industry Association)</a:t>
            </a:r>
          </a:p>
          <a:p>
            <a:r>
              <a:rPr lang="en-US" baseline="0" dirty="0" smtClean="0"/>
              <a:t>[With over 8,000 HP Gen8 experts and] 2,000 ServiceONE certified partners, HP is able to deliver unique support and services that are intuitive, dynamic, and automated.  Taking advantage of the intelligence of Insight Online, HP experts can now help clients proactively resolve issues, deliver real-time insight and continuously improve data center performance and results.  This results in 66% faster time to problem resolution*.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sz="1200" dirty="0" smtClean="0"/>
              <a:t>66%</a:t>
            </a:r>
            <a:r>
              <a:rPr lang="en-US" sz="1200" baseline="0" dirty="0" smtClean="0"/>
              <a:t> Faster time to problem resolution - </a:t>
            </a:r>
            <a:r>
              <a:rPr lang="en-US" sz="1200" dirty="0" smtClean="0"/>
              <a:t>HP  Insight Remote Support-initiated cases (HW) vs. traditional phone support. Source: HP internal call center data, Q4’11</a:t>
            </a:r>
            <a:br>
              <a:rPr lang="en-US" sz="1200" dirty="0" smtClean="0"/>
            </a:br>
            <a:r>
              <a:rPr lang="en-US" sz="1200" dirty="0" smtClean="0"/>
              <a:t>Calculation based on average</a:t>
            </a:r>
            <a:r>
              <a:rPr lang="en-US" sz="1200" baseline="0" dirty="0" smtClean="0"/>
              <a:t> of  </a:t>
            </a:r>
            <a:r>
              <a:rPr lang="en-US" sz="1200" kern="1200" dirty="0" smtClean="0">
                <a:solidFill>
                  <a:schemeClr val="tx1"/>
                </a:solidFill>
                <a:latin typeface="Arial"/>
                <a:ea typeface="+mn-ea"/>
                <a:cs typeface="+mn-cs"/>
              </a:rPr>
              <a:t>7.1 hours for an Insight Remote Support initiated cases </a:t>
            </a:r>
            <a:r>
              <a:rPr lang="en-US" sz="1200" kern="1200" dirty="0" err="1" smtClean="0">
                <a:solidFill>
                  <a:schemeClr val="tx1"/>
                </a:solidFill>
                <a:latin typeface="Arial"/>
                <a:ea typeface="+mn-ea"/>
                <a:cs typeface="+mn-cs"/>
              </a:rPr>
              <a:t>vs</a:t>
            </a:r>
            <a:r>
              <a:rPr lang="en-US" sz="1200" kern="1200" dirty="0" smtClean="0">
                <a:solidFill>
                  <a:schemeClr val="tx1"/>
                </a:solidFill>
                <a:latin typeface="Arial"/>
                <a:ea typeface="+mn-ea"/>
                <a:cs typeface="+mn-cs"/>
              </a:rPr>
              <a:t> 11.8 hours for phone-initiated</a:t>
            </a:r>
            <a:r>
              <a:rPr lang="en-US" sz="1200" kern="1200" baseline="0" dirty="0" smtClean="0">
                <a:solidFill>
                  <a:schemeClr val="tx1"/>
                </a:solidFill>
                <a:latin typeface="Arial"/>
                <a:ea typeface="+mn-ea"/>
                <a:cs typeface="+mn-cs"/>
              </a:rPr>
              <a:t> cases</a:t>
            </a:r>
            <a:endParaRPr lang="en-US" sz="1200" kern="1200" dirty="0" smtClean="0">
              <a:solidFill>
                <a:schemeClr val="tx1"/>
              </a:solidFill>
              <a:latin typeface="Arial"/>
              <a:ea typeface="+mn-ea"/>
              <a:cs typeface="+mn-cs"/>
            </a:endParaRP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a:ea typeface="+mn-ea"/>
                <a:cs typeface="+mn-cs"/>
              </a:rPr>
              <a:t>Industry’s first </a:t>
            </a:r>
            <a:r>
              <a:rPr lang="en-US" sz="1200" i="1" kern="1200" dirty="0" smtClean="0">
                <a:solidFill>
                  <a:schemeClr val="tx1"/>
                </a:solidFill>
                <a:latin typeface="Arial"/>
                <a:ea typeface="+mn-ea"/>
                <a:cs typeface="+mn-cs"/>
              </a:rPr>
              <a:t>comprehensive</a:t>
            </a:r>
            <a:r>
              <a:rPr lang="en-US" sz="1200" kern="1200" dirty="0" smtClean="0">
                <a:solidFill>
                  <a:schemeClr val="tx1"/>
                </a:solidFill>
                <a:latin typeface="Arial"/>
                <a:ea typeface="+mn-ea"/>
                <a:cs typeface="+mn-cs"/>
              </a:rPr>
              <a:t> cloud-based, management and support portal </a:t>
            </a:r>
            <a:r>
              <a:rPr lang="en-US" sz="1200" i="1" kern="1200" dirty="0" smtClean="0">
                <a:solidFill>
                  <a:schemeClr val="tx1"/>
                </a:solidFill>
                <a:latin typeface="Arial"/>
                <a:ea typeface="+mn-ea"/>
                <a:cs typeface="+mn-cs"/>
              </a:rPr>
              <a:t>with a personalized dashboard </a:t>
            </a:r>
            <a:r>
              <a:rPr lang="en-US" sz="1200" kern="1200" dirty="0" smtClean="0">
                <a:solidFill>
                  <a:schemeClr val="tx1"/>
                </a:solidFill>
                <a:latin typeface="Arial"/>
                <a:ea typeface="+mn-ea"/>
                <a:cs typeface="+mn-cs"/>
              </a:rPr>
              <a:t>for monitoring device and support status.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a:ea typeface="+mn-ea"/>
                <a:cs typeface="+mn-cs"/>
              </a:rPr>
              <a:t>HP Insight online transforms the typical support experience by</a:t>
            </a:r>
            <a:r>
              <a:rPr lang="en-US" sz="1200" kern="1200" baseline="0" dirty="0" smtClean="0">
                <a:solidFill>
                  <a:schemeClr val="tx1"/>
                </a:solidFill>
                <a:latin typeface="Arial"/>
                <a:ea typeface="+mn-ea"/>
                <a:cs typeface="+mn-cs"/>
              </a:rPr>
              <a:t> automatically collecting a comprehensive view of your assets so you spend less time searching for information, less time on the phone and more time up and running.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Arial"/>
                <a:ea typeface="+mn-ea"/>
                <a:cs typeface="+mn-cs"/>
              </a:rPr>
              <a:t>Insight Online aggregates all system health, asset and warranty information from the HP ProActive Insight architecture (&amp; Insight Remote Support) and secures it in one place, accessible anywhere, anytime and from any device.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Arial"/>
                <a:ea typeface="+mn-ea"/>
                <a:cs typeface="+mn-cs"/>
              </a:rPr>
              <a:t>The unique interface cleanly organizes your IT and service data and adds rich context to help you collect and understand key information that will save you time during your support experience.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smtClean="0">
                <a:solidFill>
                  <a:schemeClr val="tx1"/>
                </a:solidFill>
                <a:latin typeface="Arial"/>
                <a:ea typeface="+mn-ea"/>
                <a:cs typeface="+mn-cs"/>
              </a:rPr>
              <a:t>For </a:t>
            </a:r>
            <a:r>
              <a:rPr lang="en-US" sz="1200" kern="1200" baseline="0" dirty="0" smtClean="0">
                <a:solidFill>
                  <a:schemeClr val="tx1"/>
                </a:solidFill>
                <a:latin typeface="Arial"/>
                <a:ea typeface="+mn-ea"/>
                <a:cs typeface="+mn-cs"/>
              </a:rPr>
              <a:t>example, as much as 90% time saved in tracking status of contracts and warranties and up to an 85% time savings tracking asset configurations.  When you enable the Insight Remote Support feature, it connects that rich data directly to your HP Certified Service Professional to accelerate time to problem resolution by 66%</a:t>
            </a:r>
            <a:endParaRPr lang="en-US" sz="1200" kern="1200" dirty="0" smtClean="0">
              <a:solidFill>
                <a:schemeClr val="tx1"/>
              </a:solidFill>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Establish, enable, or expand</a:t>
            </a:r>
            <a:r>
              <a:rPr lang="en-US" baseline="0" dirty="0" smtClean="0"/>
              <a:t> your services capabilities in an affordable way.</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26</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latin typeface="Arial"/>
              </a:rPr>
              <a:t>Client inspired, intuitive, and precise: From the moment you see your first ProLiant Gen8 server emerge from the box to the first time you touch the precise design; you will feel and see the quality built in.  Guided by the ‘Client-2-Innovation’ design philosophy, HP engineers and developers created over 150 innovations that help get tasks done simply, reliably and with confidence.  Clients who have trusted ProLiant for years will be instantly familiar with the consistent experience and yet appreciate the attention to detail of the new features and design. The result means more productivity for you and your team and more of your servers and applications are up and running faster for the business.</a:t>
            </a:r>
          </a:p>
          <a:p>
            <a:r>
              <a:rPr lang="en-US" dirty="0" smtClean="0">
                <a:latin typeface="Arial"/>
              </a:rPr>
              <a:t>Design and feature changes documented by HP ProLiant mechanical design teams </a:t>
            </a:r>
          </a:p>
          <a:p>
            <a:endParaRPr lang="en-US" dirty="0" smtClean="0">
              <a:latin typeface="Arial"/>
            </a:endParaRPr>
          </a:p>
          <a:p>
            <a:r>
              <a:rPr lang="en-US" dirty="0" smtClean="0">
                <a:latin typeface="Arial"/>
              </a:rPr>
              <a:t>With over 20 year of leadership in the industry standard server market, HP has learned many design principles that are resulting in better quality, reliability and serviceability.  Today, with the HP </a:t>
            </a:r>
            <a:r>
              <a:rPr lang="en-US" dirty="0" err="1" smtClean="0">
                <a:latin typeface="Arial"/>
              </a:rPr>
              <a:t>ProActive</a:t>
            </a:r>
            <a:r>
              <a:rPr lang="en-US" dirty="0" smtClean="0">
                <a:latin typeface="Arial"/>
              </a:rPr>
              <a:t> Insight architecture, our engineers will gain even more useful insight into methods to further improve your experience and how your IT can operate more efficiently.  The next generation of ProLiant is setting the new bar for smart infrastructure. With this wealth of client inspired knowledge, Only HP will be able to quickly identify key product and process opportunities to increase quality and deliver both increased uptime and improved business results. </a:t>
            </a:r>
          </a:p>
          <a:p>
            <a:endParaRPr lang="en-US" dirty="0" smtClean="0">
              <a:latin typeface="Arial"/>
            </a:endParaRPr>
          </a:p>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kumimoji="0" lang="en-US" sz="1200" b="0" i="0" u="none" strike="noStrike" kern="1200" cap="none" spc="0" normalizeH="0" baseline="0" noProof="0" dirty="0" smtClean="0">
                <a:ln>
                  <a:noFill/>
                </a:ln>
                <a:solidFill>
                  <a:srgbClr val="0096D6"/>
                </a:solidFill>
                <a:effectLst/>
                <a:uLnTx/>
                <a:uFillTx/>
                <a:latin typeface="Futura Hv"/>
                <a:ea typeface="+mn-ea"/>
                <a:cs typeface="Futura Hv"/>
              </a:rPr>
              <a:t>Designed-in quality: </a:t>
            </a:r>
            <a:r>
              <a:rPr kumimoji="0" lang="en-US" sz="1200" b="0" i="0" u="none" strike="noStrike" kern="1200" cap="none" spc="0" normalizeH="0" baseline="0" noProof="0" dirty="0" smtClean="0">
                <a:ln>
                  <a:noFill/>
                </a:ln>
                <a:solidFill>
                  <a:srgbClr val="000000"/>
                </a:solidFill>
                <a:effectLst/>
                <a:uLnTx/>
                <a:uFillTx/>
                <a:latin typeface="Arial"/>
                <a:ea typeface="+mn-ea"/>
                <a:cs typeface="HP Display Beta Bold"/>
              </a:rPr>
              <a:t>Intelligent system components help administrators virtually eliminate common problems that cause failures, downtime and data loss</a:t>
            </a:r>
          </a:p>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kumimoji="0" lang="en-US" sz="1200" b="0" i="0" u="none" strike="noStrike" kern="1200" cap="none" spc="0" normalizeH="0" baseline="0" noProof="0" dirty="0" smtClean="0">
                <a:ln>
                  <a:noFill/>
                </a:ln>
                <a:solidFill>
                  <a:srgbClr val="0096D6"/>
                </a:solidFill>
                <a:effectLst/>
                <a:uLnTx/>
                <a:uFillTx/>
                <a:latin typeface="Futura Hv"/>
                <a:ea typeface="+mn-ea"/>
                <a:cs typeface="Futura Hv"/>
              </a:rPr>
              <a:t>Intuitive simplicity: </a:t>
            </a:r>
            <a:r>
              <a:rPr kumimoji="0" lang="en-US" sz="1200" b="0" i="0" u="none" strike="noStrike" kern="1200" cap="none" spc="0" normalizeH="0" baseline="0" noProof="0" dirty="0" smtClean="0">
                <a:ln>
                  <a:noFill/>
                </a:ln>
                <a:solidFill>
                  <a:srgbClr val="000000"/>
                </a:solidFill>
                <a:effectLst/>
                <a:uLnTx/>
                <a:uFillTx/>
                <a:latin typeface="Arial"/>
                <a:ea typeface="+mn-ea"/>
                <a:cs typeface="HP Display Beta Bold"/>
              </a:rPr>
              <a:t>Simple and consistent design philosophy and user interface delivers an intuitive, efficient experience</a:t>
            </a:r>
          </a:p>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kumimoji="0" lang="en-US" sz="1200" b="0" i="0" u="none" strike="noStrike" kern="1200" cap="none" spc="0" normalizeH="0" baseline="0" noProof="0" dirty="0" smtClean="0">
                <a:ln>
                  <a:noFill/>
                </a:ln>
                <a:solidFill>
                  <a:srgbClr val="0096D6"/>
                </a:solidFill>
                <a:effectLst/>
                <a:uLnTx/>
                <a:uFillTx/>
                <a:latin typeface="Futura Hv"/>
                <a:ea typeface="+mn-ea"/>
                <a:cs typeface="Futura Hv"/>
              </a:rPr>
              <a:t>Hassle-free serviceability: </a:t>
            </a:r>
            <a:r>
              <a:rPr kumimoji="0" lang="en-US" sz="1200" b="0" i="0" u="none" strike="noStrike" kern="1200" cap="none" spc="0" normalizeH="0" baseline="0" noProof="0" dirty="0" smtClean="0">
                <a:ln>
                  <a:noFill/>
                </a:ln>
                <a:solidFill>
                  <a:srgbClr val="000000"/>
                </a:solidFill>
                <a:effectLst/>
                <a:uLnTx/>
                <a:uFillTx/>
                <a:latin typeface="Arial"/>
                <a:ea typeface="+mn-ea"/>
                <a:cs typeface="HP Display Beta Bold"/>
              </a:rPr>
              <a:t>Over 150 design innovations to increase your productivity and confidence during setup, upgrade and repair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28</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Focusing on two key innovations</a:t>
            </a:r>
            <a:r>
              <a:rPr lang="en-US" baseline="0" dirty="0" smtClean="0"/>
              <a:t> that target reducing unplanned downtime.</a:t>
            </a:r>
          </a:p>
          <a:p>
            <a:endParaRPr lang="en-US" baseline="0" dirty="0" smtClean="0"/>
          </a:p>
          <a:p>
            <a:r>
              <a:rPr lang="en-US" baseline="0" dirty="0" smtClean="0"/>
              <a:t>First is Smart Socket, which addresses the leading cause of motherboard failures by providing an accurate guide for installation of the microprocessor  to avoid bending of pins.</a:t>
            </a:r>
          </a:p>
          <a:p>
            <a:endParaRPr lang="en-US" baseline="0" dirty="0" smtClean="0"/>
          </a:p>
          <a:p>
            <a:r>
              <a:rPr lang="en-US" baseline="0" dirty="0" smtClean="0"/>
              <a:t>Second is HP Smart Drive, which has a clear LED on the front indicating whether that disc is involved in application activity.  Red if active and green if ok to remove, this simple light helps eliminate the leading cause of data loss due to human error.</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Futura Bk" pitchFamily="34" charset="0"/>
                <a:ea typeface="+mn-ea"/>
                <a:cs typeface="+mn-cs"/>
              </a:rPr>
              <a:t>HP ProLiant Gen8 clearly delivers a significant better customer experience. This experience means that: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Futura Bk" pitchFamily="34" charset="0"/>
              <a:ea typeface="+mn-ea"/>
              <a:cs typeface="+mn-cs"/>
            </a:endParaRPr>
          </a:p>
          <a:p>
            <a:pPr lvl="0">
              <a:buFont typeface="Arial" pitchFamily="34" charset="0"/>
              <a:buChar char="•"/>
            </a:pPr>
            <a:r>
              <a:rPr lang="en-US" sz="1200" kern="1200" baseline="0" dirty="0" smtClean="0">
                <a:solidFill>
                  <a:schemeClr val="tx1"/>
                </a:solidFill>
                <a:latin typeface="Futura Bk" pitchFamily="34" charset="0"/>
                <a:ea typeface="+mn-ea"/>
                <a:cs typeface="+mn-cs"/>
              </a:rPr>
              <a:t> </a:t>
            </a:r>
            <a:r>
              <a:rPr lang="en-US" sz="1200" kern="1200" dirty="0" smtClean="0">
                <a:solidFill>
                  <a:schemeClr val="tx1"/>
                </a:solidFill>
                <a:latin typeface="Futura Bk" pitchFamily="34" charset="0"/>
                <a:ea typeface="+mn-ea"/>
                <a:cs typeface="+mn-cs"/>
              </a:rPr>
              <a:t>One, your existing customers will be even more satisfied with your service and support</a:t>
            </a:r>
          </a:p>
          <a:p>
            <a:pPr lvl="0">
              <a:buFont typeface="Arial" pitchFamily="34" charset="0"/>
              <a:buChar char="•"/>
            </a:pPr>
            <a:r>
              <a:rPr lang="en-US" sz="1200" kern="1200" dirty="0" smtClean="0">
                <a:solidFill>
                  <a:schemeClr val="tx1"/>
                </a:solidFill>
                <a:latin typeface="Futura Bk" pitchFamily="34" charset="0"/>
                <a:ea typeface="+mn-ea"/>
                <a:cs typeface="+mn-cs"/>
              </a:rPr>
              <a:t> And two, allow you to spend less time differentiating our servers from our competitors, therefore spending more time developing and selling more profitable value add services </a:t>
            </a:r>
          </a:p>
          <a:p>
            <a:pPr lvl="0">
              <a:buFont typeface="Arial" pitchFamily="34" charset="0"/>
              <a:buChar char="•"/>
            </a:pPr>
            <a:endParaRPr lang="en-US" sz="1200" kern="1200" dirty="0" smtClean="0">
              <a:solidFill>
                <a:schemeClr val="tx1"/>
              </a:solidFill>
              <a:latin typeface="Futura Bk" pitchFamily="34" charset="0"/>
              <a:ea typeface="+mn-ea"/>
              <a:cs typeface="+mn-cs"/>
            </a:endParaRPr>
          </a:p>
          <a:p>
            <a:r>
              <a:rPr lang="en-US" sz="1200" u="sng" kern="1200" dirty="0" smtClean="0">
                <a:solidFill>
                  <a:schemeClr val="tx1"/>
                </a:solidFill>
                <a:latin typeface="Futura Bk" pitchFamily="34" charset="0"/>
                <a:ea typeface="+mn-ea"/>
                <a:cs typeface="+mn-cs"/>
              </a:rPr>
              <a:t>For example:</a:t>
            </a:r>
          </a:p>
          <a:p>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Innovations like </a:t>
            </a:r>
            <a:r>
              <a:rPr lang="en-US" sz="1200" b="1" kern="1200" dirty="0" smtClean="0">
                <a:solidFill>
                  <a:schemeClr val="tx1"/>
                </a:solidFill>
                <a:latin typeface="Futura Bk" pitchFamily="34" charset="0"/>
                <a:ea typeface="+mn-ea"/>
                <a:cs typeface="+mn-cs"/>
              </a:rPr>
              <a:t>Integrated Lifecycle Automation</a:t>
            </a:r>
            <a:r>
              <a:rPr lang="en-US" sz="1200" kern="1200" dirty="0" smtClean="0">
                <a:solidFill>
                  <a:schemeClr val="tx1"/>
                </a:solidFill>
                <a:latin typeface="Futura Bk" pitchFamily="34" charset="0"/>
                <a:ea typeface="+mn-ea"/>
                <a:cs typeface="+mn-cs"/>
              </a:rPr>
              <a:t> allow HP to get a server up and running in aprox. 4 minutes where it takes the average competitive server 28 minutes. And while the 7 times faster server deployment time is quite impressive, a faster set up is just the beginning.  It is HP ProLiant Gen8 servers’ intelligence that enables our servers to identify any part in the server that might be malfunctioning at the time of deployment, and with </a:t>
            </a:r>
            <a:r>
              <a:rPr lang="en-US" sz="1200" b="1" kern="1200" dirty="0" smtClean="0">
                <a:solidFill>
                  <a:schemeClr val="tx1"/>
                </a:solidFill>
                <a:latin typeface="Futura Bk" pitchFamily="34" charset="0"/>
                <a:ea typeface="+mn-ea"/>
                <a:cs typeface="+mn-cs"/>
              </a:rPr>
              <a:t>Insight Remote Support</a:t>
            </a:r>
            <a:r>
              <a:rPr lang="en-US" sz="1200" kern="1200" dirty="0" smtClean="0">
                <a:solidFill>
                  <a:schemeClr val="tx1"/>
                </a:solidFill>
                <a:latin typeface="Futura Bk" pitchFamily="34" charset="0"/>
                <a:ea typeface="+mn-ea"/>
                <a:cs typeface="+mn-cs"/>
              </a:rPr>
              <a:t> and </a:t>
            </a:r>
            <a:r>
              <a:rPr lang="en-US" sz="1200" b="1" kern="1200" dirty="0" smtClean="0">
                <a:solidFill>
                  <a:schemeClr val="tx1"/>
                </a:solidFill>
                <a:latin typeface="Futura Bk" pitchFamily="34" charset="0"/>
                <a:ea typeface="+mn-ea"/>
                <a:cs typeface="+mn-cs"/>
              </a:rPr>
              <a:t>Insight Online</a:t>
            </a:r>
            <a:r>
              <a:rPr lang="en-US" sz="1200" kern="1200" dirty="0" smtClean="0">
                <a:solidFill>
                  <a:schemeClr val="tx1"/>
                </a:solidFill>
                <a:latin typeface="Futura Bk" pitchFamily="34" charset="0"/>
                <a:ea typeface="+mn-ea"/>
                <a:cs typeface="+mn-cs"/>
              </a:rPr>
              <a:t>, notify you anywhere anytime.  </a:t>
            </a:r>
          </a:p>
          <a:p>
            <a:endParaRPr lang="en-US" sz="1200" kern="1200" dirty="0" smtClean="0">
              <a:solidFill>
                <a:schemeClr val="tx1"/>
              </a:solidFill>
              <a:latin typeface="Futura Bk" pitchFamily="34" charset="0"/>
              <a:ea typeface="+mn-ea"/>
              <a:cs typeface="+mn-cs"/>
            </a:endParaRPr>
          </a:p>
          <a:p>
            <a:pPr lvl="0"/>
            <a:r>
              <a:rPr lang="en-US" sz="1200" kern="1200" dirty="0" smtClean="0">
                <a:solidFill>
                  <a:schemeClr val="tx1"/>
                </a:solidFill>
                <a:latin typeface="Futura Bk" pitchFamily="34" charset="0"/>
                <a:ea typeface="+mn-ea"/>
                <a:cs typeface="+mn-cs"/>
              </a:rPr>
              <a:t>This capability, for example, not only saves you and your customer deployment time, but can translate into something as simple but as significant as you showing up and replacing a NIC, as opposed to having to return a server to the Dell, CISCO, or IBM customer center for a server replacement.</a:t>
            </a:r>
          </a:p>
          <a:p>
            <a:pPr lvl="0"/>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Innovations like  </a:t>
            </a:r>
            <a:r>
              <a:rPr lang="en-US" sz="1200" b="1" kern="1200" dirty="0" smtClean="0">
                <a:solidFill>
                  <a:schemeClr val="tx1"/>
                </a:solidFill>
                <a:latin typeface="Futura Bk" pitchFamily="34" charset="0"/>
                <a:ea typeface="+mn-ea"/>
                <a:cs typeface="+mn-cs"/>
              </a:rPr>
              <a:t>Active Health System</a:t>
            </a:r>
            <a:r>
              <a:rPr lang="en-US" sz="1200" kern="1200" dirty="0" smtClean="0">
                <a:solidFill>
                  <a:schemeClr val="tx1"/>
                </a:solidFill>
                <a:latin typeface="Futura Bk" pitchFamily="34" charset="0"/>
                <a:ea typeface="+mn-ea"/>
                <a:cs typeface="+mn-cs"/>
              </a:rPr>
              <a:t>, which is a diagnostics system for your server that is always running, captures and journal over 1600 hundred attributes including hardware changes, configuration changes, as well as temperature and voltage variations.  Key elements of this intelligence are then sent up to the </a:t>
            </a:r>
            <a:r>
              <a:rPr lang="en-US" sz="1200" b="1" kern="1200" dirty="0" smtClean="0">
                <a:solidFill>
                  <a:schemeClr val="tx1"/>
                </a:solidFill>
                <a:latin typeface="Futura Bk" pitchFamily="34" charset="0"/>
                <a:ea typeface="+mn-ea"/>
                <a:cs typeface="+mn-cs"/>
              </a:rPr>
              <a:t>Insight Online</a:t>
            </a:r>
            <a:r>
              <a:rPr lang="en-US" sz="1200" kern="1200" dirty="0" smtClean="0">
                <a:solidFill>
                  <a:schemeClr val="tx1"/>
                </a:solidFill>
                <a:latin typeface="Futura Bk" pitchFamily="34" charset="0"/>
                <a:ea typeface="+mn-ea"/>
                <a:cs typeface="+mn-cs"/>
              </a:rPr>
              <a:t> portal for you and your customers. So if a server fails, HP support engineers are able to identify the most elusive issue in the minimum amount of time.   </a:t>
            </a:r>
          </a:p>
          <a:p>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These are just two of the many unique differentiators in HP ProLiant Gen8 that are designed to help you change your customers’ experience. These service centric examples, paired with technical advantages like:</a:t>
            </a:r>
          </a:p>
          <a:p>
            <a:endParaRPr lang="en-US" sz="1200" kern="1200" dirty="0" smtClean="0">
              <a:solidFill>
                <a:schemeClr val="tx1"/>
              </a:solidFill>
              <a:latin typeface="Futura Bk" pitchFamily="34" charset="0"/>
              <a:ea typeface="+mn-ea"/>
              <a:cs typeface="+mn-cs"/>
            </a:endParaRPr>
          </a:p>
          <a:p>
            <a:pPr lvl="0">
              <a:buFont typeface="Arial" pitchFamily="34" charset="0"/>
              <a:buChar char="•"/>
            </a:pPr>
            <a:r>
              <a:rPr lang="en-US" sz="1200" kern="1200" dirty="0" smtClean="0">
                <a:solidFill>
                  <a:schemeClr val="tx1"/>
                </a:solidFill>
                <a:latin typeface="Futura Bk" pitchFamily="34" charset="0"/>
                <a:ea typeface="+mn-ea"/>
                <a:cs typeface="+mn-cs"/>
              </a:rPr>
              <a:t> the built in intelligence that enables IT staff to run 30% more Virtual Machines per sever while seeing a reduction of 40% in energy per Virtual Machine, </a:t>
            </a:r>
          </a:p>
          <a:p>
            <a:pPr lvl="0">
              <a:buFont typeface="Arial" pitchFamily="34" charset="0"/>
              <a:buChar char="•"/>
            </a:pPr>
            <a:r>
              <a:rPr lang="en-US" sz="1200" kern="1200" dirty="0" smtClean="0">
                <a:solidFill>
                  <a:schemeClr val="tx1"/>
                </a:solidFill>
                <a:latin typeface="Futura Bk" pitchFamily="34" charset="0"/>
                <a:ea typeface="+mn-ea"/>
                <a:cs typeface="+mn-cs"/>
              </a:rPr>
              <a:t> or the ability to update servers online with 93% less downtime, to name two </a:t>
            </a:r>
          </a:p>
          <a:p>
            <a:pPr lvl="0">
              <a:buFont typeface="Arial" pitchFamily="34" charset="0"/>
              <a:buChar char="•"/>
            </a:pPr>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are at the heart of delivering a better customer experience.</a:t>
            </a:r>
            <a:endParaRPr lang="en-US" sz="1200" kern="1200" dirty="0">
              <a:solidFill>
                <a:schemeClr val="tx1"/>
              </a:solidFill>
              <a:latin typeface="Futura Bk"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P Simplified"/>
                <a:ea typeface="+mn-ea"/>
                <a:cs typeface="HP Simplified"/>
              </a:rPr>
              <a:t>And that is exactly what we did with the Gen8 Server Portfolio.  A simple set of choices designed to meet the needs of the growing business.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P Simplified"/>
                <a:ea typeface="+mn-ea"/>
                <a:cs typeface="HP Simplified"/>
              </a:rPr>
              <a:t>If you look across the portfolio we have the platforms to address</a:t>
            </a:r>
            <a:r>
              <a:rPr lang="en-US" sz="1200" kern="1200" baseline="0" dirty="0" smtClean="0">
                <a:solidFill>
                  <a:schemeClr val="tx1"/>
                </a:solidFill>
                <a:effectLst/>
                <a:latin typeface="HP Simplified"/>
                <a:ea typeface="+mn-ea"/>
                <a:cs typeface="HP Simplified"/>
              </a:rPr>
              <a:t> the datacenter, branch office or other remote or small locations.  The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portfolio goes from the </a:t>
            </a:r>
            <a:r>
              <a:rPr lang="en-US" sz="1200" kern="1200" baseline="0" dirty="0" err="1" smtClean="0">
                <a:solidFill>
                  <a:schemeClr val="tx1"/>
                </a:solidFill>
                <a:effectLst/>
                <a:latin typeface="HP Simplified"/>
                <a:ea typeface="+mn-ea"/>
                <a:cs typeface="HP Simplified"/>
              </a:rPr>
              <a:t>MicroServer</a:t>
            </a:r>
            <a:r>
              <a:rPr lang="en-US" sz="1200" kern="1200" baseline="0" dirty="0" smtClean="0">
                <a:solidFill>
                  <a:schemeClr val="tx1"/>
                </a:solidFill>
                <a:effectLst/>
                <a:latin typeface="HP Simplified"/>
                <a:ea typeface="+mn-ea"/>
                <a:cs typeface="HP Simplified"/>
              </a:rPr>
              <a:t>, all the way to Blades.  And we have expanded our 300 series products to the ‘p’ series and ‘e’ series lines.  For the majority of our customers the p-series product line delivers the best overall TCO and performance.  The e-Series is a result of our focus on the growing business.  The e-Series is a continuation of our 100 series portfolio, but now delivers the full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experience.  For growing businesses, the e-Series offers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Manageability, the right mix of capabilities for the typical growing business at the best overall acquisition price.</a:t>
            </a: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31</a:t>
            </a:fld>
            <a:endParaRPr lang="en-GB"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0000"/>
              </a:lnSpc>
              <a:spcBef>
                <a:spcPts val="500"/>
              </a:spcBef>
              <a:defRPr/>
            </a:pPr>
            <a:r>
              <a:rPr lang="en-US" dirty="0" smtClean="0">
                <a:latin typeface="Arial" pitchFamily="34" charset="0"/>
                <a:cs typeface="Arial" pitchFamily="34" charset="0"/>
              </a:rPr>
              <a:t>HP believes that a key to help IT respond to the cloud era, is to make systems infinitely smarter – enabling them to learn, connect and adapt.   </a:t>
            </a:r>
          </a:p>
          <a:p>
            <a:pPr>
              <a:lnSpc>
                <a:spcPct val="120000"/>
              </a:lnSpc>
              <a:spcBef>
                <a:spcPts val="500"/>
              </a:spcBef>
              <a:defRPr/>
            </a:pPr>
            <a:r>
              <a:rPr lang="en-US" dirty="0" smtClean="0">
                <a:latin typeface="Arial" pitchFamily="34" charset="0"/>
                <a:cs typeface="Arial" pitchFamily="34" charset="0"/>
              </a:rPr>
              <a:t>After two years of research and over 200 million in R&amp;D investment, HP is poised to reveal our next initiative, Project Voyager, which aims to redefine the expectations of IT infrastructure. </a:t>
            </a:r>
          </a:p>
          <a:p>
            <a:pPr>
              <a:lnSpc>
                <a:spcPct val="120000"/>
              </a:lnSpc>
              <a:spcBef>
                <a:spcPts val="500"/>
              </a:spcBef>
              <a:defRPr/>
            </a:pPr>
            <a:endParaRPr lang="en-US" dirty="0" smtClean="0">
              <a:latin typeface="Arial" pitchFamily="34" charset="0"/>
              <a:cs typeface="Arial" pitchFamily="34" charset="0"/>
            </a:endParaRPr>
          </a:p>
          <a:p>
            <a:pPr>
              <a:lnSpc>
                <a:spcPct val="120000"/>
              </a:lnSpc>
              <a:spcBef>
                <a:spcPts val="500"/>
              </a:spcBef>
              <a:defRPr/>
            </a:pPr>
            <a:r>
              <a:rPr lang="en-US" dirty="0" smtClean="0">
                <a:latin typeface="Arial" pitchFamily="34" charset="0"/>
                <a:cs typeface="Arial" pitchFamily="34" charset="0"/>
              </a:rPr>
              <a:t>Project Voyager is a multi</a:t>
            </a:r>
            <a:r>
              <a:rPr lang="en-US" baseline="0" dirty="0" smtClean="0">
                <a:latin typeface="Arial" pitchFamily="34" charset="0"/>
                <a:cs typeface="Arial" pitchFamily="34" charset="0"/>
              </a:rPr>
              <a:t> year, multi generational journey to redefine the economics and expectations of data centers.  </a:t>
            </a:r>
            <a:r>
              <a:rPr lang="en-US" dirty="0" smtClean="0">
                <a:latin typeface="Arial" pitchFamily="34" charset="0"/>
                <a:cs typeface="Arial" pitchFamily="34" charset="0"/>
              </a:rPr>
              <a:t>We are announcing a new architecture, called </a:t>
            </a:r>
            <a:r>
              <a:rPr lang="en-US" dirty="0" err="1" smtClean="0">
                <a:latin typeface="Arial" pitchFamily="34" charset="0"/>
                <a:cs typeface="Arial" pitchFamily="34" charset="0"/>
              </a:rPr>
              <a:t>ProActive</a:t>
            </a:r>
            <a:r>
              <a:rPr lang="en-US" dirty="0" smtClean="0">
                <a:latin typeface="Arial" pitchFamily="34" charset="0"/>
                <a:cs typeface="Arial" pitchFamily="34" charset="0"/>
              </a:rPr>
              <a:t> Insight architecture,</a:t>
            </a:r>
            <a:r>
              <a:rPr lang="en-US" baseline="0" dirty="0" smtClean="0">
                <a:latin typeface="Arial" pitchFamily="34" charset="0"/>
                <a:cs typeface="Arial" pitchFamily="34" charset="0"/>
              </a:rPr>
              <a:t> an expanded ecosystem that will include new programs and partners, and our new HP ProLiant Gen8 with </a:t>
            </a:r>
            <a:r>
              <a:rPr lang="en-US" baseline="0" dirty="0" err="1" smtClean="0">
                <a:latin typeface="Arial" pitchFamily="34" charset="0"/>
                <a:cs typeface="Arial" pitchFamily="34" charset="0"/>
              </a:rPr>
              <a:t>ProActive</a:t>
            </a:r>
            <a:r>
              <a:rPr lang="en-US" baseline="0" dirty="0" smtClean="0">
                <a:latin typeface="Arial" pitchFamily="34" charset="0"/>
                <a:cs typeface="Arial" pitchFamily="34" charset="0"/>
              </a:rPr>
              <a:t> Insight architecture built in.</a:t>
            </a:r>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6562" name="Notes Placeholder 2"/>
          <p:cNvSpPr>
            <a:spLocks noGrp="1"/>
          </p:cNvSpPr>
          <p:nvPr>
            <p:ph type="body" idx="1"/>
          </p:nvPr>
        </p:nvSpPr>
        <p:spPr bwMode="auto">
          <a:xfrm>
            <a:off x="685800" y="4343400"/>
            <a:ext cx="5486400" cy="4114800"/>
          </a:xfrm>
        </p:spPr>
        <p:txBody>
          <a:bodyPr wrap="square" numCol="1" anchor="t" anchorCtr="0" compatLnSpc="1">
            <a:prstTxWarp prst="textNoShape">
              <a:avLst/>
            </a:prstTxWarp>
            <a:normAutofit fontScale="40000" lnSpcReduction="20000"/>
          </a:bodyPr>
          <a:lstStyle/>
          <a:p>
            <a:pPr marL="228587" indent="-228587">
              <a:defRPr/>
            </a:pPr>
            <a:r>
              <a:rPr lang="en-US" dirty="0" smtClean="0">
                <a:solidFill>
                  <a:srgbClr val="DB001E"/>
                </a:solidFill>
                <a:ea typeface="MS PGothic"/>
                <a:cs typeface="MS PGothic"/>
              </a:rPr>
              <a:t>We talked about how the HP BladeSystem is one infrastructure that is a cloud ready architecture that can grow. Here are great examples of how we used this one infrastructure to do everything from client virtualization solutions, to simple and low-cost SMB solutions, to some of the biggest enterprise data center solutions that our out there. We are on the largest portion of the top 500 list for high-performance computing.  All of these different capabilities fit within this one infrastructure that can be design to adjust with your needs over time.  </a:t>
            </a:r>
            <a:r>
              <a:rPr lang="en-CA" dirty="0" smtClean="0">
                <a:solidFill>
                  <a:srgbClr val="FFC000"/>
                </a:solidFill>
                <a:effectLst>
                  <a:outerShdw blurRad="38100" dist="38100" dir="2700000" algn="tl">
                    <a:srgbClr val="000000"/>
                  </a:outerShdw>
                </a:effectLst>
                <a:latin typeface="Futura Hv" pitchFamily="34" charset="0"/>
              </a:rPr>
              <a:t>As an interesting note, 92% </a:t>
            </a:r>
            <a:r>
              <a:rPr lang="en-CA" dirty="0" smtClean="0">
                <a:solidFill>
                  <a:schemeClr val="bg1"/>
                </a:solidFill>
                <a:effectLst>
                  <a:outerShdw blurRad="38100" dist="38100" dir="2700000" algn="tl">
                    <a:srgbClr val="000000"/>
                  </a:outerShdw>
                </a:effectLst>
                <a:latin typeface="Futura Hv" pitchFamily="34" charset="0"/>
              </a:rPr>
              <a:t>of the Global 100 are powered by BladeSystem.  </a:t>
            </a:r>
            <a:endParaRPr lang="en-US" dirty="0" smtClean="0">
              <a:solidFill>
                <a:srgbClr val="DB001E"/>
              </a:solidFill>
              <a:ea typeface="MS PGothic"/>
              <a:cs typeface="MS PGothic"/>
            </a:endParaRPr>
          </a:p>
          <a:p>
            <a:pPr marL="228587" indent="-228587">
              <a:defRPr/>
            </a:pPr>
            <a:endParaRPr lang="en-US" dirty="0" smtClean="0">
              <a:solidFill>
                <a:srgbClr val="DB001E"/>
              </a:solidFill>
              <a:ea typeface="MS PGothic"/>
              <a:cs typeface="MS PGothic"/>
            </a:endParaRPr>
          </a:p>
          <a:p>
            <a:pPr marL="228587" indent="-228587">
              <a:defRPr/>
            </a:pPr>
            <a:r>
              <a:rPr lang="en-US" dirty="0" smtClean="0">
                <a:solidFill>
                  <a:srgbClr val="DB001E"/>
                </a:solidFill>
                <a:ea typeface="MS PGothic"/>
                <a:cs typeface="MS PGothic"/>
              </a:rPr>
              <a:t>The design of the HP BladeSystem has propelled us to be #1 in Blades Market share and revenue.  The number of customers adopting Blades is significant with 2.4 million of blades shipped, 4.3 million of virtual connect ports shipped and over 5 million Insight Management licenses sold.  In fact, HP has shipped more Blade servers than Dell, IBM and Cisco combined!  </a:t>
            </a:r>
            <a:endParaRPr lang="en-US" dirty="0" smtClean="0">
              <a:solidFill>
                <a:schemeClr val="bg1"/>
              </a:solidFill>
            </a:endParaRPr>
          </a:p>
          <a:p>
            <a:pPr marL="228587" indent="-228587">
              <a:defRPr/>
            </a:pPr>
            <a:endParaRPr lang="en-US" b="1" dirty="0" smtClean="0"/>
          </a:p>
          <a:p>
            <a:pPr marL="228587" indent="-228587">
              <a:defRPr/>
            </a:pPr>
            <a:r>
              <a:rPr lang="en-US" b="1" dirty="0" smtClean="0"/>
              <a:t>Substantiation for Quants:</a:t>
            </a:r>
          </a:p>
          <a:p>
            <a:pPr marL="228587" indent="-228587">
              <a:defRPr/>
            </a:pPr>
            <a:r>
              <a:rPr lang="en-US" dirty="0" smtClean="0">
                <a:solidFill>
                  <a:schemeClr val="bg1"/>
                </a:solidFill>
              </a:rPr>
              <a:t>“</a:t>
            </a:r>
            <a:r>
              <a:rPr lang="en-CA" dirty="0" smtClean="0">
                <a:solidFill>
                  <a:srgbClr val="FFC000"/>
                </a:solidFill>
                <a:effectLst>
                  <a:outerShdw blurRad="38100" dist="38100" dir="2700000" algn="tl">
                    <a:srgbClr val="000000"/>
                  </a:outerShdw>
                </a:effectLst>
                <a:latin typeface="Futura Hv" pitchFamily="34" charset="0"/>
              </a:rPr>
              <a:t>92% </a:t>
            </a:r>
            <a:r>
              <a:rPr lang="en-CA" dirty="0" smtClean="0">
                <a:solidFill>
                  <a:schemeClr val="bg1"/>
                </a:solidFill>
                <a:effectLst>
                  <a:outerShdw blurRad="38100" dist="38100" dir="2700000" algn="tl">
                    <a:srgbClr val="000000"/>
                  </a:outerShdw>
                </a:effectLst>
                <a:latin typeface="Futura Hv" pitchFamily="34" charset="0"/>
              </a:rPr>
              <a:t>of the Global 100 are powered by BladeSystem” </a:t>
            </a:r>
            <a:r>
              <a:rPr lang="en-US" dirty="0" smtClean="0">
                <a:solidFill>
                  <a:schemeClr val="bg1"/>
                </a:solidFill>
              </a:rPr>
              <a:t>Global 100 customers from CNN list July 26</a:t>
            </a:r>
            <a:r>
              <a:rPr lang="en-US" baseline="30000" dirty="0" smtClean="0">
                <a:solidFill>
                  <a:schemeClr val="bg1"/>
                </a:solidFill>
              </a:rPr>
              <a:t>th</a:t>
            </a:r>
            <a:r>
              <a:rPr lang="en-US" dirty="0" smtClean="0">
                <a:solidFill>
                  <a:schemeClr val="bg1"/>
                </a:solidFill>
              </a:rPr>
              <a:t>, 2010: </a:t>
            </a:r>
            <a:r>
              <a:rPr lang="en-US" dirty="0" smtClean="0">
                <a:hlinkClick r:id="rId3"/>
              </a:rPr>
              <a:t>http://money.cnn.com/magazines/fortune/global500/2010/index.html</a:t>
            </a:r>
            <a:r>
              <a:rPr lang="en-US" dirty="0" smtClean="0"/>
              <a:t> </a:t>
            </a:r>
            <a:r>
              <a:rPr lang="en-US" dirty="0" smtClean="0">
                <a:solidFill>
                  <a:schemeClr val="bg1"/>
                </a:solidFill>
              </a:rPr>
              <a:t>(revised yearly).</a:t>
            </a:r>
          </a:p>
          <a:p>
            <a:pPr marL="228587" indent="-228587">
              <a:defRPr/>
            </a:pPr>
            <a:endParaRPr lang="en-US" b="1" dirty="0" smtClean="0"/>
          </a:p>
          <a:p>
            <a:pPr marL="228587" indent="-228587">
              <a:defRPr/>
            </a:pPr>
            <a:r>
              <a:rPr lang="en-US" dirty="0" smtClean="0"/>
              <a:t>“#1 worldwide – Clear leader in blades 15 quarters in a row.” </a:t>
            </a:r>
            <a:r>
              <a:rPr lang="en-US" dirty="0" smtClean="0">
                <a:solidFill>
                  <a:srgbClr val="DB001E"/>
                </a:solidFill>
                <a:ea typeface="MS PGothic"/>
                <a:cs typeface="MS PGothic"/>
              </a:rPr>
              <a:t>IDC Quarterly Worldwide Server Tracker  Q1CY2011, preliminary data March 2011, 2002-2011 data covering HP &amp; Compaq shipments. http://www.idctracker.com/</a:t>
            </a:r>
          </a:p>
          <a:p>
            <a:pPr marL="228587" indent="-228587">
              <a:defRPr/>
            </a:pPr>
            <a:endParaRPr lang="en-US" dirty="0" smtClean="0"/>
          </a:p>
          <a:p>
            <a:pPr marL="228587" indent="-228587">
              <a:defRPr/>
            </a:pPr>
            <a:r>
              <a:rPr lang="en-US" dirty="0" smtClean="0"/>
              <a:t>“2.5 Million shipped” – Shipped more than IBM, Dell and Cisco combined” </a:t>
            </a:r>
            <a:r>
              <a:rPr lang="en-US" dirty="0" smtClean="0">
                <a:solidFill>
                  <a:srgbClr val="DB001E"/>
                </a:solidFill>
                <a:ea typeface="MS PGothic"/>
                <a:cs typeface="MS PGothic"/>
              </a:rPr>
              <a:t>HP internal analysis Q1CY2011</a:t>
            </a:r>
          </a:p>
          <a:p>
            <a:pPr marL="228587" indent="-228587">
              <a:defRPr/>
            </a:pPr>
            <a:endParaRPr lang="en-US" dirty="0" smtClean="0"/>
          </a:p>
          <a:p>
            <a:pPr marL="228587" indent="-228587">
              <a:defRPr/>
            </a:pPr>
            <a:r>
              <a:rPr lang="en-US" dirty="0" smtClean="0"/>
              <a:t>“4.7 Million VC ports” - VC fastest growing virtual I/O, 3x more ports than Cisco Nexus” </a:t>
            </a:r>
            <a:r>
              <a:rPr lang="en-US" dirty="0" smtClean="0">
                <a:solidFill>
                  <a:srgbClr val="DB001E"/>
                </a:solidFill>
                <a:ea typeface="MS PGothic"/>
                <a:cs typeface="MS PGothic"/>
              </a:rPr>
              <a:t>HP internal analysis April 2011</a:t>
            </a:r>
          </a:p>
          <a:p>
            <a:pPr marL="228587" indent="-228587">
              <a:defRPr/>
            </a:pPr>
            <a:endParaRPr lang="en-US" dirty="0" smtClean="0"/>
          </a:p>
          <a:p>
            <a:pPr marL="228587" indent="-228587">
              <a:defRPr/>
            </a:pPr>
            <a:r>
              <a:rPr lang="en-US" dirty="0" smtClean="0"/>
              <a:t>“5 million insight licenses” </a:t>
            </a:r>
            <a:r>
              <a:rPr lang="en-US" dirty="0" smtClean="0">
                <a:solidFill>
                  <a:srgbClr val="DB001E"/>
                </a:solidFill>
                <a:ea typeface="MS PGothic"/>
                <a:cs typeface="MS PGothic"/>
              </a:rPr>
              <a:t>HP internal analysis Q1CY2011</a:t>
            </a:r>
          </a:p>
          <a:p>
            <a:pPr marL="228587" indent="-228587">
              <a:defRPr/>
            </a:pPr>
            <a:endParaRPr lang="en-US" dirty="0" smtClean="0"/>
          </a:p>
          <a:p>
            <a:pPr marL="228587" indent="-228587">
              <a:defRPr/>
            </a:pPr>
            <a:endParaRPr lang="en-US" dirty="0" smtClean="0"/>
          </a:p>
          <a:p>
            <a:pPr marL="228587" indent="-228587">
              <a:defRPr/>
            </a:pPr>
            <a:r>
              <a:rPr lang="en-US" b="1" dirty="0" smtClean="0"/>
              <a:t>Sound bites:</a:t>
            </a:r>
          </a:p>
          <a:p>
            <a:pPr marL="228587" indent="-228587">
              <a:defRPr/>
            </a:pPr>
            <a:r>
              <a:rPr lang="en-US" dirty="0" smtClean="0"/>
              <a:t>  “HP’s leadership in the datacenter has been built over decades of innovation, experience and market leadership.”</a:t>
            </a:r>
          </a:p>
          <a:p>
            <a:pPr marL="228587" indent="-228587">
              <a:defRPr/>
            </a:pPr>
            <a:r>
              <a:rPr lang="en-US" dirty="0" smtClean="0"/>
              <a:t> “Innovations start with the largest blade server portfolio in the industry, broadly adopted by end-users”</a:t>
            </a:r>
          </a:p>
          <a:p>
            <a:pPr marL="228587" indent="-228587">
              <a:defRPr/>
            </a:pPr>
            <a:endParaRPr lang="en-US" dirty="0" smtClean="0"/>
          </a:p>
          <a:p>
            <a:pPr marL="228587" indent="-228587">
              <a:defRPr/>
            </a:pPr>
            <a:r>
              <a:rPr lang="en-US" b="1" dirty="0" smtClean="0"/>
              <a:t>Notes:</a:t>
            </a:r>
          </a:p>
          <a:p>
            <a:pPr marL="228587" indent="-228587">
              <a:defRPr/>
            </a:pPr>
            <a:r>
              <a:rPr lang="en-US" dirty="0" smtClean="0"/>
              <a:t>HP currently has a network of more than 5,000 industry-leading vertical and infrastructure ISV partners who are an integral part of providing solutions to customers. </a:t>
            </a:r>
          </a:p>
          <a:p>
            <a:pPr marL="228587" indent="-228587">
              <a:defRPr/>
            </a:pPr>
            <a:r>
              <a:rPr lang="en-US" dirty="0" smtClean="0"/>
              <a:t>HP innovations continue in the areas of energy efficiency with HP Thermal Logic, and into network convergence with HP Virtual Connect Flex-10..  These are just some of the reasons that have vaulted the HP BladeSystem to the top of the blade market with more than 50% revenue and unit share.   </a:t>
            </a:r>
          </a:p>
          <a:p>
            <a:pPr marL="228587" indent="-228587">
              <a:defRPr/>
            </a:pPr>
            <a:r>
              <a:rPr lang="en-US" dirty="0" smtClean="0"/>
              <a:t>This proven system is the foundation on which the Matrix architectural approach is built.  So we know it works, and it works in real-world customer environments, not just our labs. </a:t>
            </a:r>
          </a:p>
          <a:p>
            <a:pPr marL="228587" indent="-228587">
              <a:defRPr/>
            </a:pPr>
            <a:endParaRPr lang="en-US" dirty="0" smtClean="0"/>
          </a:p>
          <a:p>
            <a:pPr marL="228587" indent="-228587">
              <a:defRPr/>
            </a:pPr>
            <a:r>
              <a:rPr lang="en-US" b="1" dirty="0" smtClean="0"/>
              <a:t>Additional information:</a:t>
            </a:r>
          </a:p>
          <a:p>
            <a:pPr marL="228587" indent="-228587">
              <a:defRPr/>
            </a:pPr>
            <a:r>
              <a:rPr lang="en-US" dirty="0" smtClean="0"/>
              <a:t>  </a:t>
            </a:r>
          </a:p>
          <a:p>
            <a:pPr marL="228587" indent="-228587">
              <a:spcBef>
                <a:spcPct val="0"/>
              </a:spcBef>
              <a:defRPr/>
            </a:pPr>
            <a:r>
              <a:rPr lang="en-US" dirty="0" smtClean="0"/>
              <a:t>HP’s leadership in the datacenter has been built over decades of innovation, experience and market leadership.  </a:t>
            </a:r>
          </a:p>
          <a:p>
            <a:pPr marL="228587" indent="-228587">
              <a:spcBef>
                <a:spcPct val="0"/>
              </a:spcBef>
              <a:defRPr/>
            </a:pPr>
            <a:endParaRPr lang="en-US" dirty="0" smtClean="0"/>
          </a:p>
          <a:p>
            <a:pPr marL="228587" indent="-228587">
              <a:spcBef>
                <a:spcPct val="0"/>
              </a:spcBef>
              <a:defRPr/>
            </a:pPr>
            <a:r>
              <a:rPr lang="en-US" dirty="0" smtClean="0"/>
              <a:t>Innovations start with the largest blade server portfolio in the industry, broadly adopted by end-users.   HP has shipped over 2.4 million blade servers in the past decade.</a:t>
            </a:r>
          </a:p>
          <a:p>
            <a:pPr marL="228587" indent="-228587">
              <a:spcBef>
                <a:spcPct val="0"/>
              </a:spcBef>
              <a:defRPr/>
            </a:pPr>
            <a:r>
              <a:rPr lang="en-US" dirty="0" smtClean="0"/>
              <a:t>Plus, HP currently has a network of more than 5,000 industry-leading vertical and infrastructure ISV partners who are an integral part of providing solutions to customers. </a:t>
            </a:r>
          </a:p>
          <a:p>
            <a:pPr marL="228587" indent="-228587">
              <a:spcBef>
                <a:spcPct val="0"/>
              </a:spcBef>
              <a:defRPr/>
            </a:pPr>
            <a:endParaRPr lang="en-US" dirty="0" smtClean="0"/>
          </a:p>
          <a:p>
            <a:pPr marL="228587" indent="-228587">
              <a:spcBef>
                <a:spcPct val="0"/>
              </a:spcBef>
              <a:defRPr/>
            </a:pPr>
            <a:r>
              <a:rPr lang="en-US" dirty="0" smtClean="0"/>
              <a:t>HP innovations continue in the areas of energy efficiency with HP Thermal Logic, and into network convergence with HP Virtual Connect Flex-10..  These are just some of the reasons that have vaulted the HP BladeSystem to the top of the blade market with more than 50% revenue and unit share.   </a:t>
            </a:r>
            <a:br>
              <a:rPr lang="en-US" dirty="0" smtClean="0"/>
            </a:br>
            <a:endParaRPr lang="en-US" dirty="0" smtClean="0"/>
          </a:p>
          <a:p>
            <a:pPr marL="228587" indent="-228587">
              <a:spcBef>
                <a:spcPct val="0"/>
              </a:spcBef>
              <a:defRPr/>
            </a:pPr>
            <a:r>
              <a:rPr lang="en-US" dirty="0" smtClean="0"/>
              <a:t>This proven system is the foundation on which the Matrix architectural approach is built.  So we know it works, and it works in real-world customer environments, not just our labs.</a:t>
            </a:r>
          </a:p>
        </p:txBody>
      </p:sp>
      <p:sp>
        <p:nvSpPr>
          <p:cNvPr id="3277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defTabSz="455588"/>
            <a:fld id="{6AE38D92-EC30-4237-A18C-4CEC6E6E834E}" type="slidenum">
              <a:rPr lang="en-GB" sz="1200">
                <a:latin typeface="Calibri" pitchFamily="34" charset="0"/>
              </a:rPr>
              <a:pPr algn="r" defTabSz="455588"/>
              <a:t>33</a:t>
            </a:fld>
            <a:endParaRPr lang="en-GB" sz="1200" dirty="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49154" name="Rectangle 3"/>
          <p:cNvSpPr>
            <a:spLocks noGrp="1" noChangeArrowheads="1"/>
          </p:cNvSpPr>
          <p:nvPr>
            <p:ph type="body" idx="1"/>
          </p:nvPr>
        </p:nvSpPr>
        <p:spPr bwMode="auto">
          <a:xfrm>
            <a:off x="685800" y="4343400"/>
            <a:ext cx="5486400" cy="4114800"/>
          </a:xfrm>
          <a:noFill/>
        </p:spPr>
        <p:txBody>
          <a:bodyPr wrap="square" numCol="1" anchor="t" anchorCtr="0" compatLnSpc="1">
            <a:prstTxWarp prst="textNoShape">
              <a:avLst/>
            </a:prstTxWarp>
            <a:normAutofit fontScale="85000" lnSpcReduction="10000"/>
          </a:bodyPr>
          <a:lstStyle/>
          <a:p>
            <a:pPr defTabSz="914350">
              <a:defRPr/>
            </a:pPr>
            <a:r>
              <a:rPr lang="en-US" i="1" dirty="0" smtClean="0">
                <a:solidFill>
                  <a:srgbClr val="C0C0C0"/>
                </a:solidFill>
              </a:rPr>
              <a:t>*</a:t>
            </a:r>
            <a:r>
              <a:rPr lang="en-US" dirty="0" smtClean="0">
                <a:solidFill>
                  <a:srgbClr val="C0C0C0"/>
                </a:solidFill>
              </a:rPr>
              <a:t>IDC white paper sponsored by HP,</a:t>
            </a:r>
            <a:r>
              <a:rPr lang="en-US" i="1" dirty="0" smtClean="0">
                <a:solidFill>
                  <a:srgbClr val="C0C0C0"/>
                </a:solidFill>
              </a:rPr>
              <a:t> “Business Value of HP BladeSystem</a:t>
            </a:r>
            <a:r>
              <a:rPr lang="en-US" dirty="0" smtClean="0">
                <a:solidFill>
                  <a:srgbClr val="C0C0C0"/>
                </a:solidFill>
              </a:rPr>
              <a:t>”,  #227508 3/2011</a:t>
            </a:r>
          </a:p>
          <a:p>
            <a:endParaRPr lang="en-US" dirty="0" smtClean="0"/>
          </a:p>
          <a:p>
            <a:endParaRPr lang="en-US" dirty="0" smtClean="0"/>
          </a:p>
          <a:p>
            <a:r>
              <a:rPr lang="en-US" dirty="0" smtClean="0"/>
              <a:t>Before we jump into the technologies, let go back to the simple math, or what we like the call the “Blade-o-nomics” piece here that shows that we have significant improvements over the traditional, rack-type infrastructure.  We have an example here of Dell servers and all the networking gear, cables, adapters, switches- all the infrastructure that you need for traditional infrastructure.  You can take everything that you see on the left and condense it down to the HP BladeSystem as it is already designed into the infrastructure.  It’s all about having less to install, less to power, and less to manage.  According to a recent IDC study, IT organizations that migrated to the HP BladeSystem reduced their annual IT infrastructure cost per user by 25%. The greatest areas of savings included facilities (57%), server hardware (50%), network hardware (50%), and power and cooling (40%).</a:t>
            </a:r>
          </a:p>
          <a:p>
            <a:endParaRPr lang="en-US" dirty="0" smtClean="0"/>
          </a:p>
          <a:p>
            <a:r>
              <a:rPr lang="en-US" dirty="0" smtClean="0"/>
              <a:t>“IDC believes that the HP BladeSystem delivers improved return on infrastructure investment for customers, creating a flexible IT environment that provides for both easier IT management and easier adaptation to the changing needs of the business. IDC estimates that over a three-year period, the companies in the study saw their implementation of a bladed infrastructure deliver a return on investment (ROI) of over 251%, and cumulative savings from the implementation paid back the full investment within a period of just over 10 months.”</a:t>
            </a:r>
          </a:p>
          <a:p>
            <a:pPr>
              <a:spcBef>
                <a:spcPct val="0"/>
              </a:spcBef>
            </a:pPr>
            <a:endParaRPr lang="en-US" dirty="0" smtClean="0"/>
          </a:p>
          <a:p>
            <a:pPr>
              <a:spcBef>
                <a:spcPct val="0"/>
              </a:spcBef>
            </a:pPr>
            <a:r>
              <a:rPr lang="en-US" dirty="0" smtClean="0"/>
              <a:t>Substantiation for quants: </a:t>
            </a:r>
            <a:r>
              <a:rPr lang="en-US" i="1" dirty="0" smtClean="0">
                <a:solidFill>
                  <a:schemeClr val="bg1"/>
                </a:solidFill>
              </a:rPr>
              <a:t>Business Value of HP BladeSystem</a:t>
            </a:r>
            <a:r>
              <a:rPr lang="en-US" dirty="0" smtClean="0">
                <a:solidFill>
                  <a:schemeClr val="bg1"/>
                </a:solidFill>
              </a:rPr>
              <a:t>, IDC 3/2011,  http://h20195.www2.hp.com/V2/GetPDF.aspx/4AA3-3868ENW.pdf</a:t>
            </a:r>
            <a:endParaRPr lang="en-US" dirty="0" smtClean="0"/>
          </a:p>
          <a:p>
            <a:pPr>
              <a:spcBef>
                <a:spcPct val="0"/>
              </a:spcBef>
            </a:pPr>
            <a:r>
              <a:rPr lang="en-US" dirty="0" smtClean="0"/>
              <a:t>25% cost Savings: IDC whitepaper</a:t>
            </a:r>
          </a:p>
          <a:p>
            <a:pPr>
              <a:spcBef>
                <a:spcPct val="0"/>
              </a:spcBef>
            </a:pPr>
            <a:r>
              <a:rPr lang="en-US" dirty="0" smtClean="0"/>
              <a:t>50% savings in hardware cost: IDC whitepaper</a:t>
            </a:r>
          </a:p>
          <a:p>
            <a:pPr>
              <a:spcBef>
                <a:spcPct val="0"/>
              </a:spcBef>
            </a:pPr>
            <a:r>
              <a:rPr lang="en-US" dirty="0" smtClean="0"/>
              <a:t>57% savings in facility cost: IDC whitepaper</a:t>
            </a:r>
          </a:p>
          <a:p>
            <a:pPr>
              <a:spcBef>
                <a:spcPct val="0"/>
              </a:spcBef>
            </a:pPr>
            <a:r>
              <a:rPr lang="en-US" dirty="0" smtClean="0"/>
              <a:t>40% lower power and cooling: IDC whitepaper</a:t>
            </a:r>
          </a:p>
          <a:p>
            <a:pPr>
              <a:spcBef>
                <a:spcPct val="0"/>
              </a:spcBef>
            </a:pP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65722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u="sng"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dirty="0" smtClean="0"/>
              <a:t>HP is the one vendor able—today—to deliver a comprehensive, integrated cloud solution on a single</a:t>
            </a:r>
          </a:p>
          <a:p>
            <a:r>
              <a:rPr lang="en-US" dirty="0" smtClean="0"/>
              <a:t>platform, with all the attributes so prized by CIOs, service providers, and IT professionals. That solution is HP CloudSystem.</a:t>
            </a:r>
          </a:p>
          <a:p>
            <a:endParaRPr lang="en-US" dirty="0" smtClean="0"/>
          </a:p>
          <a:p>
            <a:r>
              <a:rPr lang="en-US" dirty="0" smtClean="0"/>
              <a:t>At</a:t>
            </a:r>
            <a:r>
              <a:rPr lang="en-US" baseline="0" dirty="0" smtClean="0"/>
              <a:t> Discover in Vienna, we will be announcing:</a:t>
            </a:r>
            <a:endParaRPr lang="en-US" dirty="0" smtClean="0"/>
          </a:p>
          <a:p>
            <a:pPr marL="114288" marR="0" indent="-114288" algn="l" defTabSz="914400" rtl="0" eaLnBrk="1" fontAlgn="auto" latinLnBrk="0" hangingPunct="1">
              <a:lnSpc>
                <a:spcPct val="100000"/>
              </a:lnSpc>
              <a:spcBef>
                <a:spcPts val="0"/>
              </a:spcBef>
              <a:spcAft>
                <a:spcPts val="1000"/>
              </a:spcAft>
              <a:buClrTx/>
              <a:buSzTx/>
              <a:buFont typeface="Arial" pitchFamily="34" charset="0"/>
              <a:buChar char="•"/>
              <a:tabLst/>
              <a:defRPr/>
            </a:pPr>
            <a:r>
              <a:rPr lang="en-US" sz="1200" kern="1200" baseline="0" dirty="0" smtClean="0">
                <a:solidFill>
                  <a:schemeClr val="tx1"/>
                </a:solidFill>
              </a:rPr>
              <a:t>For Communications Service Providers creating Cloud Services, a new partnership </a:t>
            </a:r>
            <a:r>
              <a:rPr lang="en-US" sz="1200" u="none" kern="1200" baseline="0" dirty="0" smtClean="0">
                <a:solidFill>
                  <a:schemeClr val="tx1"/>
                </a:solidFill>
              </a:rPr>
              <a:t>“end to end automation of the data center infrastructure and the networking layer</a:t>
            </a:r>
          </a:p>
          <a:p>
            <a:pPr marL="114288" marR="0" indent="-114288" algn="l" defTabSz="914400" rtl="0" eaLnBrk="1" fontAlgn="auto" latinLnBrk="0" hangingPunct="1">
              <a:lnSpc>
                <a:spcPct val="100000"/>
              </a:lnSpc>
              <a:spcBef>
                <a:spcPts val="0"/>
              </a:spcBef>
              <a:spcAft>
                <a:spcPts val="1000"/>
              </a:spcAft>
              <a:buClrTx/>
              <a:buSzTx/>
              <a:buFont typeface="Arial" pitchFamily="34" charset="0"/>
              <a:buChar char="•"/>
              <a:tabLst/>
              <a:defRPr/>
            </a:pPr>
            <a:r>
              <a:rPr lang="en-US" dirty="0" smtClean="0"/>
              <a:t>new cross-EB program for service providers.  HP </a:t>
            </a:r>
            <a:r>
              <a:rPr lang="en-US" dirty="0" err="1" smtClean="0"/>
              <a:t>CloudAgile</a:t>
            </a:r>
            <a:r>
              <a:rPr lang="en-US" dirty="0" smtClean="0"/>
              <a:t> program extends the reach of service providers as they work to capitalize on the cloud market place.</a:t>
            </a:r>
          </a:p>
          <a:p>
            <a:pPr marL="114288" marR="0" indent="-114288" algn="l" defTabSz="914400" rtl="0" eaLnBrk="1" fontAlgn="auto" latinLnBrk="0" hangingPunct="1">
              <a:lnSpc>
                <a:spcPct val="100000"/>
              </a:lnSpc>
              <a:spcBef>
                <a:spcPts val="0"/>
              </a:spcBef>
              <a:spcAft>
                <a:spcPts val="1000"/>
              </a:spcAft>
              <a:buClrTx/>
              <a:buSzTx/>
              <a:buFont typeface="Arial" pitchFamily="34" charset="0"/>
              <a:buChar char="•"/>
              <a:tabLst/>
              <a:defRPr/>
            </a:pPr>
            <a:r>
              <a:rPr lang="en-US" sz="1400" dirty="0" smtClean="0">
                <a:solidFill>
                  <a:schemeClr val="accent4"/>
                </a:solidFill>
              </a:rPr>
              <a:t>Delivering industry-first out-of-the-box cloud bursting which we are going to </a:t>
            </a:r>
            <a:r>
              <a:rPr lang="en-US" sz="1400" dirty="0" err="1" smtClean="0">
                <a:solidFill>
                  <a:schemeClr val="accent4"/>
                </a:solidFill>
              </a:rPr>
              <a:t>demonstrat</a:t>
            </a:r>
            <a:endParaRPr lang="en-US" sz="1400" dirty="0" smtClean="0">
              <a:solidFill>
                <a:schemeClr val="accent4"/>
              </a:solidFill>
            </a:endParaRPr>
          </a:p>
          <a:p>
            <a:pPr marL="114288" marR="0" indent="-114288" algn="l" defTabSz="914400" rtl="0" eaLnBrk="1" fontAlgn="auto" latinLnBrk="0" hangingPunct="1">
              <a:lnSpc>
                <a:spcPct val="100000"/>
              </a:lnSpc>
              <a:spcBef>
                <a:spcPts val="0"/>
              </a:spcBef>
              <a:spcAft>
                <a:spcPts val="1000"/>
              </a:spcAft>
              <a:buClrTx/>
              <a:buSzTx/>
              <a:buFont typeface="Arial" pitchFamily="34" charset="0"/>
              <a:buChar char="•"/>
              <a:tabLst/>
              <a:defRPr/>
            </a:pPr>
            <a:r>
              <a:rPr lang="en-US" sz="1400" dirty="0" smtClean="0">
                <a:solidFill>
                  <a:schemeClr val="accent4"/>
                </a:solidFill>
              </a:rPr>
              <a:t>On-demand storage provisioning with 3PAR</a:t>
            </a:r>
            <a:endParaRPr lang="en-US" dirty="0" smtClean="0"/>
          </a:p>
          <a:p>
            <a:pPr marL="114288" indent="-114288">
              <a:spcAft>
                <a:spcPts val="1000"/>
              </a:spcAft>
              <a:buFont typeface="Arial" pitchFamily="34" charset="0"/>
              <a:buChar char="•"/>
            </a:pPr>
            <a:r>
              <a:rPr lang="en-US" dirty="0" smtClean="0"/>
              <a:t>And we are </a:t>
            </a:r>
            <a:r>
              <a:rPr lang="en-US" dirty="0" err="1" smtClean="0"/>
              <a:t>are</a:t>
            </a:r>
            <a:r>
              <a:rPr lang="en-US" dirty="0" smtClean="0"/>
              <a:t> extending our portfolio of technology services that help customers deploy and </a:t>
            </a:r>
            <a:r>
              <a:rPr lang="en-US" dirty="0" err="1" smtClean="0"/>
              <a:t>operationalize</a:t>
            </a:r>
            <a:r>
              <a:rPr lang="en-US" dirty="0" smtClean="0"/>
              <a:t> cloud.</a:t>
            </a:r>
          </a:p>
          <a:p>
            <a:pPr marL="114288" indent="-114288">
              <a:spcAft>
                <a:spcPts val="1000"/>
              </a:spcAft>
              <a:buFont typeface="Arial" pitchFamily="34" charset="0"/>
              <a:buNone/>
            </a:pPr>
            <a:endParaRPr lang="en-US" dirty="0" smtClean="0"/>
          </a:p>
          <a:p>
            <a:pPr marL="114288" indent="-114288">
              <a:spcAft>
                <a:spcPts val="1000"/>
              </a:spcAft>
              <a:buFont typeface="Arial" pitchFamily="34" charset="0"/>
              <a:buNone/>
            </a:pPr>
            <a:r>
              <a:rPr lang="en-US" dirty="0" smtClean="0"/>
              <a:t>2200</a:t>
            </a:r>
            <a:r>
              <a:rPr lang="en-US" baseline="0" dirty="0" smtClean="0"/>
              <a:t> opportunities in the pipeline is good, but we can do better…</a:t>
            </a:r>
            <a:r>
              <a:rPr lang="en-US" dirty="0" smtClean="0"/>
              <a:t>  </a:t>
            </a:r>
          </a:p>
          <a:p>
            <a:pPr marL="114288" indent="-114288">
              <a:spcAft>
                <a:spcPts val="1000"/>
              </a:spcAft>
              <a:buFont typeface="Arial" pitchFamily="34" charset="0"/>
              <a:buChar char="•"/>
            </a:pPr>
            <a:endParaRPr lang="en-US" dirty="0" smtClean="0"/>
          </a:p>
          <a:p>
            <a:pPr marL="114288" indent="-114288">
              <a:spcAft>
                <a:spcPts val="1000"/>
              </a:spcAft>
              <a:buFont typeface="Arial" pitchFamily="34" charset="0"/>
              <a:buChar char="•"/>
            </a:pPr>
            <a:r>
              <a:rPr lang="en-US" b="1" dirty="0" smtClean="0"/>
              <a:t>Transition:</a:t>
            </a:r>
          </a:p>
          <a:p>
            <a:pPr marL="114288" marR="0" indent="-114288" algn="l" defTabSz="914400" rtl="0" eaLnBrk="1" fontAlgn="auto" latinLnBrk="0" hangingPunct="1">
              <a:lnSpc>
                <a:spcPct val="100000"/>
              </a:lnSpc>
              <a:spcBef>
                <a:spcPts val="0"/>
              </a:spcBef>
              <a:spcAft>
                <a:spcPts val="1000"/>
              </a:spcAft>
              <a:buClrTx/>
              <a:buSzTx/>
              <a:buFont typeface="Arial" pitchFamily="34" charset="0"/>
              <a:buChar char="•"/>
              <a:tabLst/>
              <a:defRPr/>
            </a:pPr>
            <a:r>
              <a:rPr lang="en-US" dirty="0" smtClean="0"/>
              <a:t>Only HP can link cloud strategies</a:t>
            </a:r>
            <a:r>
              <a:rPr lang="en-US" baseline="0" dirty="0" smtClean="0"/>
              <a:t> for our customers with </a:t>
            </a:r>
            <a:r>
              <a:rPr lang="en-US" dirty="0" smtClean="0"/>
              <a:t>one</a:t>
            </a:r>
            <a:r>
              <a:rPr lang="en-US" baseline="0" dirty="0" smtClean="0"/>
              <a:t> strategy, one architecture</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831FD69-BB7F-48A9-AD3C-0905D51AD404}" type="datetime3">
              <a:rPr lang="en-US" smtClean="0">
                <a:solidFill>
                  <a:prstClr val="black"/>
                </a:solidFill>
              </a:rPr>
              <a:pPr/>
              <a:t>5 January 2018</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HP Confidential</a:t>
            </a:r>
            <a:endParaRPr lang="en-US" dirty="0">
              <a:solidFill>
                <a:prstClr val="black"/>
              </a:solidFill>
            </a:endParaRPr>
          </a:p>
        </p:txBody>
      </p:sp>
      <p:sp>
        <p:nvSpPr>
          <p:cNvPr id="7" name="Slide Number Placeholder 6"/>
          <p:cNvSpPr>
            <a:spLocks noGrp="1"/>
          </p:cNvSpPr>
          <p:nvPr>
            <p:ph type="sldNum" sz="quarter" idx="13"/>
          </p:nvPr>
        </p:nvSpPr>
        <p:spPr/>
        <p:txBody>
          <a:bodyPr/>
          <a:lstStyle/>
          <a:p>
            <a:fld id="{84B04522-5E79-4620-978F-683F5015A639}" type="slidenum">
              <a:rPr lang="en-US" smtClean="0">
                <a:solidFill>
                  <a:prstClr val="black"/>
                </a:solidFill>
              </a:rPr>
              <a:pPr/>
              <a:t>40</a:t>
            </a:fld>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The total of WW all vendors all segments x86 server units sold is 8,015,339. The SMB represents 51% with 4,105,010 units sold  (according to IDC).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The total of WW all vendors SMB x86 server units sold is 4,105,010.</a:t>
            </a:r>
            <a:r>
              <a:rPr lang="en-US" sz="1200" baseline="0" dirty="0" smtClean="0"/>
              <a:t> </a:t>
            </a:r>
            <a:r>
              <a:rPr lang="en-US" sz="1200" dirty="0" smtClean="0"/>
              <a:t>HP represents 37% with  </a:t>
            </a:r>
            <a:r>
              <a:rPr lang="en-US" sz="1200" dirty="0" smtClean="0">
                <a:solidFill>
                  <a:prstClr val="black"/>
                </a:solidFill>
              </a:rPr>
              <a:t>1,535,233 units sold </a:t>
            </a:r>
            <a:r>
              <a:rPr lang="en-US" sz="1200" dirty="0" smtClean="0"/>
              <a:t>(according to IDC).</a:t>
            </a:r>
          </a:p>
          <a:p>
            <a:endParaRPr lang="en-US" dirty="0"/>
          </a:p>
        </p:txBody>
      </p:sp>
      <p:sp>
        <p:nvSpPr>
          <p:cNvPr id="4" name="Slide Number Placeholder 3"/>
          <p:cNvSpPr>
            <a:spLocks noGrp="1"/>
          </p:cNvSpPr>
          <p:nvPr>
            <p:ph type="sldNum" sz="quarter" idx="10"/>
          </p:nvPr>
        </p:nvSpPr>
        <p:spPr/>
        <p:txBody>
          <a:bodyPr/>
          <a:lstStyle/>
          <a:p>
            <a:fld id="{D42C8534-C897-4E44-A2CC-B6A0D56B2612}" type="slidenum">
              <a:rPr lang="en-US" smtClean="0"/>
              <a:pPr/>
              <a:t>42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P Simplified"/>
                <a:ea typeface="+mn-ea"/>
                <a:cs typeface="HP Simplified"/>
              </a:rPr>
              <a:t>With this generation of servers,</a:t>
            </a:r>
            <a:r>
              <a:rPr lang="en-US" sz="1200" kern="1200" baseline="0" dirty="0" smtClean="0">
                <a:solidFill>
                  <a:schemeClr val="tx1"/>
                </a:solidFill>
                <a:latin typeface="HP Simplified"/>
                <a:ea typeface="+mn-ea"/>
                <a:cs typeface="HP Simplified"/>
              </a:rPr>
              <a:t> we also stepped out of our comfort zone and focused on smaller and growing businesses.  It’s clear that growing businesses have different requirements, but we wanted to understand the environment, the challenges, how growing business think about technology?  What problems are they trying to solve?  How they make decisions?  How they buy?  Where they buy?</a:t>
            </a:r>
            <a:endParaRPr lang="en-US" sz="1200" kern="1200" dirty="0" smtClean="0">
              <a:solidFill>
                <a:schemeClr val="tx1"/>
              </a:solidFill>
              <a:latin typeface="HP Simplified"/>
              <a:ea typeface="+mn-ea"/>
              <a:cs typeface="HP Simplified"/>
            </a:endParaRPr>
          </a:p>
          <a:p>
            <a:endParaRPr lang="en-US" sz="1200" kern="1200" dirty="0" smtClean="0">
              <a:solidFill>
                <a:schemeClr val="tx1"/>
              </a:solidFill>
              <a:latin typeface="HP Simplified"/>
              <a:ea typeface="+mn-ea"/>
              <a:cs typeface="HP Simplified"/>
            </a:endParaRPr>
          </a:p>
          <a:p>
            <a:r>
              <a:rPr lang="en-US" sz="1200" kern="1200" dirty="0" smtClean="0">
                <a:solidFill>
                  <a:schemeClr val="tx1"/>
                </a:solidFill>
                <a:latin typeface="HP Simplified"/>
                <a:ea typeface="+mn-ea"/>
                <a:cs typeface="HP Simplified"/>
              </a:rPr>
              <a:t>One</a:t>
            </a:r>
            <a:r>
              <a:rPr lang="en-US" sz="1200" kern="1200" baseline="0" dirty="0" smtClean="0">
                <a:solidFill>
                  <a:schemeClr val="tx1"/>
                </a:solidFill>
                <a:latin typeface="HP Simplified"/>
                <a:ea typeface="+mn-ea"/>
                <a:cs typeface="HP Simplified"/>
              </a:rPr>
              <a:t> key requirement was simplicity.  Growing businesses don</a:t>
            </a:r>
            <a:r>
              <a:rPr lang="fr-FR" sz="1200" kern="1200" baseline="0" dirty="0" smtClean="0">
                <a:solidFill>
                  <a:schemeClr val="tx1"/>
                </a:solidFill>
                <a:latin typeface="HP Simplified"/>
                <a:ea typeface="+mn-ea"/>
                <a:cs typeface="HP Simplified"/>
              </a:rPr>
              <a:t>’</a:t>
            </a:r>
            <a:r>
              <a:rPr lang="en-US" sz="1200" kern="1200" baseline="0" dirty="0" smtClean="0">
                <a:solidFill>
                  <a:schemeClr val="tx1"/>
                </a:solidFill>
                <a:latin typeface="HP Simplified"/>
                <a:ea typeface="+mn-ea"/>
                <a:cs typeface="HP Simplified"/>
              </a:rPr>
              <a:t>t have someone designated to running big IT a department…   They want technology that is Simple and Reliable.  Beyond the product, they want simple choices…   they want us to understand their application requirements are create servers with just the right mix of performance and affordability.</a:t>
            </a:r>
            <a:endParaRPr lang="en-US" sz="1200" kern="1200" dirty="0" smtClean="0">
              <a:solidFill>
                <a:schemeClr val="tx1"/>
              </a:solidFill>
              <a:latin typeface="HP Simplified"/>
              <a:ea typeface="+mn-ea"/>
              <a:cs typeface="HP Simplified"/>
            </a:endParaRPr>
          </a:p>
          <a:p>
            <a:endParaRPr lang="en-US" sz="1200" kern="1200" dirty="0" smtClean="0">
              <a:solidFill>
                <a:schemeClr val="tx1"/>
              </a:solidFill>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P Simplified"/>
                <a:ea typeface="+mn-ea"/>
                <a:cs typeface="HP Simplified"/>
              </a:rPr>
              <a:t>They just want it simple…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P Simplified"/>
              <a:ea typeface="+mn-ea"/>
              <a:cs typeface="HP Simplified"/>
            </a:endParaRPr>
          </a:p>
        </p:txBody>
      </p:sp>
      <p:sp>
        <p:nvSpPr>
          <p:cNvPr id="4" name="Slide Number Placeholder 3"/>
          <p:cNvSpPr>
            <a:spLocks noGrp="1"/>
          </p:cNvSpPr>
          <p:nvPr>
            <p:ph type="sldNum" sz="quarter" idx="10"/>
          </p:nvPr>
        </p:nvSpPr>
        <p:spPr/>
        <p:txBody>
          <a:bodyPr/>
          <a:lstStyle/>
          <a:p>
            <a:fld id="{6178D094-29C8-4C1F-B24E-B22888F3178D}"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418602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P Simplified"/>
                <a:ea typeface="+mn-ea"/>
                <a:cs typeface="HP Simplified"/>
              </a:rPr>
              <a:t>Imagine your server</a:t>
            </a:r>
            <a:r>
              <a:rPr lang="en-US" sz="1200" kern="1200" baseline="0" dirty="0" smtClean="0">
                <a:solidFill>
                  <a:schemeClr val="tx1"/>
                </a:solidFill>
                <a:latin typeface="HP Simplified"/>
                <a:ea typeface="+mn-ea"/>
                <a:cs typeface="HP Simplified"/>
              </a:rPr>
              <a:t> detecting a hard drive that is showing signs of wear.  It then communicates with your service provider and lets them know.  A new hard drive is shipped and a service technician shows up to replace the hard drive.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HP Simplified"/>
                <a:ea typeface="+mn-ea"/>
                <a:cs typeface="HP Simplified"/>
              </a:rPr>
              <a:t>And you </a:t>
            </a:r>
            <a:r>
              <a:rPr lang="en-US" sz="1200" kern="1200" baseline="0" dirty="0" err="1" smtClean="0">
                <a:solidFill>
                  <a:schemeClr val="tx1"/>
                </a:solidFill>
                <a:latin typeface="HP Simplified"/>
                <a:ea typeface="+mn-ea"/>
                <a:cs typeface="HP Simplified"/>
              </a:rPr>
              <a:t>didn</a:t>
            </a:r>
            <a:r>
              <a:rPr lang="fr-FR" sz="1200" kern="1200" baseline="0" dirty="0" smtClean="0">
                <a:solidFill>
                  <a:schemeClr val="tx1"/>
                </a:solidFill>
                <a:latin typeface="HP Simplified"/>
                <a:ea typeface="+mn-ea"/>
                <a:cs typeface="HP Simplified"/>
              </a:rPr>
              <a:t>’</a:t>
            </a:r>
            <a:r>
              <a:rPr lang="en-US" sz="1200" kern="1200" baseline="0" dirty="0" smtClean="0">
                <a:solidFill>
                  <a:schemeClr val="tx1"/>
                </a:solidFill>
                <a:latin typeface="HP Simplified"/>
                <a:ea typeface="+mn-ea"/>
                <a:cs typeface="HP Simplified"/>
              </a:rPr>
              <a:t>t even know you had a problem!</a:t>
            </a:r>
            <a:endParaRPr lang="en-US" sz="1200" kern="1200" dirty="0" smtClean="0">
              <a:solidFill>
                <a:schemeClr val="tx1"/>
              </a:solidFill>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P Simplified"/>
                <a:ea typeface="+mn-ea"/>
                <a:cs typeface="HP Simplified"/>
              </a:rPr>
              <a:t>You’ll notice the </a:t>
            </a:r>
            <a:r>
              <a:rPr lang="en-US" sz="1200" kern="1200" dirty="0" err="1" smtClean="0">
                <a:solidFill>
                  <a:schemeClr val="tx1"/>
                </a:solidFill>
                <a:latin typeface="HP Simplified"/>
                <a:ea typeface="+mn-ea"/>
                <a:cs typeface="HP Simplified"/>
              </a:rPr>
              <a:t>ProLiant</a:t>
            </a:r>
            <a:r>
              <a:rPr lang="en-US" sz="1200" kern="1200" dirty="0" smtClean="0">
                <a:solidFill>
                  <a:schemeClr val="tx1"/>
                </a:solidFill>
                <a:latin typeface="HP Simplified"/>
                <a:ea typeface="+mn-ea"/>
                <a:cs typeface="HP Simplified"/>
              </a:rPr>
              <a:t> difference right out of the box and you can see what is happening in the server the minute you hit the power button. Intelligent Provisioning capabilities help you set up a server in as little as four minutes. The system finds and fixes pre-boot errors and allows you to install your operating system hands-free with </a:t>
            </a:r>
            <a:r>
              <a:rPr lang="en-US" sz="1200" kern="1200" dirty="0" err="1" smtClean="0">
                <a:solidFill>
                  <a:schemeClr val="tx1"/>
                </a:solidFill>
                <a:latin typeface="HP Simplified"/>
                <a:ea typeface="+mn-ea"/>
                <a:cs typeface="HP Simplified"/>
              </a:rPr>
              <a:t>iLO</a:t>
            </a:r>
            <a:r>
              <a:rPr lang="en-US" sz="1200" kern="1200" dirty="0" smtClean="0">
                <a:solidFill>
                  <a:schemeClr val="tx1"/>
                </a:solidFill>
                <a:latin typeface="HP Simplified"/>
                <a:ea typeface="+mn-ea"/>
                <a:cs typeface="HP Simplified"/>
              </a:rPr>
              <a:t> technology. </a:t>
            </a:r>
            <a:r>
              <a:rPr lang="en-US" sz="1200" dirty="0" smtClean="0"/>
              <a:t>The </a:t>
            </a:r>
            <a:r>
              <a:rPr lang="en-US" sz="1200" dirty="0" err="1" smtClean="0"/>
              <a:t>ProLiant</a:t>
            </a:r>
            <a:r>
              <a:rPr lang="en-US" sz="1200" dirty="0" smtClean="0"/>
              <a:t> e-series servers focus on</a:t>
            </a:r>
            <a:r>
              <a:rPr lang="en-US" sz="1200" baseline="0" dirty="0" smtClean="0"/>
              <a:t> three areas of innovation to meet the key requirements of growing businesses</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P Simplified"/>
              <a:ea typeface="+mn-ea"/>
              <a:cs typeface="HP Simplified"/>
            </a:endParaRPr>
          </a:p>
          <a:p>
            <a:pPr lvl="0"/>
            <a:r>
              <a:rPr lang="en-US" sz="1200" kern="1200" dirty="0" smtClean="0">
                <a:solidFill>
                  <a:schemeClr val="tx1"/>
                </a:solidFill>
                <a:effectLst/>
                <a:latin typeface="HP Simplified"/>
                <a:ea typeface="+mn-ea"/>
                <a:cs typeface="HP Simplified"/>
              </a:rPr>
              <a:t>Simplicity:  With </a:t>
            </a:r>
            <a:r>
              <a:rPr lang="en-US" sz="1200" b="1" i="1" kern="1200" dirty="0" smtClean="0">
                <a:solidFill>
                  <a:schemeClr val="tx1"/>
                </a:solidFill>
                <a:effectLst/>
                <a:latin typeface="HP Simplified"/>
                <a:ea typeface="+mn-ea"/>
                <a:cs typeface="HP Simplified"/>
              </a:rPr>
              <a:t>Integrated Lifecycle Automation</a:t>
            </a:r>
            <a:r>
              <a:rPr lang="en-US" sz="1200" kern="1200" dirty="0" smtClean="0">
                <a:solidFill>
                  <a:schemeClr val="tx1"/>
                </a:solidFill>
                <a:effectLst/>
                <a:latin typeface="HP Simplified"/>
                <a:ea typeface="+mn-ea"/>
                <a:cs typeface="HP Simplified"/>
              </a:rPr>
              <a:t> </a:t>
            </a:r>
            <a:r>
              <a:rPr lang="en-US" sz="1200" kern="1200" dirty="0" err="1" smtClean="0">
                <a:solidFill>
                  <a:schemeClr val="tx1"/>
                </a:solidFill>
                <a:effectLst/>
                <a:latin typeface="HP Simplified"/>
                <a:ea typeface="+mn-ea"/>
                <a:cs typeface="HP Simplified"/>
              </a:rPr>
              <a:t>ProLiant</a:t>
            </a:r>
            <a:r>
              <a:rPr lang="en-US" sz="1200" kern="1200" dirty="0" smtClean="0">
                <a:solidFill>
                  <a:schemeClr val="tx1"/>
                </a:solidFill>
                <a:effectLst/>
                <a:latin typeface="HP Simplified"/>
                <a:ea typeface="+mn-ea"/>
                <a:cs typeface="HP Simplified"/>
              </a:rPr>
              <a:t> Gen8 takes on the biggest issues of manual operations at initial deployment and throughout the product lifecycle</a:t>
            </a:r>
          </a:p>
          <a:p>
            <a:pPr lvl="0"/>
            <a:r>
              <a:rPr lang="en-US" sz="1200" kern="1200" dirty="0" smtClean="0">
                <a:solidFill>
                  <a:schemeClr val="tx1"/>
                </a:solidFill>
                <a:effectLst/>
                <a:latin typeface="HP Simplified"/>
                <a:ea typeface="+mn-ea"/>
                <a:cs typeface="HP Simplified"/>
              </a:rPr>
              <a:t>Reliability:  Proactive Health Monitoring is a 24</a:t>
            </a:r>
            <a:r>
              <a:rPr lang="en-US" sz="1200" kern="1200" baseline="0" dirty="0" smtClean="0">
                <a:solidFill>
                  <a:schemeClr val="tx1"/>
                </a:solidFill>
                <a:effectLst/>
                <a:latin typeface="HP Simplified"/>
                <a:ea typeface="+mn-ea"/>
                <a:cs typeface="HP Simplified"/>
              </a:rPr>
              <a:t> by 7 Mission Control designed to minimize unplanned downtime</a:t>
            </a:r>
            <a:endParaRPr lang="en-US" sz="1200" kern="1200" dirty="0" smtClean="0">
              <a:solidFill>
                <a:schemeClr val="tx1"/>
              </a:solidFill>
              <a:effectLst/>
              <a:latin typeface="HP Simplified"/>
              <a:ea typeface="+mn-ea"/>
              <a:cs typeface="HP Simplified"/>
            </a:endParaRPr>
          </a:p>
          <a:p>
            <a:pPr lvl="0"/>
            <a:r>
              <a:rPr lang="en-US" sz="1200" kern="1200" dirty="0" smtClean="0">
                <a:solidFill>
                  <a:schemeClr val="tx1"/>
                </a:solidFill>
                <a:effectLst/>
                <a:latin typeface="HP Simplified"/>
                <a:ea typeface="+mn-ea"/>
                <a:cs typeface="HP Simplified"/>
              </a:rPr>
              <a:t>Service: </a:t>
            </a:r>
            <a:r>
              <a:rPr lang="en-US" sz="1200" b="1" i="1" kern="1200" dirty="0" smtClean="0">
                <a:solidFill>
                  <a:schemeClr val="tx1"/>
                </a:solidFill>
                <a:effectLst/>
                <a:latin typeface="HP Simplified"/>
                <a:ea typeface="+mn-ea"/>
                <a:cs typeface="HP Simplified"/>
              </a:rPr>
              <a:t>Proactive Service and Support</a:t>
            </a:r>
            <a:r>
              <a:rPr lang="en-US" sz="1200" kern="1200" dirty="0" smtClean="0">
                <a:solidFill>
                  <a:schemeClr val="tx1"/>
                </a:solidFill>
                <a:effectLst/>
                <a:latin typeface="HP Simplified"/>
                <a:ea typeface="+mn-ea"/>
                <a:cs typeface="HP Simplified"/>
              </a:rPr>
              <a:t> puts intelligence at the intersection of technology and people, giving</a:t>
            </a:r>
            <a:r>
              <a:rPr lang="en-US" sz="1200" kern="1200" baseline="0" dirty="0" smtClean="0">
                <a:solidFill>
                  <a:schemeClr val="tx1"/>
                </a:solidFill>
                <a:effectLst/>
                <a:latin typeface="HP Simplified"/>
                <a:ea typeface="+mn-ea"/>
                <a:cs typeface="HP Simplified"/>
              </a:rPr>
              <a:t> you access to HP qualified partners and putting big company IT at your disposal.</a:t>
            </a:r>
            <a:endParaRPr lang="en-US" sz="1200" kern="1200" dirty="0" smtClean="0">
              <a:solidFill>
                <a:schemeClr val="tx1"/>
              </a:solidFill>
              <a:effectLst/>
              <a:latin typeface="HP Simplified"/>
              <a:ea typeface="+mn-ea"/>
              <a:cs typeface="HP Simplified"/>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45</a:t>
            </a:fld>
            <a:endParaRPr lang="en-GB"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P Simplified"/>
                <a:ea typeface="+mn-ea"/>
                <a:cs typeface="HP Simplified"/>
              </a:rPr>
              <a:t>In terms of the differences between the p-Series and e-Series products… </a:t>
            </a:r>
            <a:endParaRPr lang="en-US" sz="1200" kern="120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P Simplified"/>
                <a:ea typeface="+mn-ea"/>
                <a:cs typeface="HP Simplified"/>
              </a:rPr>
              <a:t>The p-Series</a:t>
            </a:r>
            <a:r>
              <a:rPr lang="en-US" sz="1200" kern="1200" baseline="0" dirty="0" smtClean="0">
                <a:solidFill>
                  <a:schemeClr val="tx1"/>
                </a:solidFill>
                <a:effectLst/>
                <a:latin typeface="HP Simplified"/>
                <a:ea typeface="+mn-ea"/>
                <a:cs typeface="HP Simplified"/>
              </a:rPr>
              <a:t> is </a:t>
            </a:r>
            <a:r>
              <a:rPr lang="en-US" sz="1200" kern="1200" dirty="0" smtClean="0">
                <a:solidFill>
                  <a:schemeClr val="tx1"/>
                </a:solidFill>
                <a:effectLst/>
                <a:latin typeface="HP Simplified"/>
                <a:ea typeface="+mn-ea"/>
                <a:cs typeface="HP Simplified"/>
              </a:rPr>
              <a:t>THE datacenter standard,</a:t>
            </a:r>
            <a:r>
              <a:rPr lang="en-US" sz="1200" kern="1200" baseline="0" dirty="0" smtClean="0">
                <a:solidFill>
                  <a:schemeClr val="tx1"/>
                </a:solidFill>
                <a:effectLst/>
                <a:latin typeface="HP Simplified"/>
                <a:ea typeface="+mn-ea"/>
                <a:cs typeface="HP Simplified"/>
              </a:rPr>
              <a:t> designed for </a:t>
            </a:r>
            <a:r>
              <a:rPr lang="en-US" sz="1200" kern="1200" dirty="0" smtClean="0">
                <a:solidFill>
                  <a:schemeClr val="tx1"/>
                </a:solidFill>
                <a:effectLst/>
                <a:latin typeface="HP Simplified"/>
                <a:ea typeface="+mn-ea"/>
                <a:cs typeface="HP Simplified"/>
              </a:rPr>
              <a:t>performance and versatility.  This is where you</a:t>
            </a:r>
            <a:r>
              <a:rPr lang="en-US" sz="1200" kern="1200" baseline="0" dirty="0" smtClean="0">
                <a:solidFill>
                  <a:schemeClr val="tx1"/>
                </a:solidFill>
                <a:effectLst/>
                <a:latin typeface="HP Simplified"/>
                <a:ea typeface="+mn-ea"/>
                <a:cs typeface="HP Simplified"/>
              </a:rPr>
              <a:t> will get the best I/O performance, largest memory and storage capacity and the most flexible networking options with our flexible LOM technology.  The p-Series servers will also lower your Data Center operational costs by giving you the most efficient power supplies as standard and lowering your cooling costs with better thermal management. These products have been designed with a chassis that permits free airflow and also integrate our technology called 3D Sea of Sensors. 3D Sea of Sensors monitors the temperature and individually controls fans inside the server.  It also gives you the ability to dynamically analyze, locate, and monitor your power and cooling across the datacenter.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P Simplified"/>
                <a:ea typeface="+mn-ea"/>
                <a:cs typeface="HP Simplified"/>
              </a:rPr>
              <a:t>Then looking at the e-series…</a:t>
            </a:r>
            <a:endParaRPr lang="en-US" sz="1200" kern="1200" dirty="0" smtClean="0">
              <a:solidFill>
                <a:schemeClr val="tx1"/>
              </a:solidFill>
              <a:effectLst/>
              <a:latin typeface="HP Simplified"/>
              <a:ea typeface="+mn-ea"/>
              <a:cs typeface="HP Simplified"/>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e-Series</a:t>
            </a:r>
            <a:r>
              <a:rPr lang="en-US" baseline="0" dirty="0" smtClean="0"/>
              <a:t> is the </a:t>
            </a:r>
            <a:r>
              <a:rPr lang="en-US" sz="1200" kern="1200" dirty="0" smtClean="0">
                <a:solidFill>
                  <a:schemeClr val="tx1"/>
                </a:solidFill>
                <a:effectLst/>
                <a:latin typeface="HP Simplified"/>
                <a:ea typeface="+mn-ea"/>
                <a:cs typeface="HP Simplified"/>
              </a:rPr>
              <a:t>Essential server solution, ideal for the growing business. Typically</a:t>
            </a:r>
            <a:r>
              <a:rPr lang="en-US" sz="1200" kern="1200" baseline="0" dirty="0" smtClean="0">
                <a:solidFill>
                  <a:schemeClr val="tx1"/>
                </a:solidFill>
                <a:effectLst/>
                <a:latin typeface="HP Simplified"/>
                <a:ea typeface="+mn-ea"/>
                <a:cs typeface="HP Simplified"/>
              </a:rPr>
              <a:t> these servers would be used in smaller installations with predictable workloads and are optimized for those scenarios in the terms of I/O performance, Memory and Storage capacity as well as networking.  The e-Series servers also include the </a:t>
            </a:r>
            <a:r>
              <a:rPr lang="en-US" sz="1200" kern="1200" baseline="0" dirty="0" err="1" smtClean="0">
                <a:solidFill>
                  <a:schemeClr val="tx1"/>
                </a:solidFill>
                <a:effectLst/>
                <a:latin typeface="HP Simplified"/>
                <a:ea typeface="+mn-ea"/>
                <a:cs typeface="HP Simplified"/>
              </a:rPr>
              <a:t>iLO</a:t>
            </a:r>
            <a:r>
              <a:rPr lang="en-US" sz="1200" kern="1200" baseline="0" dirty="0" smtClean="0">
                <a:solidFill>
                  <a:schemeClr val="tx1"/>
                </a:solidFill>
                <a:effectLst/>
                <a:latin typeface="HP Simplified"/>
                <a:ea typeface="+mn-ea"/>
                <a:cs typeface="HP Simplified"/>
              </a:rPr>
              <a:t> management engine, giving them the same remote management capabilities as the rest of the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family. The key is that the e-series is a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in every way, offering a selection of Gen8 technologies designed to make the servers easy to deploy, easy to manage, easy to maintain, all with a lower initial acquisition price.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P Simplified"/>
                <a:ea typeface="+mn-ea"/>
                <a:cs typeface="HP Simplified"/>
              </a:rPr>
              <a:t>Depending on your workload requirements you may need to deploy the p-series in some cases, but for the majority of tasks the e-series is ideal for the growing business.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P Simplified"/>
                <a:ea typeface="+mn-ea"/>
                <a:cs typeface="HP Simplified"/>
              </a:rPr>
              <a:t>The key takeaway for you is that regardless of </a:t>
            </a:r>
            <a:r>
              <a:rPr lang="en-US" sz="1200" kern="1200" baseline="0" dirty="0" err="1" smtClean="0">
                <a:solidFill>
                  <a:schemeClr val="tx1"/>
                </a:solidFill>
                <a:effectLst/>
                <a:latin typeface="HP Simplified"/>
                <a:ea typeface="+mn-ea"/>
                <a:cs typeface="HP Simplified"/>
              </a:rPr>
              <a:t>wich</a:t>
            </a:r>
            <a:r>
              <a:rPr lang="en-US" sz="1200" kern="1200" baseline="0" dirty="0" smtClean="0">
                <a:solidFill>
                  <a:schemeClr val="tx1"/>
                </a:solidFill>
                <a:effectLst/>
                <a:latin typeface="HP Simplified"/>
                <a:ea typeface="+mn-ea"/>
                <a:cs typeface="HP Simplified"/>
              </a:rPr>
              <a:t> series you choose, you will get the same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values and features!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P Simplified"/>
              <a:ea typeface="+mn-ea"/>
              <a:cs typeface="HP Simplifie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20136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P Simplified"/>
                <a:ea typeface="+mn-ea"/>
                <a:cs typeface="HP Simplified"/>
              </a:rPr>
              <a:t>These core values are built into our entire Gen8 portfolio. A simple set of choices designed to meet the needs of every business.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P Simplified"/>
                <a:ea typeface="+mn-ea"/>
                <a:cs typeface="HP Simplified"/>
              </a:rPr>
              <a:t>As JC mentioned in his presentation,</a:t>
            </a:r>
            <a:r>
              <a:rPr lang="en-US" sz="1200" kern="1200" baseline="0" dirty="0" smtClean="0">
                <a:solidFill>
                  <a:schemeClr val="tx1"/>
                </a:solidFill>
                <a:effectLst/>
                <a:latin typeface="HP Simplified"/>
                <a:ea typeface="+mn-ea"/>
                <a:cs typeface="HP Simplified"/>
              </a:rPr>
              <a:t> we have breadth of </a:t>
            </a:r>
            <a:r>
              <a:rPr lang="en-US" sz="1200" kern="1200" dirty="0" smtClean="0">
                <a:solidFill>
                  <a:schemeClr val="tx1"/>
                </a:solidFill>
                <a:effectLst/>
                <a:latin typeface="HP Simplified"/>
                <a:ea typeface="+mn-ea"/>
                <a:cs typeface="HP Simplified"/>
              </a:rPr>
              <a:t>platforms to address every need from</a:t>
            </a:r>
            <a:r>
              <a:rPr lang="en-US" sz="1200" kern="1200" baseline="0" dirty="0" smtClean="0">
                <a:solidFill>
                  <a:schemeClr val="tx1"/>
                </a:solidFill>
                <a:effectLst/>
                <a:latin typeface="HP Simplified"/>
                <a:ea typeface="+mn-ea"/>
                <a:cs typeface="HP Simplified"/>
              </a:rPr>
              <a:t> the datacenter to remote or small locations. We have expanded our 300 series products to the ‘p’ series and ‘e’ series lines.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HP Simplified"/>
              <a:ea typeface="+mn-e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HP Simplified"/>
                <a:ea typeface="+mn-ea"/>
                <a:cs typeface="HP Simplified"/>
              </a:rPr>
              <a:t>The e-Series is a result of our focus on the growing business.  It is a continuation of our 100 series portfolio, but now delivers the full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experience.  This was the result of us understanding that growing businesses have the same requirements for simplicity, reliability and service as large businesses. The e-Series offers </a:t>
            </a:r>
            <a:r>
              <a:rPr lang="en-US" sz="1200" kern="1200" baseline="0" dirty="0" err="1" smtClean="0">
                <a:solidFill>
                  <a:schemeClr val="tx1"/>
                </a:solidFill>
                <a:effectLst/>
                <a:latin typeface="HP Simplified"/>
                <a:ea typeface="+mn-ea"/>
                <a:cs typeface="HP Simplified"/>
              </a:rPr>
              <a:t>ProLiant</a:t>
            </a:r>
            <a:r>
              <a:rPr lang="en-US" sz="1200" kern="1200" baseline="0" dirty="0" smtClean="0">
                <a:solidFill>
                  <a:schemeClr val="tx1"/>
                </a:solidFill>
                <a:effectLst/>
                <a:latin typeface="HP Simplified"/>
                <a:ea typeface="+mn-ea"/>
                <a:cs typeface="HP Simplified"/>
              </a:rPr>
              <a:t> Manageability, the right mix of capabilities for the typical growing business at the best overall acquisition price.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2A853E8-D85F-5D49-95D2-E1D96ABFE2B9}" type="slidenum">
              <a:rPr lang="en-GB" smtClean="0"/>
              <a:pPr/>
              <a:t>47</a:t>
            </a:fld>
            <a:endParaRPr lang="en-GB" dirty="0"/>
          </a:p>
        </p:txBody>
      </p:sp>
    </p:spTree>
    <p:extLst>
      <p:ext uri="{BB962C8B-B14F-4D97-AF65-F5344CB8AC3E}">
        <p14:creationId xmlns:p14="http://schemas.microsoft.com/office/powerpoint/2010/main" val="47239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while competitors are playing catch-up, we’re full</a:t>
            </a:r>
            <a:r>
              <a:rPr lang="en-US" baseline="0" dirty="0" smtClean="0"/>
              <a:t> after-burner! </a:t>
            </a:r>
          </a:p>
          <a:p>
            <a:endParaRPr lang="en-US" baseline="0" dirty="0" smtClean="0"/>
          </a:p>
          <a:p>
            <a:r>
              <a:rPr lang="en-US" baseline="0" dirty="0" smtClean="0"/>
              <a:t>Across the industry and customers, we’re seeing unprecedented response, that Gen8 is the game-changing foundation they want to invest in, and build upon for their future.</a:t>
            </a:r>
          </a:p>
          <a:p>
            <a:endParaRPr lang="en-US" baseline="0" dirty="0" smtClean="0"/>
          </a:p>
          <a:p>
            <a:pPr>
              <a:buFontTx/>
              <a:buChar char="-"/>
            </a:pPr>
            <a:r>
              <a:rPr lang="en-US" baseline="0" dirty="0" smtClean="0"/>
              <a:t> </a:t>
            </a:r>
            <a:r>
              <a:rPr lang="en-US" b="1" baseline="0" dirty="0" smtClean="0"/>
              <a:t>Customer:</a:t>
            </a:r>
            <a:r>
              <a:rPr lang="en-US" baseline="0" dirty="0" smtClean="0"/>
              <a:t> already with thousands and thousands of customers transitioned to buying Gen8 servers</a:t>
            </a:r>
          </a:p>
          <a:p>
            <a:pPr>
              <a:buFontTx/>
              <a:buChar char="-"/>
            </a:pPr>
            <a:r>
              <a:rPr lang="en-US" baseline="0" dirty="0" smtClean="0"/>
              <a:t> </a:t>
            </a:r>
            <a:r>
              <a:rPr lang="en-US" b="1" baseline="0" dirty="0" smtClean="0"/>
              <a:t>Channel:</a:t>
            </a:r>
            <a:r>
              <a:rPr lang="en-US" baseline="0" dirty="0" smtClean="0"/>
              <a:t>  already 4,500 channel partners through training, with 2X more expected in next few months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 </a:t>
            </a:r>
            <a:r>
              <a:rPr lang="en-US" b="1" baseline="0" dirty="0" smtClean="0"/>
              <a:t>ProActive Insight Architecture Alliance:</a:t>
            </a:r>
            <a:r>
              <a:rPr lang="en-US" baseline="0" dirty="0" smtClean="0"/>
              <a:t>  </a:t>
            </a:r>
            <a:r>
              <a:rPr lang="en-US" dirty="0" smtClean="0">
                <a:solidFill>
                  <a:schemeClr val="accent1"/>
                </a:solidFill>
                <a:latin typeface="HP Simplified" pitchFamily="34" charset="0"/>
              </a:rPr>
              <a:t>An industry-first </a:t>
            </a:r>
            <a:r>
              <a:rPr lang="en-US" u="sng" dirty="0" smtClean="0">
                <a:solidFill>
                  <a:schemeClr val="accent1"/>
                </a:solidFill>
                <a:latin typeface="HP Simplified" pitchFamily="34" charset="0"/>
              </a:rPr>
              <a:t>and only</a:t>
            </a:r>
            <a:r>
              <a:rPr lang="en-US" dirty="0" smtClean="0">
                <a:solidFill>
                  <a:schemeClr val="accent1"/>
                </a:solidFill>
                <a:latin typeface="HP Simplified" pitchFamily="34" charset="0"/>
              </a:rPr>
              <a:t> coalition 19 </a:t>
            </a:r>
            <a:r>
              <a:rPr lang="en-US" dirty="0" smtClean="0">
                <a:latin typeface="HP Simplified" pitchFamily="34" charset="0"/>
              </a:rPr>
              <a:t>of top technology providers allied with HP to transform the datacenter</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latin typeface="HP Simplified" pitchFamily="34" charset="0"/>
              </a:rPr>
              <a:t> </a:t>
            </a:r>
            <a:r>
              <a:rPr lang="en-US" b="1" baseline="0" dirty="0" smtClean="0">
                <a:latin typeface="HP Simplified" pitchFamily="34" charset="0"/>
              </a:rPr>
              <a:t>Software industry leaders</a:t>
            </a:r>
            <a:r>
              <a:rPr lang="en-US" baseline="0" dirty="0" smtClean="0">
                <a:latin typeface="HP Simplified" pitchFamily="34" charset="0"/>
              </a:rPr>
              <a:t>, including Microsoft, Red Hat, SAP and VMware innovating solutions on Gen8</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latin typeface="HP Simplified" pitchFamily="34" charset="0"/>
              </a:rPr>
              <a:t> </a:t>
            </a:r>
            <a:r>
              <a:rPr lang="en-US" b="1" baseline="0" dirty="0" smtClean="0">
                <a:latin typeface="HP Simplified" pitchFamily="34" charset="0"/>
              </a:rPr>
              <a:t>OEM:</a:t>
            </a:r>
            <a:r>
              <a:rPr lang="en-US" baseline="0" dirty="0" smtClean="0">
                <a:latin typeface="HP Simplified" pitchFamily="34" charset="0"/>
              </a:rPr>
              <a:t>  </a:t>
            </a:r>
            <a:r>
              <a:rPr lang="en-US" sz="1200" i="0" kern="1200" dirty="0" smtClean="0">
                <a:solidFill>
                  <a:schemeClr val="tx1"/>
                </a:solidFill>
                <a:latin typeface="Arial"/>
                <a:ea typeface="+mn-ea"/>
                <a:cs typeface="+mn-cs"/>
              </a:rPr>
              <a:t>Gen8 rapidly becoming the platform of choice for OEM solution across the spectrum of industry verticals including telecommunications, medical, transportation, aerospace, defense and industrial automation.</a:t>
            </a:r>
          </a:p>
          <a:p>
            <a:pPr marL="0" marR="0" indent="0" algn="l" defTabSz="457200" rtl="0" eaLnBrk="1" fontAlgn="auto" latinLnBrk="0" hangingPunct="1">
              <a:lnSpc>
                <a:spcPct val="100000"/>
              </a:lnSpc>
              <a:spcBef>
                <a:spcPts val="0"/>
              </a:spcBef>
              <a:spcAft>
                <a:spcPts val="0"/>
              </a:spcAft>
              <a:buClrTx/>
              <a:buSzTx/>
              <a:buFontTx/>
              <a:buChar char="-"/>
              <a:tabLst/>
              <a:defRPr/>
            </a:pPr>
            <a:endParaRPr lang="en-US" dirty="0" smtClean="0">
              <a:latin typeface="HP Simplified" pitchFamily="34" charset="0"/>
            </a:endParaRPr>
          </a:p>
          <a:p>
            <a:pPr>
              <a:buFontTx/>
              <a:buChar cha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HP Simplified"/>
                <a:ea typeface="+mn-ea"/>
                <a:cs typeface="HP Simplified"/>
              </a:rPr>
              <a:t>We feel that in order</a:t>
            </a:r>
            <a:r>
              <a:rPr lang="en-US" sz="1200" kern="1200" baseline="0" dirty="0" smtClean="0">
                <a:solidFill>
                  <a:schemeClr val="tx1"/>
                </a:solidFill>
                <a:effectLst/>
                <a:latin typeface="HP Simplified"/>
                <a:ea typeface="+mn-ea"/>
                <a:cs typeface="HP Simplified"/>
              </a:rPr>
              <a:t> to meet the needs of </a:t>
            </a:r>
            <a:r>
              <a:rPr lang="en-US" sz="1200" kern="1200" dirty="0" smtClean="0">
                <a:solidFill>
                  <a:schemeClr val="tx1"/>
                </a:solidFill>
                <a:effectLst/>
                <a:latin typeface="HP Simplified"/>
                <a:ea typeface="+mn-ea"/>
                <a:cs typeface="HP Simplified"/>
              </a:rPr>
              <a:t>today’s businesses, we need to think bigger than small incremental changes. Growing demands for applications, data, and digital content requires significant rethinking, and with that in mind, HP is transforming the server market with the new generation of HP </a:t>
            </a:r>
            <a:r>
              <a:rPr lang="en-US" sz="1200" kern="1200" dirty="0" err="1" smtClean="0">
                <a:solidFill>
                  <a:schemeClr val="tx1"/>
                </a:solidFill>
                <a:effectLst/>
                <a:latin typeface="HP Simplified"/>
                <a:ea typeface="+mn-ea"/>
                <a:cs typeface="HP Simplified"/>
              </a:rPr>
              <a:t>ProLiant</a:t>
            </a:r>
            <a:r>
              <a:rPr lang="en-US" sz="1200" kern="1200" dirty="0" smtClean="0">
                <a:solidFill>
                  <a:schemeClr val="tx1"/>
                </a:solidFill>
                <a:effectLst/>
                <a:latin typeface="HP Simplified"/>
                <a:ea typeface="+mn-ea"/>
                <a:cs typeface="HP Simplified"/>
              </a:rPr>
              <a:t> servers.  This latest generation was three years in the making, during which we had</a:t>
            </a:r>
          </a:p>
          <a:p>
            <a:pPr marL="171450" indent="-171450">
              <a:buFontTx/>
              <a:buChar char="-"/>
            </a:pPr>
            <a:r>
              <a:rPr lang="en-US" sz="1200" kern="1200" dirty="0" smtClean="0">
                <a:solidFill>
                  <a:schemeClr val="tx1"/>
                </a:solidFill>
                <a:effectLst/>
                <a:latin typeface="HP Simplified"/>
                <a:ea typeface="+mn-ea"/>
                <a:cs typeface="HP Simplified"/>
              </a:rPr>
              <a:t>over a hundred thousand customer interactions,</a:t>
            </a:r>
          </a:p>
          <a:p>
            <a:pPr marL="171450" indent="-171450">
              <a:buFontTx/>
              <a:buChar char="-"/>
            </a:pPr>
            <a:r>
              <a:rPr lang="en-US" sz="1200" kern="1200" dirty="0" smtClean="0">
                <a:solidFill>
                  <a:schemeClr val="tx1"/>
                </a:solidFill>
                <a:effectLst/>
                <a:latin typeface="HP Simplified"/>
                <a:ea typeface="+mn-ea"/>
                <a:cs typeface="HP Simplified"/>
              </a:rPr>
              <a:t>invested over $300 million in R&amp;D, </a:t>
            </a:r>
          </a:p>
          <a:p>
            <a:pPr marL="171450" indent="-171450">
              <a:buFontTx/>
              <a:buChar char="-"/>
            </a:pPr>
            <a:r>
              <a:rPr lang="en-US" sz="1200" kern="1200" dirty="0" smtClean="0">
                <a:solidFill>
                  <a:schemeClr val="tx1"/>
                </a:solidFill>
                <a:effectLst/>
                <a:latin typeface="HP Simplified"/>
                <a:ea typeface="+mn-ea"/>
                <a:cs typeface="HP Simplified"/>
              </a:rPr>
              <a:t>Filed</a:t>
            </a:r>
            <a:r>
              <a:rPr lang="en-US" sz="1200" kern="1200" baseline="0" dirty="0" smtClean="0">
                <a:solidFill>
                  <a:schemeClr val="tx1"/>
                </a:solidFill>
                <a:effectLst/>
                <a:latin typeface="HP Simplified"/>
                <a:ea typeface="+mn-ea"/>
                <a:cs typeface="HP Simplified"/>
              </a:rPr>
              <a:t> over 900 patents</a:t>
            </a:r>
          </a:p>
          <a:p>
            <a:pPr marL="0" indent="0">
              <a:buFontTx/>
              <a:buNone/>
            </a:pPr>
            <a:r>
              <a:rPr lang="en-US" sz="1200" kern="1200" dirty="0" smtClean="0">
                <a:solidFill>
                  <a:schemeClr val="tx1"/>
                </a:solidFill>
                <a:effectLst/>
                <a:latin typeface="HP Simplified"/>
                <a:ea typeface="+mn-ea"/>
                <a:cs typeface="HP Simplified"/>
              </a:rPr>
              <a:t>leading to over 150 design innovation</a:t>
            </a:r>
            <a:r>
              <a:rPr lang="en-US" sz="1200" kern="1200" baseline="0" dirty="0" smtClean="0">
                <a:solidFill>
                  <a:schemeClr val="tx1"/>
                </a:solidFill>
                <a:effectLst/>
                <a:latin typeface="HP Simplified"/>
                <a:ea typeface="+mn-ea"/>
                <a:cs typeface="HP Simplified"/>
              </a:rPr>
              <a:t> that will delight you</a:t>
            </a:r>
            <a:endParaRPr lang="en-US" sz="1200" kern="1200" dirty="0" smtClean="0">
              <a:solidFill>
                <a:schemeClr val="tx1"/>
              </a:solidFill>
              <a:effectLst/>
              <a:latin typeface="HP Simplified"/>
              <a:ea typeface="+mn-ea"/>
              <a:cs typeface="HP Simplifie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48</a:t>
            </a:fld>
            <a:endParaRPr lang="en-GB"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50</a:t>
            </a:fld>
            <a:endParaRPr lang="en-GB" dirty="0"/>
          </a:p>
        </p:txBody>
      </p:sp>
    </p:spTree>
    <p:extLst>
      <p:ext uri="{BB962C8B-B14F-4D97-AF65-F5344CB8AC3E}">
        <p14:creationId xmlns:p14="http://schemas.microsoft.com/office/powerpoint/2010/main" val="1525890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52</a:t>
            </a:fld>
            <a:endParaRPr lang="en-GB" dirty="0"/>
          </a:p>
        </p:txBody>
      </p:sp>
    </p:spTree>
    <p:extLst>
      <p:ext uri="{BB962C8B-B14F-4D97-AF65-F5344CB8AC3E}">
        <p14:creationId xmlns:p14="http://schemas.microsoft.com/office/powerpoint/2010/main" val="42913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53</a:t>
            </a:fld>
            <a:endParaRPr lang="en-GB" dirty="0"/>
          </a:p>
        </p:txBody>
      </p:sp>
    </p:spTree>
    <p:extLst>
      <p:ext uri="{BB962C8B-B14F-4D97-AF65-F5344CB8AC3E}">
        <p14:creationId xmlns:p14="http://schemas.microsoft.com/office/powerpoint/2010/main" val="947762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56</a:t>
            </a:fld>
            <a:endParaRPr lang="en-GB" dirty="0"/>
          </a:p>
        </p:txBody>
      </p:sp>
    </p:spTree>
    <p:extLst>
      <p:ext uri="{BB962C8B-B14F-4D97-AF65-F5344CB8AC3E}">
        <p14:creationId xmlns:p14="http://schemas.microsoft.com/office/powerpoint/2010/main" val="377567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57</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p:cNvSpPr>
          <p:nvPr>
            <p:ph type="sldImg"/>
          </p:nvPr>
        </p:nvSpPr>
        <p:spPr bwMode="auto">
          <a:noFill/>
          <a:ln>
            <a:solidFill>
              <a:srgbClr val="000000"/>
            </a:solidFill>
            <a:miter lim="800000"/>
            <a:headEnd/>
            <a:tailEnd/>
          </a:ln>
        </p:spPr>
      </p:sp>
      <p:sp>
        <p:nvSpPr>
          <p:cNvPr id="16179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Now that ProLiant Gen8 is publicly announced, you have a number of resources at your disposal and that</a:t>
            </a:r>
            <a:r>
              <a:rPr lang="en-US" baseline="0" dirty="0" smtClean="0"/>
              <a:t> arsenal will continue to grow as we approach March 6</a:t>
            </a:r>
            <a:r>
              <a:rPr lang="en-US" baseline="30000" dirty="0" smtClean="0"/>
              <a:t>th</a:t>
            </a:r>
            <a:r>
              <a:rPr lang="en-US" baseline="0" dirty="0" smtClean="0"/>
              <a:t>.</a:t>
            </a:r>
          </a:p>
          <a:p>
            <a:endParaRPr lang="en-US" baseline="0" dirty="0" smtClean="0"/>
          </a:p>
          <a:p>
            <a:r>
              <a:rPr lang="en-US" baseline="0" dirty="0" smtClean="0"/>
              <a:t>Go to any of the </a:t>
            </a:r>
            <a:r>
              <a:rPr lang="en-US" baseline="0" dirty="0" err="1" smtClean="0"/>
              <a:t>follwing</a:t>
            </a:r>
            <a:r>
              <a:rPr lang="en-US" baseline="0" dirty="0" smtClean="0"/>
              <a:t> links for more information, including the Gen8 homepage, partner portal landing page, or internal landing page.  Which is where you can get datasheets, transition guides, presentations, and whitepapers as available.</a:t>
            </a:r>
          </a:p>
          <a:p>
            <a:endParaRPr lang="en-US" baseline="0" dirty="0" smtClean="0"/>
          </a:p>
          <a:p>
            <a:r>
              <a:rPr lang="en-US" baseline="0" dirty="0" smtClean="0"/>
              <a:t>And of course, go to </a:t>
            </a:r>
            <a:r>
              <a:rPr lang="en-US" baseline="0" dirty="0" err="1" smtClean="0"/>
              <a:t>youtube</a:t>
            </a:r>
            <a:r>
              <a:rPr lang="en-US" baseline="0" dirty="0" smtClean="0"/>
              <a:t> to see any videos that we have been using – along with “meet the innovator” videos with many of the engineers behind the </a:t>
            </a:r>
            <a:r>
              <a:rPr lang="en-US" baseline="0" dirty="0" err="1" smtClean="0"/>
              <a:t>technoligies</a:t>
            </a:r>
            <a:r>
              <a:rPr lang="en-US" baseline="0" dirty="0" smtClean="0"/>
              <a:t>.  </a:t>
            </a:r>
          </a:p>
          <a:p>
            <a:endParaRPr lang="en-US" baseline="0" dirty="0" smtClean="0"/>
          </a:p>
          <a:p>
            <a:r>
              <a:rPr lang="en-US" baseline="0" dirty="0" smtClean="0"/>
              <a:t>Gen8 bite sized trainings: </a:t>
            </a:r>
            <a:r>
              <a:rPr lang="en-US" dirty="0" smtClean="0">
                <a:hlinkClick r:id="rId3"/>
              </a:rPr>
              <a:t>http://intranet.hp.com/tsg/WW2/essmarketing/Pages/Gen8.aspx</a:t>
            </a:r>
            <a:endParaRPr lang="en-US" dirty="0" smtClean="0"/>
          </a:p>
          <a:p>
            <a:r>
              <a:rPr lang="en-US" baseline="0" dirty="0" smtClean="0"/>
              <a:t>Selling through curiosity: </a:t>
            </a:r>
            <a:r>
              <a:rPr lang="en-US" dirty="0" smtClean="0">
                <a:hlinkClick r:id="rId4"/>
              </a:rPr>
              <a:t>http://www.facilitator.stc-gen8.autovod.net/portal/facilitator_index.jsp?regid=3084773</a:t>
            </a:r>
            <a:endParaRPr lang="en-US" baseline="0" dirty="0" smtClean="0"/>
          </a:p>
          <a:p>
            <a:endParaRPr lang="en-US" dirty="0"/>
          </a:p>
        </p:txBody>
      </p:sp>
      <p:sp>
        <p:nvSpPr>
          <p:cNvPr id="161795"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r>
              <a:rPr lang="en-US" smtClean="0">
                <a:solidFill>
                  <a:srgbClr val="000000"/>
                </a:solidFill>
                <a:latin typeface="Arial" charset="0"/>
              </a:rPr>
              <a:t>HP Global Sales Kickoff 2012</a:t>
            </a:r>
          </a:p>
        </p:txBody>
      </p:sp>
      <p:sp>
        <p:nvSpPr>
          <p:cNvPr id="161796"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fld id="{17680220-6286-41EF-96E6-204E1073B68E}" type="datetime3">
              <a:rPr lang="en-US" smtClean="0">
                <a:solidFill>
                  <a:srgbClr val="000000"/>
                </a:solidFill>
                <a:latin typeface="Arial" charset="0"/>
              </a:rPr>
              <a:pPr fontAlgn="base">
                <a:spcBef>
                  <a:spcPct val="0"/>
                </a:spcBef>
                <a:spcAft>
                  <a:spcPct val="0"/>
                </a:spcAft>
              </a:pPr>
              <a:t>5 January 2018</a:t>
            </a:fld>
            <a:endParaRPr lang="en-US" smtClean="0">
              <a:solidFill>
                <a:srgbClr val="000000"/>
              </a:solidFill>
              <a:latin typeface="Arial" charset="0"/>
            </a:endParaRPr>
          </a:p>
        </p:txBody>
      </p:sp>
      <p:sp>
        <p:nvSpPr>
          <p:cNvPr id="161797"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mtClean="0">
                <a:solidFill>
                  <a:srgbClr val="000000"/>
                </a:solidFill>
                <a:latin typeface="Arial" charset="0"/>
              </a:rPr>
              <a:t>HP Confidential</a:t>
            </a:r>
          </a:p>
        </p:txBody>
      </p:sp>
      <p:sp>
        <p:nvSpPr>
          <p:cNvPr id="161798"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F51956-BFCA-475B-B32A-8F6CB025DD17}" type="slidenum">
              <a:rPr lang="en-US" smtClean="0">
                <a:solidFill>
                  <a:srgbClr val="000000"/>
                </a:solidFill>
                <a:latin typeface="Arial" charset="0"/>
              </a:rPr>
              <a:pPr fontAlgn="base">
                <a:spcBef>
                  <a:spcPct val="0"/>
                </a:spcBef>
                <a:spcAft>
                  <a:spcPct val="0"/>
                </a:spcAft>
              </a:pPr>
              <a:t>58</a:t>
            </a:fld>
            <a:endParaRPr lang="en-US" smtClean="0">
              <a:solidFill>
                <a:srgbClr val="000000"/>
              </a:solidFill>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Futura Bk" pitchFamily="34" charset="0"/>
                <a:ea typeface="+mn-ea"/>
                <a:cs typeface="+mn-cs"/>
              </a:rPr>
              <a:t>We hope by now you are getting a better understanding of why HP ProLiant Gen8 is a game</a:t>
            </a:r>
            <a:r>
              <a:rPr lang="en-US" sz="1200" b="0" kern="1200" baseline="0" dirty="0" smtClean="0">
                <a:solidFill>
                  <a:schemeClr val="tx1"/>
                </a:solidFill>
                <a:latin typeface="Futura Bk" pitchFamily="34" charset="0"/>
                <a:ea typeface="+mn-ea"/>
                <a:cs typeface="+mn-cs"/>
              </a:rPr>
              <a:t> changer in the industry with </a:t>
            </a:r>
            <a:r>
              <a:rPr lang="en-US" sz="1200" b="1" kern="1200" baseline="0" dirty="0" smtClean="0">
                <a:solidFill>
                  <a:schemeClr val="tx1"/>
                </a:solidFill>
                <a:latin typeface="Futura Bk" pitchFamily="34" charset="0"/>
                <a:ea typeface="+mn-ea"/>
                <a:cs typeface="+mn-cs"/>
              </a:rPr>
              <a:t>innovation that provides clear differentiation and value to our customers</a:t>
            </a:r>
            <a:r>
              <a:rPr lang="en-US" sz="1200" b="0" kern="1200" baseline="0" dirty="0" smtClean="0">
                <a:solidFill>
                  <a:schemeClr val="tx1"/>
                </a:solidFill>
                <a:latin typeface="Futura Bk" pitchFamily="34" charset="0"/>
                <a:ea typeface="+mn-ea"/>
                <a:cs typeface="+mn-cs"/>
              </a:rPr>
              <a:t>, as well as </a:t>
            </a:r>
            <a:r>
              <a:rPr lang="en-US" sz="1200" b="1" kern="1200" baseline="0" dirty="0" smtClean="0">
                <a:solidFill>
                  <a:schemeClr val="tx1"/>
                </a:solidFill>
                <a:latin typeface="Futura Bk" pitchFamily="34" charset="0"/>
                <a:ea typeface="+mn-ea"/>
                <a:cs typeface="+mn-cs"/>
              </a:rPr>
              <a:t>dramatic Partner Innovation that makes business sense</a:t>
            </a:r>
            <a:r>
              <a:rPr lang="en-US" sz="1200" b="0" kern="1200" baseline="0" dirty="0" smtClean="0">
                <a:solidFill>
                  <a:schemeClr val="tx1"/>
                </a:solidFill>
                <a:latin typeface="Futura Bk" pitchFamily="34" charset="0"/>
                <a:ea typeface="+mn-ea"/>
                <a:cs typeface="+mn-cs"/>
              </a:rPr>
              <a:t>. </a:t>
            </a:r>
          </a:p>
          <a:p>
            <a:endParaRPr lang="en-US" sz="1200" b="0" kern="1200" baseline="0" dirty="0" smtClean="0">
              <a:solidFill>
                <a:schemeClr val="tx1"/>
              </a:solidFill>
              <a:latin typeface="Futura Bk" pitchFamily="34" charset="0"/>
              <a:ea typeface="+mn-ea"/>
              <a:cs typeface="+mn-cs"/>
            </a:endParaRPr>
          </a:p>
          <a:p>
            <a:r>
              <a:rPr lang="en-US" sz="1200" b="0" kern="1200" baseline="0" dirty="0" smtClean="0">
                <a:solidFill>
                  <a:schemeClr val="tx1"/>
                </a:solidFill>
                <a:latin typeface="Futura Bk" pitchFamily="34" charset="0"/>
                <a:ea typeface="+mn-ea"/>
                <a:cs typeface="+mn-cs"/>
              </a:rPr>
              <a:t>HP ProLiant Gen8 make business sense for you, our channel partners because:</a:t>
            </a:r>
            <a:endParaRPr lang="en-US" sz="1200" b="0" kern="1200" dirty="0" smtClean="0">
              <a:solidFill>
                <a:schemeClr val="tx1"/>
              </a:solidFill>
              <a:latin typeface="Futura Bk" pitchFamily="34" charset="0"/>
              <a:ea typeface="+mn-ea"/>
              <a:cs typeface="+mn-cs"/>
            </a:endParaRPr>
          </a:p>
          <a:p>
            <a:endParaRPr lang="en-US" sz="1200" b="1" kern="1200" dirty="0" smtClean="0">
              <a:solidFill>
                <a:schemeClr val="tx1"/>
              </a:solidFill>
              <a:latin typeface="Futura Bk" pitchFamily="34" charset="0"/>
              <a:ea typeface="+mn-ea"/>
              <a:cs typeface="+mn-cs"/>
            </a:endParaRPr>
          </a:p>
          <a:p>
            <a:pPr>
              <a:buFont typeface="Arial" pitchFamily="34" charset="0"/>
              <a:buChar char="•"/>
            </a:pPr>
            <a:r>
              <a:rPr lang="en-US" sz="1200" b="1" kern="1200" dirty="0" smtClean="0">
                <a:solidFill>
                  <a:schemeClr val="tx1"/>
                </a:solidFill>
                <a:latin typeface="Futura Bk" pitchFamily="34" charset="0"/>
                <a:ea typeface="+mn-ea"/>
                <a:cs typeface="+mn-cs"/>
              </a:rPr>
              <a:t>  </a:t>
            </a:r>
            <a:r>
              <a:rPr lang="en-US" sz="1200" b="0" kern="1200" dirty="0" smtClean="0">
                <a:solidFill>
                  <a:schemeClr val="tx1"/>
                </a:solidFill>
                <a:latin typeface="Futura Bk" pitchFamily="34" charset="0"/>
                <a:ea typeface="+mn-ea"/>
                <a:cs typeface="+mn-cs"/>
              </a:rPr>
              <a:t>HP ProLiant Gen8 severs are so intelligent they help you </a:t>
            </a:r>
            <a:r>
              <a:rPr lang="en-US" sz="1200" b="1" kern="1200" dirty="0" smtClean="0">
                <a:solidFill>
                  <a:schemeClr val="tx1"/>
                </a:solidFill>
                <a:latin typeface="Futura Bk" pitchFamily="34" charset="0"/>
                <a:ea typeface="+mn-ea"/>
                <a:cs typeface="+mn-cs"/>
              </a:rPr>
              <a:t>reach more customers and maximize every sales opportunity with your customer installed base; in a nut shell, Gen8 is</a:t>
            </a:r>
            <a:r>
              <a:rPr lang="en-US" sz="1200" b="1" kern="1200" baseline="0" dirty="0" smtClean="0">
                <a:solidFill>
                  <a:schemeClr val="tx1"/>
                </a:solidFill>
                <a:latin typeface="Futura Bk" pitchFamily="34" charset="0"/>
                <a:ea typeface="+mn-ea"/>
                <a:cs typeface="+mn-cs"/>
              </a:rPr>
              <a:t> designed to help you</a:t>
            </a:r>
            <a:r>
              <a:rPr lang="en-US" sz="1200" b="1" kern="1200" dirty="0" smtClean="0">
                <a:solidFill>
                  <a:schemeClr val="tx1"/>
                </a:solidFill>
                <a:latin typeface="Futura Bk" pitchFamily="34" charset="0"/>
                <a:ea typeface="+mn-ea"/>
                <a:cs typeface="+mn-cs"/>
              </a:rPr>
              <a:t> increase revenue streams</a:t>
            </a:r>
          </a:p>
          <a:p>
            <a:pPr>
              <a:buFont typeface="Arial" pitchFamily="34" charset="0"/>
              <a:buChar char="•"/>
            </a:pPr>
            <a:endParaRPr lang="en-US" sz="1200" b="1" kern="1200" dirty="0" smtClean="0">
              <a:solidFill>
                <a:schemeClr val="tx1"/>
              </a:solidFill>
              <a:latin typeface="Futura Bk" pitchFamily="34" charset="0"/>
              <a:ea typeface="+mn-ea"/>
              <a:cs typeface="+mn-cs"/>
            </a:endParaRPr>
          </a:p>
          <a:p>
            <a:pPr>
              <a:buFont typeface="Arial" pitchFamily="34" charset="0"/>
              <a:buChar char="•"/>
            </a:pPr>
            <a:r>
              <a:rPr lang="en-US" sz="1200" b="1" kern="1200" dirty="0" smtClean="0">
                <a:solidFill>
                  <a:schemeClr val="tx1"/>
                </a:solidFill>
                <a:latin typeface="Futura Bk" pitchFamily="34" charset="0"/>
                <a:ea typeface="+mn-ea"/>
                <a:cs typeface="+mn-cs"/>
              </a:rPr>
              <a:t>  </a:t>
            </a:r>
            <a:r>
              <a:rPr lang="en-US" sz="1200" b="0" kern="1200" dirty="0" smtClean="0">
                <a:solidFill>
                  <a:schemeClr val="tx1"/>
                </a:solidFill>
                <a:latin typeface="Futura Bk" pitchFamily="34" charset="0"/>
                <a:ea typeface="+mn-ea"/>
                <a:cs typeface="+mn-cs"/>
              </a:rPr>
              <a:t>HP ProLiant Gen8 severs are so intelligent they help you </a:t>
            </a:r>
            <a:r>
              <a:rPr lang="en-US" sz="1200" b="1" kern="1200" dirty="0" smtClean="0">
                <a:solidFill>
                  <a:schemeClr val="tx1"/>
                </a:solidFill>
                <a:latin typeface="Futura Bk" pitchFamily="34" charset="0"/>
                <a:ea typeface="+mn-ea"/>
                <a:cs typeface="+mn-cs"/>
              </a:rPr>
              <a:t>sell higher value services and solutions without increasing your resources; this means increased margins</a:t>
            </a:r>
            <a:r>
              <a:rPr lang="en-US" sz="1200" b="1" kern="1200" baseline="0" dirty="0" smtClean="0">
                <a:solidFill>
                  <a:schemeClr val="tx1"/>
                </a:solidFill>
                <a:latin typeface="Futura Bk" pitchFamily="34" charset="0"/>
                <a:ea typeface="+mn-ea"/>
                <a:cs typeface="+mn-cs"/>
              </a:rPr>
              <a:t> </a:t>
            </a:r>
            <a:endParaRPr lang="en-US" sz="1200" b="1" kern="1200" dirty="0" smtClean="0">
              <a:solidFill>
                <a:schemeClr val="tx1"/>
              </a:solidFill>
              <a:latin typeface="Futura Bk" pitchFamily="34" charset="0"/>
              <a:ea typeface="+mn-ea"/>
              <a:cs typeface="+mn-cs"/>
            </a:endParaRPr>
          </a:p>
          <a:p>
            <a:pPr>
              <a:buFont typeface="Arial" pitchFamily="34" charset="0"/>
              <a:buChar char="•"/>
            </a:pPr>
            <a:endParaRPr lang="en-US" sz="1200" b="1" kern="1200" dirty="0" smtClean="0">
              <a:solidFill>
                <a:schemeClr val="tx1"/>
              </a:solidFill>
              <a:latin typeface="Futura Bk" pitchFamily="34" charset="0"/>
              <a:ea typeface="+mn-ea"/>
              <a:cs typeface="+mn-cs"/>
            </a:endParaRPr>
          </a:p>
          <a:p>
            <a:pPr>
              <a:buFont typeface="Arial" pitchFamily="34" charset="0"/>
              <a:buChar char="•"/>
            </a:pPr>
            <a:r>
              <a:rPr lang="en-US" sz="1200" b="1" kern="1200" dirty="0" smtClean="0">
                <a:solidFill>
                  <a:schemeClr val="tx1"/>
                </a:solidFill>
                <a:latin typeface="Futura Bk" pitchFamily="34" charset="0"/>
                <a:ea typeface="+mn-ea"/>
                <a:cs typeface="+mn-cs"/>
              </a:rPr>
              <a:t>  </a:t>
            </a:r>
            <a:r>
              <a:rPr lang="en-US" sz="1200" b="0" kern="1200" dirty="0" smtClean="0">
                <a:solidFill>
                  <a:schemeClr val="tx1"/>
                </a:solidFill>
                <a:latin typeface="Futura Bk" pitchFamily="34" charset="0"/>
                <a:ea typeface="+mn-ea"/>
                <a:cs typeface="+mn-cs"/>
              </a:rPr>
              <a:t>and HP ProLiant Gen8 severs are so intelligent they help you</a:t>
            </a:r>
            <a:r>
              <a:rPr lang="en-US" sz="1200" b="1" kern="1200" dirty="0" smtClean="0">
                <a:solidFill>
                  <a:schemeClr val="tx1"/>
                </a:solidFill>
                <a:latin typeface="Futura Bk" pitchFamily="34" charset="0"/>
                <a:ea typeface="+mn-ea"/>
                <a:cs typeface="+mn-cs"/>
              </a:rPr>
              <a:t> increase customer loyalty, which means securing revenue streams</a:t>
            </a:r>
          </a:p>
          <a:p>
            <a:pPr>
              <a:buFont typeface="Arial" pitchFamily="34" charset="0"/>
              <a:buChar char="•"/>
            </a:pPr>
            <a:endParaRPr lang="en-US" sz="1200" b="1" kern="1200" dirty="0" smtClean="0">
              <a:solidFill>
                <a:schemeClr val="tx1"/>
              </a:solidFill>
              <a:latin typeface="Futura Bk" pitchFamily="34" charset="0"/>
              <a:ea typeface="+mn-ea"/>
              <a:cs typeface="+mn-cs"/>
            </a:endParaRPr>
          </a:p>
          <a:p>
            <a:pPr>
              <a:buFont typeface="Arial" pitchFamily="34" charset="0"/>
              <a:buChar char="•"/>
            </a:pPr>
            <a:endParaRPr lang="en-US" sz="1200" b="1" kern="1200" dirty="0" smtClean="0">
              <a:solidFill>
                <a:schemeClr val="tx1"/>
              </a:solidFill>
              <a:latin typeface="Futura Bk" pitchFamily="34" charset="0"/>
              <a:ea typeface="+mn-ea"/>
              <a:cs typeface="+mn-cs"/>
            </a:endParaRPr>
          </a:p>
          <a:p>
            <a:r>
              <a:rPr lang="en-US" sz="1200" b="1" u="sng" kern="1200" dirty="0" smtClean="0">
                <a:solidFill>
                  <a:schemeClr val="tx1"/>
                </a:solidFill>
                <a:latin typeface="Arial"/>
                <a:ea typeface="+mn-ea"/>
                <a:cs typeface="+mn-cs"/>
              </a:rPr>
              <a:t>A Better Customer Experience </a:t>
            </a:r>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HP ProLiant Gen8 clearly delivers a significant better customer experience. This experience means that:</a:t>
            </a:r>
          </a:p>
          <a:p>
            <a:pPr lvl="1"/>
            <a:endParaRPr lang="en-US" sz="1200" kern="1200" dirty="0" smtClean="0">
              <a:solidFill>
                <a:schemeClr val="tx1"/>
              </a:solidFill>
              <a:latin typeface="Arial"/>
              <a:ea typeface="+mn-ea"/>
              <a:cs typeface="+mn-cs"/>
            </a:endParaRPr>
          </a:p>
          <a:p>
            <a:pPr lvl="1">
              <a:buFont typeface="Arial" pitchFamily="34" charset="0"/>
              <a:buChar char="•"/>
            </a:pPr>
            <a:r>
              <a:rPr lang="en-US" sz="1200" kern="1200" dirty="0" smtClean="0">
                <a:solidFill>
                  <a:schemeClr val="tx1"/>
                </a:solidFill>
                <a:latin typeface="Arial"/>
                <a:ea typeface="+mn-ea"/>
                <a:cs typeface="+mn-cs"/>
              </a:rPr>
              <a:t> One, your existing customers will be even more satisfied with your service and support</a:t>
            </a:r>
          </a:p>
          <a:p>
            <a:pPr lvl="1">
              <a:buFont typeface="Arial" pitchFamily="34" charset="0"/>
              <a:buChar char="•"/>
            </a:pPr>
            <a:r>
              <a:rPr lang="en-US" sz="1200" kern="1200" dirty="0" smtClean="0">
                <a:solidFill>
                  <a:schemeClr val="tx1"/>
                </a:solidFill>
                <a:latin typeface="Arial"/>
                <a:ea typeface="+mn-ea"/>
                <a:cs typeface="+mn-cs"/>
              </a:rPr>
              <a:t> And two, allow you to spend less time differentiating our servers from our competitors, therefore spending more time developing and selling more profitable value add services </a:t>
            </a:r>
          </a:p>
          <a:p>
            <a:pPr lvl="1"/>
            <a:endParaRPr lang="en-US" sz="1200" u="sng" kern="1200" dirty="0" smtClean="0">
              <a:solidFill>
                <a:schemeClr val="tx1"/>
              </a:solidFill>
              <a:latin typeface="Arial"/>
              <a:ea typeface="+mn-ea"/>
              <a:cs typeface="+mn-cs"/>
            </a:endParaRPr>
          </a:p>
          <a:p>
            <a:pPr lvl="1"/>
            <a:r>
              <a:rPr lang="en-US" sz="1200" u="sng" kern="1200" dirty="0" smtClean="0">
                <a:solidFill>
                  <a:schemeClr val="tx1"/>
                </a:solidFill>
                <a:latin typeface="Arial"/>
                <a:ea typeface="+mn-ea"/>
                <a:cs typeface="+mn-cs"/>
              </a:rPr>
              <a:t>For example:</a:t>
            </a:r>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Innovations like </a:t>
            </a:r>
            <a:r>
              <a:rPr lang="en-US" sz="1200" b="1" kern="1200" dirty="0" smtClean="0">
                <a:solidFill>
                  <a:schemeClr val="tx1"/>
                </a:solidFill>
                <a:latin typeface="Arial"/>
                <a:ea typeface="+mn-ea"/>
                <a:cs typeface="+mn-cs"/>
              </a:rPr>
              <a:t>Integrated Lifecycle Automation</a:t>
            </a:r>
            <a:r>
              <a:rPr lang="en-US" sz="1200" kern="1200" dirty="0" smtClean="0">
                <a:solidFill>
                  <a:schemeClr val="tx1"/>
                </a:solidFill>
                <a:latin typeface="Arial"/>
                <a:ea typeface="+mn-ea"/>
                <a:cs typeface="+mn-cs"/>
              </a:rPr>
              <a:t> allow HP to get a server up and running in aprox. 4 minutes where it takes the average competitive server 28 minutes. And while the 7 times faster server deployment time is quite impressive, a faster set up is just the beginning.  It is HP ProLiant Gen8 servers’ intelligence that enables our servers to identify any part in the server that might be malfunctioning at the time of deployment, and with </a:t>
            </a:r>
            <a:r>
              <a:rPr lang="en-US" sz="1200" b="1" kern="1200" dirty="0" smtClean="0">
                <a:solidFill>
                  <a:schemeClr val="tx1"/>
                </a:solidFill>
                <a:latin typeface="Arial"/>
                <a:ea typeface="+mn-ea"/>
                <a:cs typeface="+mn-cs"/>
              </a:rPr>
              <a:t>Insight Remote Support</a:t>
            </a:r>
            <a:r>
              <a:rPr lang="en-US" sz="1200" kern="1200" dirty="0" smtClean="0">
                <a:solidFill>
                  <a:schemeClr val="tx1"/>
                </a:solidFill>
                <a:latin typeface="Arial"/>
                <a:ea typeface="+mn-ea"/>
                <a:cs typeface="+mn-cs"/>
              </a:rPr>
              <a:t> and </a:t>
            </a:r>
            <a:r>
              <a:rPr lang="en-US" sz="1200" b="1" kern="1200" dirty="0" smtClean="0">
                <a:solidFill>
                  <a:schemeClr val="tx1"/>
                </a:solidFill>
                <a:latin typeface="Arial"/>
                <a:ea typeface="+mn-ea"/>
                <a:cs typeface="+mn-cs"/>
              </a:rPr>
              <a:t>Insight Online</a:t>
            </a:r>
            <a:r>
              <a:rPr lang="en-US" sz="1200" kern="1200" dirty="0" smtClean="0">
                <a:solidFill>
                  <a:schemeClr val="tx1"/>
                </a:solidFill>
                <a:latin typeface="Arial"/>
                <a:ea typeface="+mn-ea"/>
                <a:cs typeface="+mn-cs"/>
              </a:rPr>
              <a:t>, notify you anywhere anytime.  </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This capability, for example, not only saves you and your customer deployment time, but can translate into something as simple but as significant as you showing up and replacing a NIC, as opposed to having to return a server to the Dell, CISCO, or IBM customer center for a server replacement.</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Innovations like  </a:t>
            </a:r>
            <a:r>
              <a:rPr lang="en-US" sz="1200" b="1" kern="1200" dirty="0" smtClean="0">
                <a:solidFill>
                  <a:schemeClr val="tx1"/>
                </a:solidFill>
                <a:latin typeface="Arial"/>
                <a:ea typeface="+mn-ea"/>
                <a:cs typeface="+mn-cs"/>
              </a:rPr>
              <a:t>Active Health System</a:t>
            </a:r>
            <a:r>
              <a:rPr lang="en-US" sz="1200" kern="1200" dirty="0" smtClean="0">
                <a:solidFill>
                  <a:schemeClr val="tx1"/>
                </a:solidFill>
                <a:latin typeface="Arial"/>
                <a:ea typeface="+mn-ea"/>
                <a:cs typeface="+mn-cs"/>
              </a:rPr>
              <a:t>, which is a diagnostics system for your server that is always running, captures and journal over 1600 hundred engineering </a:t>
            </a:r>
            <a:r>
              <a:rPr lang="en-US" sz="1200" kern="1200" dirty="0" err="1" smtClean="0">
                <a:solidFill>
                  <a:schemeClr val="tx1"/>
                </a:solidFill>
                <a:latin typeface="Arial"/>
                <a:ea typeface="+mn-ea"/>
                <a:cs typeface="+mn-cs"/>
              </a:rPr>
              <a:t>parameteres</a:t>
            </a:r>
            <a:r>
              <a:rPr lang="en-US" sz="1200" kern="1200" dirty="0" smtClean="0">
                <a:solidFill>
                  <a:schemeClr val="tx1"/>
                </a:solidFill>
                <a:latin typeface="Arial"/>
                <a:ea typeface="+mn-ea"/>
                <a:cs typeface="+mn-cs"/>
              </a:rPr>
              <a:t> including hardware changes, configuration changes, as well as temperature and voltage variations.  Key elements of this intelligence are then sent up to the </a:t>
            </a:r>
            <a:r>
              <a:rPr lang="en-US" sz="1200" b="1" kern="1200" dirty="0" smtClean="0">
                <a:solidFill>
                  <a:schemeClr val="tx1"/>
                </a:solidFill>
                <a:latin typeface="Arial"/>
                <a:ea typeface="+mn-ea"/>
                <a:cs typeface="+mn-cs"/>
              </a:rPr>
              <a:t>Insight Online</a:t>
            </a:r>
            <a:r>
              <a:rPr lang="en-US" sz="1200" kern="1200" dirty="0" smtClean="0">
                <a:solidFill>
                  <a:schemeClr val="tx1"/>
                </a:solidFill>
                <a:latin typeface="Arial"/>
                <a:ea typeface="+mn-ea"/>
                <a:cs typeface="+mn-cs"/>
              </a:rPr>
              <a:t> portal for you and your customers. So if a server fails, HP support engineers are able to identify the most elusive issue in the minimum amount of time.   </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These are just two of the many unique differentiators in HP ProLiant Gen8 that are designed to help you change your customers’ experience. These service centric examples, paired with technical advantages like:</a:t>
            </a:r>
          </a:p>
          <a:p>
            <a:pPr lvl="1"/>
            <a:endParaRPr lang="en-US" sz="1200" kern="1200" dirty="0" smtClean="0">
              <a:solidFill>
                <a:schemeClr val="tx1"/>
              </a:solidFill>
              <a:latin typeface="Arial"/>
              <a:ea typeface="+mn-ea"/>
              <a:cs typeface="+mn-cs"/>
            </a:endParaRPr>
          </a:p>
          <a:p>
            <a:pPr lvl="1">
              <a:buFont typeface="Arial" pitchFamily="34" charset="0"/>
              <a:buChar char="•"/>
            </a:pPr>
            <a:r>
              <a:rPr lang="en-US" sz="1200" kern="1200" dirty="0" smtClean="0">
                <a:solidFill>
                  <a:schemeClr val="tx1"/>
                </a:solidFill>
                <a:latin typeface="Arial"/>
                <a:ea typeface="+mn-ea"/>
                <a:cs typeface="+mn-cs"/>
              </a:rPr>
              <a:t> the built in intelligence that enables IT staff to run 30% more Virtual Machines per sever while seeing a reduction of 40% in energy per Virtual Machine, </a:t>
            </a:r>
          </a:p>
          <a:p>
            <a:pPr lvl="1">
              <a:buFont typeface="Arial" pitchFamily="34" charset="0"/>
              <a:buChar char="•"/>
            </a:pPr>
            <a:r>
              <a:rPr lang="en-US" sz="1200" kern="1200" dirty="0" smtClean="0">
                <a:solidFill>
                  <a:schemeClr val="tx1"/>
                </a:solidFill>
                <a:latin typeface="Arial"/>
                <a:ea typeface="+mn-ea"/>
                <a:cs typeface="+mn-cs"/>
              </a:rPr>
              <a:t> or the ability to update servers online with 93% less downtime, </a:t>
            </a:r>
          </a:p>
          <a:p>
            <a:pPr lvl="1">
              <a:buFont typeface="Arial" pitchFamily="34" charset="0"/>
              <a:buChar char="•"/>
            </a:pPr>
            <a:endParaRPr lang="en-US" sz="1200" kern="1200" dirty="0" smtClean="0">
              <a:solidFill>
                <a:schemeClr val="tx1"/>
              </a:solidFill>
              <a:latin typeface="Arial"/>
              <a:ea typeface="+mn-ea"/>
              <a:cs typeface="+mn-cs"/>
            </a:endParaRPr>
          </a:p>
          <a:p>
            <a:pPr lvl="1">
              <a:buFont typeface="Arial" pitchFamily="34" charset="0"/>
              <a:buNone/>
            </a:pPr>
            <a:r>
              <a:rPr lang="en-US" sz="1200" kern="1200" dirty="0" smtClean="0">
                <a:solidFill>
                  <a:schemeClr val="tx1"/>
                </a:solidFill>
                <a:latin typeface="Arial"/>
                <a:ea typeface="+mn-ea"/>
                <a:cs typeface="+mn-cs"/>
              </a:rPr>
              <a:t>to name two, are at the heart of delivering a better customer experience.</a:t>
            </a:r>
          </a:p>
          <a:p>
            <a:r>
              <a:rPr lang="en-US" sz="1200" kern="1200" dirty="0" smtClean="0">
                <a:solidFill>
                  <a:schemeClr val="tx1"/>
                </a:solidFill>
                <a:latin typeface="Arial"/>
                <a:ea typeface="+mn-ea"/>
                <a:cs typeface="+mn-cs"/>
              </a:rPr>
              <a:t> </a:t>
            </a:r>
          </a:p>
          <a:p>
            <a:r>
              <a:rPr lang="en-US" sz="1200" b="1" u="sng" kern="1200" dirty="0" smtClean="0">
                <a:solidFill>
                  <a:schemeClr val="tx1"/>
                </a:solidFill>
                <a:latin typeface="Arial"/>
                <a:ea typeface="+mn-ea"/>
                <a:cs typeface="+mn-cs"/>
              </a:rPr>
              <a:t>New Revenue Streams and Higher Margins</a:t>
            </a:r>
            <a:endParaRPr lang="en-US" sz="1200" kern="1200" dirty="0" smtClean="0">
              <a:solidFill>
                <a:schemeClr val="tx1"/>
              </a:solidFill>
              <a:latin typeface="Arial"/>
              <a:ea typeface="+mn-ea"/>
              <a:cs typeface="+mn-cs"/>
            </a:endParaRPr>
          </a:p>
          <a:p>
            <a:pPr lvl="1"/>
            <a:r>
              <a:rPr lang="en-US" sz="1200" b="1" kern="1200" dirty="0" smtClean="0">
                <a:solidFill>
                  <a:schemeClr val="tx1"/>
                </a:solidFill>
                <a:latin typeface="Arial"/>
                <a:ea typeface="+mn-ea"/>
                <a:cs typeface="+mn-cs"/>
              </a:rPr>
              <a:t>Probably the most significant innovations in HP ProLiant Gen8 reside in their ability to enable you to develop new revenue stream as never before, capturing new cross-sell and up-sell revenue opportunities for products and value solutions and services, without having to add new resources to your company (more with less = higher margins). </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Innovations like </a:t>
            </a:r>
            <a:r>
              <a:rPr lang="en-US" sz="1200" b="1" kern="1200" dirty="0" smtClean="0">
                <a:solidFill>
                  <a:schemeClr val="tx1"/>
                </a:solidFill>
                <a:latin typeface="Arial"/>
                <a:ea typeface="+mn-ea"/>
                <a:cs typeface="+mn-cs"/>
              </a:rPr>
              <a:t>HP Insight Online</a:t>
            </a:r>
            <a:r>
              <a:rPr lang="en-US" sz="1200" kern="1200" dirty="0" smtClean="0">
                <a:solidFill>
                  <a:schemeClr val="tx1"/>
                </a:solidFill>
                <a:latin typeface="Arial"/>
                <a:ea typeface="+mn-ea"/>
                <a:cs typeface="+mn-cs"/>
              </a:rPr>
              <a:t> offer secure cloud-based access to “My Customers,” a dedicated view for HP Channel partners.  This view provides a personalized dashboard of all your customers, with service &amp; support tracking, warranty &amp; contract management, as well as configuration reports. It transforms the typical support experience by automatically collecting a comprehensive view of your customers’ assets and operations so you spend less time searching for information, less time on the phone, and more time selling.  </a:t>
            </a:r>
          </a:p>
          <a:p>
            <a:pPr lvl="1"/>
            <a:endParaRPr lang="en-US" sz="1200" kern="1200" dirty="0" smtClean="0">
              <a:solidFill>
                <a:schemeClr val="tx1"/>
              </a:solidFill>
              <a:latin typeface="Arial"/>
              <a:ea typeface="+mn-ea"/>
              <a:cs typeface="+mn-cs"/>
            </a:endParaRPr>
          </a:p>
          <a:p>
            <a:pPr lvl="1"/>
            <a:r>
              <a:rPr lang="en-US" sz="1200" b="1" kern="1200" dirty="0" smtClean="0">
                <a:solidFill>
                  <a:schemeClr val="tx1"/>
                </a:solidFill>
                <a:latin typeface="Arial"/>
                <a:ea typeface="+mn-ea"/>
                <a:cs typeface="+mn-cs"/>
              </a:rPr>
              <a:t>Insight Online</a:t>
            </a:r>
            <a:r>
              <a:rPr lang="en-US" sz="1200" kern="1200" dirty="0" smtClean="0">
                <a:solidFill>
                  <a:schemeClr val="tx1"/>
                </a:solidFill>
                <a:latin typeface="Arial"/>
                <a:ea typeface="+mn-ea"/>
                <a:cs typeface="+mn-cs"/>
              </a:rPr>
              <a:t> can automatically display devices remotely monitored by the newly architected HP </a:t>
            </a:r>
            <a:r>
              <a:rPr lang="en-US" sz="1200" b="1" kern="1200" dirty="0" smtClean="0">
                <a:solidFill>
                  <a:schemeClr val="tx1"/>
                </a:solidFill>
                <a:latin typeface="Arial"/>
                <a:ea typeface="+mn-ea"/>
                <a:cs typeface="+mn-cs"/>
              </a:rPr>
              <a:t>Insight Remote Support</a:t>
            </a:r>
            <a:r>
              <a:rPr lang="en-US" sz="1200" kern="1200" dirty="0" smtClean="0">
                <a:solidFill>
                  <a:schemeClr val="tx1"/>
                </a:solidFill>
                <a:latin typeface="Arial"/>
                <a:ea typeface="+mn-ea"/>
                <a:cs typeface="+mn-cs"/>
              </a:rPr>
              <a:t>. With this capability you can easily track service events and support cases, view device configurations and proactively monitor your customers’ HP contracts and warranties.  </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With the configuration reports you can quickly generate your customers’ inventory information. With this information you can focus on proactively planning with all your customers, from ideal infrastructure refresh cycles, to deployment of value services to optimize every byte and every watt in your customers’ infrastructure.    </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This integrated Management and Support experience, which we call </a:t>
            </a:r>
            <a:r>
              <a:rPr lang="en-US" sz="1200" b="1" kern="1200" dirty="0" smtClean="0">
                <a:solidFill>
                  <a:schemeClr val="tx1"/>
                </a:solidFill>
                <a:latin typeface="Arial"/>
                <a:ea typeface="+mn-ea"/>
                <a:cs typeface="+mn-cs"/>
              </a:rPr>
              <a:t>HP ProActive Insight Architecture</a:t>
            </a:r>
            <a:r>
              <a:rPr lang="en-US" sz="1200" kern="1200" dirty="0" smtClean="0">
                <a:solidFill>
                  <a:schemeClr val="tx1"/>
                </a:solidFill>
                <a:latin typeface="Arial"/>
                <a:ea typeface="+mn-ea"/>
                <a:cs typeface="+mn-cs"/>
              </a:rPr>
              <a:t>, was built from the ground up with you and your customers in mind.  Your customer data is secure to help you enhance your trusted advisor relationship with your customer and grow your business.</a:t>
            </a:r>
          </a:p>
          <a:p>
            <a:pPr lvl="1"/>
            <a:endParaRPr lang="en-US" sz="1200" kern="1200" dirty="0" smtClean="0">
              <a:solidFill>
                <a:schemeClr val="tx1"/>
              </a:solidFill>
              <a:latin typeface="Arial"/>
              <a:ea typeface="+mn-ea"/>
              <a:cs typeface="+mn-cs"/>
            </a:endParaRPr>
          </a:p>
          <a:p>
            <a:pPr lvl="1"/>
            <a:r>
              <a:rPr lang="en-US" sz="1200" kern="1200" dirty="0" smtClean="0">
                <a:solidFill>
                  <a:schemeClr val="tx1"/>
                </a:solidFill>
                <a:latin typeface="Arial"/>
                <a:ea typeface="+mn-ea"/>
                <a:cs typeface="+mn-cs"/>
              </a:rPr>
              <a:t>With the new technological capabilities of HP ProLiant Gen8 like </a:t>
            </a:r>
            <a:r>
              <a:rPr lang="en-US" sz="1200" b="1" kern="1200" dirty="0" smtClean="0">
                <a:solidFill>
                  <a:schemeClr val="tx1"/>
                </a:solidFill>
                <a:latin typeface="Arial"/>
                <a:ea typeface="+mn-ea"/>
                <a:cs typeface="+mn-cs"/>
              </a:rPr>
              <a:t>Insight Online </a:t>
            </a:r>
            <a:r>
              <a:rPr lang="en-US" sz="1200" kern="1200" dirty="0" smtClean="0">
                <a:solidFill>
                  <a:schemeClr val="tx1"/>
                </a:solidFill>
                <a:latin typeface="Arial"/>
                <a:ea typeface="+mn-ea"/>
                <a:cs typeface="+mn-cs"/>
              </a:rPr>
              <a:t>and</a:t>
            </a:r>
            <a:r>
              <a:rPr lang="en-US" sz="1200" b="1" kern="1200" dirty="0" smtClean="0">
                <a:solidFill>
                  <a:schemeClr val="tx1"/>
                </a:solidFill>
                <a:latin typeface="Arial"/>
                <a:ea typeface="+mn-ea"/>
                <a:cs typeface="+mn-cs"/>
              </a:rPr>
              <a:t> Insight Remote Support</a:t>
            </a:r>
            <a:r>
              <a:rPr lang="en-US" sz="1200" kern="1200" dirty="0" smtClean="0">
                <a:solidFill>
                  <a:schemeClr val="tx1"/>
                </a:solidFill>
                <a:latin typeface="Arial"/>
                <a:ea typeface="+mn-ea"/>
                <a:cs typeface="+mn-cs"/>
              </a:rPr>
              <a:t> your customers will experience up to a 40% reduction in total problem resolution. And with a 95% first time fix rate, not only your customer satisfaction will improve, but also you ability to focus on other priorities that are important to you, like development or deployment of new services to your customers. </a:t>
            </a:r>
          </a:p>
          <a:p>
            <a:pPr>
              <a:buFont typeface="Arial" pitchFamily="34" charset="0"/>
              <a:buNone/>
            </a:pPr>
            <a:endParaRPr lang="en-US" sz="1200" b="1" kern="1200" dirty="0" smtClean="0">
              <a:solidFill>
                <a:schemeClr val="tx1"/>
              </a:solidFill>
              <a:latin typeface="Futura Bk" pitchFamily="34" charset="0"/>
              <a:ea typeface="+mn-ea"/>
              <a:cs typeface="+mn-cs"/>
            </a:endParaRPr>
          </a:p>
          <a:p>
            <a:r>
              <a:rPr lang="en-US" sz="1200" b="1" i="1" kern="1200" dirty="0" smtClean="0">
                <a:solidFill>
                  <a:schemeClr val="tx1"/>
                </a:solidFill>
                <a:latin typeface="Futura Bk" pitchFamily="34" charset="0"/>
                <a:ea typeface="+mn-ea"/>
                <a:cs typeface="+mn-cs"/>
              </a:rPr>
              <a:t> </a:t>
            </a:r>
            <a:endParaRPr lang="en-US" sz="1200" kern="1200" dirty="0" smtClean="0">
              <a:solidFill>
                <a:schemeClr val="tx1"/>
              </a:solidFill>
              <a:latin typeface="Futura Bk" pitchFamily="34" charset="0"/>
              <a:ea typeface="+mn-ea"/>
              <a:cs typeface="+mn-cs"/>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59</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Whether you are a member of the HP Internal Sales Force, or whether you are an</a:t>
            </a:r>
            <a:r>
              <a:rPr lang="en-US" baseline="0" dirty="0" smtClean="0"/>
              <a:t> HP Channel Partner, w</a:t>
            </a:r>
            <a:r>
              <a:rPr lang="en-US" dirty="0" smtClean="0"/>
              <a:t>e realize</a:t>
            </a:r>
            <a:r>
              <a:rPr lang="en-US" baseline="0" dirty="0" smtClean="0"/>
              <a:t> HP ProLiant Gen8 introduces new ways for you to reach out to new customers, new ways for you to maximize your relationship with your existing ones, and new ways for you to expand your revenue and margin sources.  </a:t>
            </a:r>
          </a:p>
          <a:p>
            <a:endParaRPr lang="en-US" baseline="0" dirty="0" smtClean="0"/>
          </a:p>
          <a:p>
            <a:r>
              <a:rPr lang="en-US" baseline="0" dirty="0" smtClean="0"/>
              <a:t>Clearly we couldn’t expect you to internalize all this innovation in your first exposure to Gen8, so don’t worry we have you covered!</a:t>
            </a:r>
          </a:p>
          <a:p>
            <a:endParaRPr lang="en-US" baseline="0" dirty="0" smtClean="0"/>
          </a:p>
          <a:p>
            <a:r>
              <a:rPr lang="en-US" baseline="0" dirty="0" smtClean="0"/>
              <a:t>Between now and the official launch of HP ProLiant Gen8 on March 6, we will be releasing Gen8 specific resources to help you sell. Resources as:</a:t>
            </a:r>
          </a:p>
          <a:p>
            <a:endParaRPr lang="en-US" baseline="0" dirty="0" smtClean="0"/>
          </a:p>
          <a:p>
            <a:pPr>
              <a:buFont typeface="Arial" pitchFamily="34" charset="0"/>
              <a:buChar char="•"/>
            </a:pPr>
            <a:r>
              <a:rPr lang="en-US" baseline="0" dirty="0" smtClean="0"/>
              <a:t> Selling the Business Value of HP ProLiant Gen8; a training being produced by Barry Rhein and which builds on the Selling Through </a:t>
            </a:r>
            <a:r>
              <a:rPr lang="en-US" baseline="0" dirty="0" err="1" smtClean="0"/>
              <a:t>Curiousity</a:t>
            </a:r>
            <a:r>
              <a:rPr lang="en-US" baseline="0" dirty="0" smtClean="0"/>
              <a:t> sales methodology most of you are quite familiarized with by now. </a:t>
            </a:r>
          </a:p>
          <a:p>
            <a:pPr>
              <a:buFont typeface="Arial" pitchFamily="34" charset="0"/>
              <a:buChar char="•"/>
            </a:pPr>
            <a:r>
              <a:rPr lang="en-US" baseline="0" dirty="0" smtClean="0"/>
              <a:t> Technical training on Gen8 for our presales community as well as Training on market differentiators and on how to position them</a:t>
            </a:r>
          </a:p>
          <a:p>
            <a:pPr>
              <a:buFont typeface="Arial" pitchFamily="34" charset="0"/>
              <a:buChar char="•"/>
            </a:pPr>
            <a:r>
              <a:rPr lang="en-US" baseline="0" dirty="0" smtClean="0"/>
              <a:t> Sales Tools and collateral like the Door Openers, with multiple sales plays, so you can deliver the most compelling value to prop to the right prospected customer</a:t>
            </a:r>
          </a:p>
          <a:p>
            <a:pPr>
              <a:buFont typeface="Arial" pitchFamily="34" charset="0"/>
              <a:buChar char="•"/>
            </a:pPr>
            <a:r>
              <a:rPr lang="en-US" baseline="0" dirty="0" smtClean="0"/>
              <a:t> ROI/TCO calculators to demonstrate the economic impact of all these innovations</a:t>
            </a:r>
          </a:p>
          <a:p>
            <a:pPr>
              <a:buFont typeface="Arial" pitchFamily="34" charset="0"/>
              <a:buChar char="•"/>
            </a:pPr>
            <a:r>
              <a:rPr lang="en-US" baseline="0" dirty="0" smtClean="0"/>
              <a:t> etc.</a:t>
            </a:r>
          </a:p>
          <a:p>
            <a:pPr>
              <a:buFont typeface="Arial" pitchFamily="34" charset="0"/>
              <a:buChar char="•"/>
            </a:pPr>
            <a:endParaRPr lang="en-US" baseline="0" dirty="0" smtClean="0"/>
          </a:p>
          <a:p>
            <a:pPr>
              <a:buFont typeface="Arial" pitchFamily="34" charset="0"/>
              <a:buNone/>
            </a:pPr>
            <a:r>
              <a:rPr lang="en-US" baseline="0" dirty="0" smtClean="0"/>
              <a:t>Make sure to visit you Sales Portal to stay up to date on all these assets designed to help you sell more, more effectively, with increased profitability.</a:t>
            </a: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61</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5424" y="685488"/>
            <a:ext cx="4547152"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62</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defTabSz="914400" eaLnBrk="1" hangingPunct="1">
              <a:spcBef>
                <a:spcPct val="0"/>
              </a:spcBef>
            </a:pPr>
            <a:endParaRPr lang="en-US" smtClean="0"/>
          </a:p>
        </p:txBody>
      </p:sp>
      <p:sp>
        <p:nvSpPr>
          <p:cNvPr id="2662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914400"/>
            <a:fld id="{C803EC19-AD06-474C-B9B3-BFB7E462034F}" type="slidenum">
              <a:rPr lang="en-GB" sz="1200">
                <a:solidFill>
                  <a:srgbClr val="000000"/>
                </a:solidFill>
                <a:latin typeface="Calibri" pitchFamily="34" charset="0"/>
              </a:rPr>
              <a:pPr algn="r" defTabSz="914400"/>
              <a:t>7</a:t>
            </a:fld>
            <a:endParaRPr lang="en-GB" sz="1200">
              <a:solidFill>
                <a:srgbClr val="000000"/>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defTabSz="914400" eaLnBrk="1" hangingPunct="1">
              <a:spcBef>
                <a:spcPct val="0"/>
              </a:spcBef>
            </a:pPr>
            <a:endParaRPr lang="en-US" smtClean="0"/>
          </a:p>
        </p:txBody>
      </p:sp>
      <p:sp>
        <p:nvSpPr>
          <p:cNvPr id="4915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defTabSz="914400"/>
            <a:fld id="{0EF698DE-41E3-4C3E-8FB0-7FA1FAFC15D1}" type="slidenum">
              <a:rPr lang="en-GB" sz="1200">
                <a:solidFill>
                  <a:srgbClr val="000000"/>
                </a:solidFill>
                <a:latin typeface="Calibri" pitchFamily="34" charset="0"/>
              </a:rPr>
              <a:pPr algn="r" defTabSz="914400"/>
              <a:t>8</a:t>
            </a:fld>
            <a:endParaRPr lang="en-GB" sz="1200">
              <a:solidFill>
                <a:srgbClr val="000000"/>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Futura Bk" pitchFamily="34" charset="0"/>
                <a:ea typeface="+mn-ea"/>
                <a:cs typeface="+mn-cs"/>
              </a:rPr>
              <a:t>HP ProLiant Gen8 has been redesign from the floor up to create unprecedented customer and channel partner innovation. In this document (slides) we will concentrate on how HP ProLiant Gen8 makes business sense for our channel partners.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Gen 8 introduces Partner Innovation in 3 ways: </a:t>
            </a:r>
          </a:p>
          <a:p>
            <a:endParaRPr lang="en-US" sz="1200" kern="1200" dirty="0" smtClean="0">
              <a:solidFill>
                <a:schemeClr val="tx1"/>
              </a:solidFill>
              <a:latin typeface="Futura Bk" pitchFamily="34" charset="0"/>
              <a:ea typeface="+mn-ea"/>
              <a:cs typeface="+mn-cs"/>
            </a:endParaRPr>
          </a:p>
          <a:p>
            <a:pPr lvl="1">
              <a:buFont typeface="Arial" pitchFamily="34" charset="0"/>
              <a:buChar char="•"/>
            </a:pPr>
            <a:r>
              <a:rPr lang="en-US" sz="1000" kern="1200" dirty="0" smtClean="0">
                <a:solidFill>
                  <a:schemeClr val="tx1"/>
                </a:solidFill>
                <a:latin typeface="Futura Bk" pitchFamily="34" charset="0"/>
                <a:ea typeface="+mn-ea"/>
                <a:cs typeface="+mn-cs"/>
              </a:rPr>
              <a:t> First, HP ProLiant Gen8 severs are so intelligent they help you </a:t>
            </a:r>
            <a:r>
              <a:rPr lang="en-US" sz="1000" b="1" kern="1200" dirty="0" smtClean="0">
                <a:solidFill>
                  <a:schemeClr val="tx1"/>
                </a:solidFill>
                <a:latin typeface="Futura Bk" pitchFamily="34" charset="0"/>
                <a:ea typeface="+mn-ea"/>
                <a:cs typeface="+mn-cs"/>
              </a:rPr>
              <a:t>reach more customers and maximize every sales opportunity with your customer installed base; in a nut shell, Gen8 is designed to help you increase revenue streams</a:t>
            </a:r>
          </a:p>
          <a:p>
            <a:pPr lvl="1">
              <a:buFont typeface="Arial" pitchFamily="34" charset="0"/>
              <a:buChar char="•"/>
            </a:pPr>
            <a:endParaRPr lang="en-US" sz="1000" kern="1200" dirty="0" smtClean="0">
              <a:solidFill>
                <a:schemeClr val="tx1"/>
              </a:solidFill>
              <a:latin typeface="Futura Bk" pitchFamily="34" charset="0"/>
              <a:ea typeface="+mn-ea"/>
              <a:cs typeface="+mn-cs"/>
            </a:endParaRPr>
          </a:p>
          <a:p>
            <a:pPr lvl="1">
              <a:buFont typeface="Arial" pitchFamily="34" charset="0"/>
              <a:buChar char="•"/>
            </a:pPr>
            <a:r>
              <a:rPr lang="en-US" sz="1000" kern="1200" dirty="0" smtClean="0">
                <a:solidFill>
                  <a:schemeClr val="tx1"/>
                </a:solidFill>
                <a:latin typeface="Futura Bk" pitchFamily="34" charset="0"/>
                <a:ea typeface="+mn-ea"/>
                <a:cs typeface="+mn-cs"/>
              </a:rPr>
              <a:t> Second, HP ProLiant Gen8 severs are so intelligent they help you </a:t>
            </a:r>
            <a:r>
              <a:rPr lang="en-US" sz="1000" b="1" kern="1200" dirty="0" smtClean="0">
                <a:solidFill>
                  <a:schemeClr val="tx1"/>
                </a:solidFill>
                <a:latin typeface="Futura Bk" pitchFamily="34" charset="0"/>
                <a:ea typeface="+mn-ea"/>
                <a:cs typeface="+mn-cs"/>
              </a:rPr>
              <a:t>sell higher value services and solutions without increasing your resources; this means increased margins </a:t>
            </a:r>
          </a:p>
          <a:p>
            <a:pPr lvl="1">
              <a:buFont typeface="Arial" pitchFamily="34" charset="0"/>
              <a:buChar char="•"/>
            </a:pPr>
            <a:endParaRPr lang="en-US" sz="1000" kern="1200" dirty="0" smtClean="0">
              <a:solidFill>
                <a:schemeClr val="tx1"/>
              </a:solidFill>
              <a:latin typeface="Futura Bk" pitchFamily="34" charset="0"/>
              <a:ea typeface="+mn-ea"/>
              <a:cs typeface="+mn-cs"/>
            </a:endParaRPr>
          </a:p>
          <a:p>
            <a:pPr lvl="1">
              <a:buFont typeface="Arial" pitchFamily="34" charset="0"/>
              <a:buChar char="•"/>
            </a:pPr>
            <a:r>
              <a:rPr lang="en-US" sz="1000" kern="1200" dirty="0" smtClean="0">
                <a:solidFill>
                  <a:schemeClr val="tx1"/>
                </a:solidFill>
                <a:latin typeface="Futura Bk" pitchFamily="34" charset="0"/>
                <a:ea typeface="+mn-ea"/>
                <a:cs typeface="+mn-cs"/>
              </a:rPr>
              <a:t> And third, HP ProLiant Gen8 severs are so intelligent they help you</a:t>
            </a:r>
            <a:r>
              <a:rPr lang="en-US" sz="1000" b="1" kern="1200" dirty="0" smtClean="0">
                <a:solidFill>
                  <a:schemeClr val="tx1"/>
                </a:solidFill>
                <a:latin typeface="Futura Bk" pitchFamily="34" charset="0"/>
                <a:ea typeface="+mn-ea"/>
                <a:cs typeface="+mn-cs"/>
              </a:rPr>
              <a:t> increase customer loyalty, which means securing revenue streams</a:t>
            </a:r>
          </a:p>
          <a:p>
            <a:pPr lvl="0">
              <a:buFont typeface="Arial" pitchFamily="34" charset="0"/>
              <a:buNone/>
            </a:pPr>
            <a:endParaRPr lang="en-US" sz="1200" kern="1200" dirty="0" smtClean="0">
              <a:solidFill>
                <a:schemeClr val="tx1"/>
              </a:solidFill>
              <a:latin typeface="Futura Bk" pitchFamily="34" charset="0"/>
              <a:ea typeface="+mn-ea"/>
              <a:cs typeface="+mn-cs"/>
            </a:endParaRPr>
          </a:p>
          <a:p>
            <a:r>
              <a:rPr lang="en-US" sz="1200" kern="1200" dirty="0" smtClean="0">
                <a:solidFill>
                  <a:schemeClr val="tx1"/>
                </a:solidFill>
                <a:latin typeface="Futura Bk" pitchFamily="34" charset="0"/>
                <a:ea typeface="+mn-ea"/>
                <a:cs typeface="+mn-cs"/>
              </a:rPr>
              <a:t>Let’s take a quick view on how Gen8 delivers on these three promises to you, our channel partners... </a:t>
            </a:r>
            <a:endParaRPr lang="en-US" sz="1200" kern="1200" dirty="0">
              <a:solidFill>
                <a:schemeClr val="tx1"/>
              </a:solidFill>
              <a:latin typeface="Futura Bk"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a:ea typeface="+mn-ea"/>
                <a:cs typeface="+mn-cs"/>
              </a:rPr>
              <a:t>In today’s data centers, life is harder than it should be. In too many cases, server management tasks keep administrators running from problem to problem. The workday is a stream of error alerts, system events, installation and update tasks, and calls to support desks.  In the cloud era, these demands are only multiplied.</a:t>
            </a:r>
          </a:p>
          <a:p>
            <a:endParaRPr lang="en-US" sz="1200" kern="1200" dirty="0" smtClean="0">
              <a:solidFill>
                <a:schemeClr val="tx1"/>
              </a:solidFill>
              <a:latin typeface="Arial"/>
              <a:ea typeface="+mn-ea"/>
              <a:cs typeface="+mn-cs"/>
            </a:endParaRPr>
          </a:p>
          <a:p>
            <a:r>
              <a:rPr lang="en-US" sz="1200" kern="1200" dirty="0" smtClean="0">
                <a:solidFill>
                  <a:schemeClr val="tx1"/>
                </a:solidFill>
                <a:latin typeface="Arial"/>
                <a:ea typeface="+mn-ea"/>
                <a:cs typeface="+mn-cs"/>
              </a:rPr>
              <a:t>HP ProLiant Gen8 is the result of a comprehensive HP effort to take the IT administration experience to an all-new, simplified level. To achieve that, the goal from the outset was to make servers that are so smart, they virtually manage themselves. With its HP </a:t>
            </a:r>
            <a:r>
              <a:rPr lang="en-US" sz="1200" kern="1200" dirty="0" err="1" smtClean="0">
                <a:solidFill>
                  <a:schemeClr val="tx1"/>
                </a:solidFill>
                <a:latin typeface="Arial"/>
                <a:ea typeface="+mn-ea"/>
                <a:cs typeface="+mn-cs"/>
              </a:rPr>
              <a:t>ProActive</a:t>
            </a:r>
            <a:r>
              <a:rPr lang="en-US" sz="1200" kern="1200" dirty="0" smtClean="0">
                <a:solidFill>
                  <a:schemeClr val="tx1"/>
                </a:solidFill>
                <a:latin typeface="Arial"/>
                <a:ea typeface="+mn-ea"/>
                <a:cs typeface="+mn-cs"/>
              </a:rPr>
              <a:t> Insight architecture embedded inside each ProLiant server, clients gain insight and a rich set of capabilities that automate and simplify system provisioning, troubleshooting and firmware and software updates.</a:t>
            </a:r>
          </a:p>
          <a:p>
            <a:endParaRPr lang="en-US" sz="1200" kern="1200" dirty="0" smtClean="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a:ea typeface="+mn-ea"/>
                <a:cs typeface="+mn-cs"/>
              </a:rPr>
              <a:t>Taking advantage of an industry-first Active Health system, embedded tools, simplified firmware and software maintenance process, and agentless management, HP ProLiant servers use intelligence to automate your most common tasks during each step of the IT lifecycle.  Active Health system also continuously monitors and securely logs over 1600 system parameters and 100% of all configuration changes, empowering you with the insight to keep your systems running at peak performance with minimal downtime and effort.  With smarter servers behind you and your business, you can get systems online 3x faster, start troubleshooting 5x faster with more context and accuracy, and deploy updates 3x faster with 93% less downtime during online updates.</a:t>
            </a:r>
            <a:r>
              <a:rPr lang="en-US" sz="1200" kern="1200" baseline="0" dirty="0" smtClean="0">
                <a:solidFill>
                  <a:schemeClr val="tx1"/>
                </a:solidFill>
                <a:latin typeface="Arial"/>
                <a:ea typeface="+mn-ea"/>
                <a:cs typeface="+mn-cs"/>
              </a:rPr>
              <a:t> L</a:t>
            </a:r>
            <a:r>
              <a:rPr lang="en-US" sz="1200" kern="1200" dirty="0" smtClean="0">
                <a:solidFill>
                  <a:schemeClr val="tx1"/>
                </a:solidFill>
                <a:latin typeface="Arial"/>
                <a:ea typeface="+mn-ea"/>
                <a:cs typeface="+mn-cs"/>
              </a:rPr>
              <a:t>ess interaction required during the update process reduces operator time by 69%</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17345" y="1790981"/>
            <a:ext cx="6151689" cy="1206484"/>
          </a:xfrm>
        </p:spPr>
        <p:txBody>
          <a:bodyPr anchor="b"/>
          <a:lstStyle>
            <a:lvl1pPr>
              <a:lnSpc>
                <a:spcPct val="80000"/>
              </a:lnSpc>
              <a:defRPr sz="4800" b="0">
                <a:latin typeface="HP Simplified"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bwMode="black">
          <a:xfrm>
            <a:off x="352425" y="3002975"/>
            <a:ext cx="6400800" cy="1314450"/>
          </a:xfrm>
          <a:prstGeom prst="rect">
            <a:avLst/>
          </a:prstGeom>
        </p:spPr>
        <p:txBody>
          <a:bodyPr/>
          <a:lstStyle>
            <a:lvl1pPr marL="0" indent="0" algn="l">
              <a:buNone/>
              <a:defRPr>
                <a:solidFill>
                  <a:schemeClr val="tx1"/>
                </a:solidFill>
                <a:latin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6" name="Picture 5" descr="HP_logo_old_NewBlue_LARG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55858" y="361950"/>
            <a:ext cx="1899430" cy="1882621"/>
          </a:xfrm>
          <a:prstGeom prst="rect">
            <a:avLst/>
          </a:prstGeom>
        </p:spPr>
      </p:pic>
      <p:sp>
        <p:nvSpPr>
          <p:cNvPr id="7" name="TextBox 6"/>
          <p:cNvSpPr txBox="1"/>
          <p:nvPr userDrawn="1"/>
        </p:nvSpPr>
        <p:spPr>
          <a:xfrm>
            <a:off x="263525" y="4660800"/>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tx1"/>
                </a:solidFill>
                <a:latin typeface="HP Simplified" pitchFamily="34" charset="0"/>
                <a:cs typeface="Arial"/>
              </a:rPr>
              <a:t>© Copyright 2012 Hewlett-Packard Development Company, L.P. </a:t>
            </a:r>
            <a:br>
              <a:rPr lang="en-US" sz="700" dirty="0" smtClean="0">
                <a:solidFill>
                  <a:schemeClr val="tx1"/>
                </a:solidFill>
                <a:latin typeface="HP Simplified" pitchFamily="34" charset="0"/>
                <a:cs typeface="Arial"/>
              </a:rPr>
            </a:br>
            <a:r>
              <a:rPr lang="en-US" sz="700" dirty="0" smtClean="0">
                <a:solidFill>
                  <a:schemeClr val="tx1"/>
                </a:solidFill>
                <a:latin typeface="HP Simplified" pitchFamily="34" charset="0"/>
                <a:cs typeface="Arial"/>
              </a:rPr>
              <a:t>The information contained herein is subject to change without notice.</a:t>
            </a:r>
          </a:p>
          <a:p>
            <a:endParaRPr lang="en-US" sz="700" dirty="0">
              <a:solidFill>
                <a:schemeClr val="tx1"/>
              </a:solidFill>
              <a:latin typeface="HP Simplified" pitchFamily="34" charset="0"/>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12934"/>
          </a:xfrm>
        </p:spPr>
        <p:txBody>
          <a:bodyPr/>
          <a:lstStyle/>
          <a:p>
            <a:r>
              <a:rPr lang="en-US" noProof="0" dirty="0" smtClean="0"/>
              <a:t>Click to edit master title style</a:t>
            </a:r>
            <a:endParaRPr lang="en-US" noProof="0" dirty="0"/>
          </a:p>
        </p:txBody>
      </p:sp>
      <p:sp>
        <p:nvSpPr>
          <p:cNvPr id="5" name="Slide Number Placeholder 4"/>
          <p:cNvSpPr>
            <a:spLocks noGrp="1"/>
          </p:cNvSpPr>
          <p:nvPr>
            <p:ph type="sldNum" sz="quarter" idx="11"/>
          </p:nvPr>
        </p:nvSpPr>
        <p:spPr bwMode="black">
          <a:xfrm>
            <a:off x="348905" y="4710223"/>
            <a:ext cx="182186" cy="107722"/>
          </a:xfrm>
        </p:spPr>
        <p:txBody>
          <a:bodyPr/>
          <a:lstStyle/>
          <a:p>
            <a:fld id="{33088DE5-1DDF-C242-AF39-BA25983D68D6}" type="slidenum">
              <a:rPr/>
              <a:pPr/>
              <a:t>‹#›</a:t>
            </a:fld>
            <a:endParaRPr dirty="0"/>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12934"/>
          </a:xfrm>
        </p:spPr>
        <p:txBody>
          <a:bodyPr/>
          <a:lstStyle/>
          <a:p>
            <a:r>
              <a:rPr lang="en-US" noProof="0" dirty="0" smtClean="0"/>
              <a:t>Click to edit master title style</a:t>
            </a:r>
            <a:endParaRPr lang="en-US" noProof="0" dirty="0"/>
          </a:p>
        </p:txBody>
      </p:sp>
      <p:sp>
        <p:nvSpPr>
          <p:cNvPr id="5" name="Slide Number Placeholder 4"/>
          <p:cNvSpPr>
            <a:spLocks noGrp="1"/>
          </p:cNvSpPr>
          <p:nvPr>
            <p:ph type="sldNum" sz="quarter" idx="11"/>
          </p:nvPr>
        </p:nvSpPr>
        <p:spPr bwMode="black">
          <a:xfrm>
            <a:off x="348905" y="4710223"/>
            <a:ext cx="182186" cy="107722"/>
          </a:xfrm>
        </p:spPr>
        <p:txBody>
          <a:bodyPr/>
          <a:lstStyle/>
          <a:p>
            <a:fld id="{33088DE5-1DDF-C242-AF39-BA25983D68D6}" type="slidenum">
              <a:rPr/>
              <a:pPr/>
              <a:t>‹#›</a:t>
            </a:fld>
            <a:endParaRPr dirty="0"/>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srgbClr val="B9B8BB"/>
                </a:solidFill>
                <a:cs typeface="HP Simplified"/>
              </a:rPr>
              <a:t>© Copyright 2012 Hewlett-Packard Development Company, L.P.  The information contained herein is subject to change without notice.</a:t>
            </a:r>
          </a:p>
        </p:txBody>
      </p:sp>
      <p:pic>
        <p:nvPicPr>
          <p:cNvPr id="5" name="Picture 4" descr="HP_Blue_RGB_150_SM.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35747905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2012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divider slide">
    <p:bg>
      <p:bgPr>
        <a:solidFill>
          <a:schemeClr val="accent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black">
          <a:xfrm>
            <a:off x="8412163" y="4451350"/>
            <a:ext cx="492125" cy="492125"/>
          </a:xfrm>
          <a:prstGeom prst="rect">
            <a:avLst/>
          </a:prstGeom>
          <a:noFill/>
          <a:ln w="9525">
            <a:noFill/>
            <a:miter lim="800000"/>
            <a:headEnd/>
            <a:tailEnd/>
          </a:ln>
          <a:effectLst/>
        </p:spPr>
      </p:pic>
      <p:sp>
        <p:nvSpPr>
          <p:cNvPr id="16" name="Title 1"/>
          <p:cNvSpPr>
            <a:spLocks noGrp="1"/>
          </p:cNvSpPr>
          <p:nvPr>
            <p:ph type="ctrTitle" hasCustomPrompt="1"/>
          </p:nvPr>
        </p:nvSpPr>
        <p:spPr bwMode="black">
          <a:xfrm>
            <a:off x="296085" y="157299"/>
            <a:ext cx="7222352" cy="1341906"/>
          </a:xfrm>
          <a:prstGeom prst="rect">
            <a:avLst/>
          </a:prstGeom>
        </p:spPr>
        <p:txBody>
          <a:bodyPr wrap="square" lIns="0" tIns="0" rIns="0" bIns="0" anchor="t" anchorCtr="0">
            <a:spAutoFit/>
          </a:bodyPr>
          <a:lstStyle>
            <a:lvl1pPr algn="l">
              <a:lnSpc>
                <a:spcPct val="90000"/>
              </a:lnSpc>
              <a:defRPr sz="4800" b="1">
                <a:solidFill>
                  <a:schemeClr val="bg1"/>
                </a:solidFill>
                <a:latin typeface="Arial"/>
                <a:cs typeface="Arial"/>
              </a:defRPr>
            </a:lvl1pPr>
          </a:lstStyle>
          <a:p>
            <a:r>
              <a:rPr lang="en-US" noProof="0" dirty="0" smtClean="0"/>
              <a:t>Click to edit master title style</a:t>
            </a:r>
            <a:endParaRPr lang="en-US" noProof="0" dirty="0"/>
          </a:p>
        </p:txBody>
      </p:sp>
      <p:sp>
        <p:nvSpPr>
          <p:cNvPr id="5" name="TextBox 4"/>
          <p:cNvSpPr txBox="1"/>
          <p:nvPr userDrawn="1"/>
        </p:nvSpPr>
        <p:spPr>
          <a:xfrm>
            <a:off x="263525" y="4660800"/>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rgbClr val="FFFFFF"/>
                </a:solidFill>
                <a:latin typeface="Arial"/>
                <a:cs typeface="Arial"/>
              </a:rPr>
              <a:t>© Copyright 2012 Hewlett-Packard Development Company, L.P. </a:t>
            </a:r>
            <a:br>
              <a:rPr lang="en-US" sz="700" dirty="0" smtClean="0">
                <a:solidFill>
                  <a:srgbClr val="FFFFFF"/>
                </a:solidFill>
                <a:latin typeface="Arial"/>
                <a:cs typeface="Arial"/>
              </a:rPr>
            </a:br>
            <a:r>
              <a:rPr lang="en-US" sz="700" dirty="0" smtClean="0">
                <a:solidFill>
                  <a:srgbClr val="FFFFFF"/>
                </a:solidFill>
                <a:latin typeface="Arial"/>
                <a:cs typeface="Arial"/>
              </a:rPr>
              <a:t>The information contained herein is subject to change without notice.</a:t>
            </a:r>
          </a:p>
          <a:p>
            <a:endParaRPr lang="en-US" sz="700" dirty="0">
              <a:solidFill>
                <a:srgbClr val="FFFFFF"/>
              </a:solidFill>
              <a:latin typeface="Arial"/>
              <a:cs typeface="Arial"/>
            </a:endParaRPr>
          </a:p>
        </p:txBody>
      </p:sp>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12934"/>
          </a:xfrm>
        </p:spPr>
        <p:txBody>
          <a:bodyPr/>
          <a:lstStyle/>
          <a:p>
            <a:r>
              <a:rPr lang="en-US" noProof="0" dirty="0" smtClean="0"/>
              <a:t>Click to edit master title style</a:t>
            </a:r>
            <a:endParaRPr lang="en-US" noProof="0" dirty="0"/>
          </a:p>
        </p:txBody>
      </p:sp>
      <p:sp>
        <p:nvSpPr>
          <p:cNvPr id="5" name="Slide Number Placeholder 4"/>
          <p:cNvSpPr>
            <a:spLocks noGrp="1"/>
          </p:cNvSpPr>
          <p:nvPr>
            <p:ph type="sldNum" sz="quarter" idx="11"/>
          </p:nvPr>
        </p:nvSpPr>
        <p:spPr bwMode="black">
          <a:xfrm>
            <a:off x="348905" y="4710223"/>
            <a:ext cx="182186" cy="107722"/>
          </a:xfrm>
          <a:prstGeom prst="rect">
            <a:avLst/>
          </a:prstGeom>
        </p:spPr>
        <p:txBody>
          <a:bodyPr/>
          <a:lstStyle/>
          <a:p>
            <a:fld id="{33088DE5-1DDF-C242-AF39-BA25983D68D6}" type="slidenum">
              <a:rPr>
                <a:solidFill>
                  <a:prstClr val="black"/>
                </a:solidFill>
              </a:rPr>
              <a:pPr/>
              <a:t>‹#›</a:t>
            </a:fld>
            <a:endParaRPr dirty="0">
              <a:solidFill>
                <a:prstClr val="black"/>
              </a:solidFill>
            </a:endParaRPr>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Line with Content and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1" y="676291"/>
            <a:ext cx="8460105" cy="276999"/>
          </a:xfrm>
          <a:prstGeom prst="rect">
            <a:avLst/>
          </a:prstGeom>
        </p:spPr>
        <p:txBody>
          <a:bodyPr wrap="square" anchor="t">
            <a:spAutoFit/>
          </a:bodyPr>
          <a:lstStyle>
            <a:lvl1pPr marL="0" indent="0" algn="l">
              <a:lnSpc>
                <a:spcPct val="100000"/>
              </a:lnSpc>
              <a:buNone/>
              <a:defRPr kumimoji="0" lang="en-US" sz="1800" b="0" i="0" u="none" strike="noStrike" kern="1200" cap="none" spc="0" normalizeH="0" baseline="0" noProof="0" dirty="0">
                <a:ln>
                  <a:noFill/>
                </a:ln>
                <a:solidFill>
                  <a:schemeClr val="accent1"/>
                </a:solidFill>
                <a:effectLst/>
                <a:uLnTx/>
                <a:uFillTx/>
                <a:latin typeface="+mj-lt"/>
                <a:ea typeface="+mn-ea"/>
                <a:cs typeface="HP Display Beta 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1" y="235064"/>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4"/>
            <a:ext cx="182186" cy="107722"/>
          </a:xfrm>
          <a:prstGeom prst="rect">
            <a:avLst/>
          </a:prstGeom>
        </p:spPr>
        <p:txBody>
          <a:bodyPr/>
          <a:lstStyle/>
          <a:p>
            <a:fld id="{33088DE5-1DDF-C242-AF39-BA25983D68D6}" type="slidenum">
              <a:rPr lang="en-US" smtClean="0">
                <a:solidFill>
                  <a:prstClr val="black"/>
                </a:solidFill>
              </a:rPr>
              <a:pPr/>
              <a:t>‹#›</a:t>
            </a:fld>
            <a:endParaRPr lang="en-US" dirty="0">
              <a:solidFill>
                <a:prstClr val="black"/>
              </a:solidFill>
            </a:endParaRPr>
          </a:p>
        </p:txBody>
      </p:sp>
      <p:sp>
        <p:nvSpPr>
          <p:cNvPr id="11" name="Text Placeholder 10"/>
          <p:cNvSpPr>
            <a:spLocks noGrp="1"/>
          </p:cNvSpPr>
          <p:nvPr>
            <p:ph type="body" sz="quarter" idx="14" hasCustomPrompt="1"/>
          </p:nvPr>
        </p:nvSpPr>
        <p:spPr bwMode="black">
          <a:xfrm>
            <a:off x="331201" y="1257301"/>
            <a:ext cx="8125413" cy="2989697"/>
          </a:xfrm>
        </p:spPr>
        <p:txBody>
          <a:bodyPr/>
          <a:lstStyle>
            <a:lvl1pPr>
              <a:defRPr b="0" i="0">
                <a:latin typeface="+mj-lt"/>
                <a:cs typeface="HP Display Beta Bold"/>
              </a:defRPr>
            </a:lvl1pPr>
            <a:lvl2pPr>
              <a:defRPr>
                <a:latin typeface="+mj-lt"/>
              </a:defRPr>
            </a:lvl2pPr>
            <a:lvl3pPr>
              <a:defRPr>
                <a:latin typeface="+mj-lt"/>
              </a:defRPr>
            </a:lvl3pPr>
            <a:lvl4pPr>
              <a:defRPr>
                <a:latin typeface="+mj-lt"/>
              </a:defRPr>
            </a:lvl4pPr>
            <a:lvl5pPr>
              <a:defRPr>
                <a:latin typeface="+mj-lt"/>
              </a:defRPr>
            </a:lvl5pPr>
          </a:lstStyle>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Lin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69" y="235063"/>
            <a:ext cx="8460105" cy="861774"/>
          </a:xfrm>
        </p:spPr>
        <p:txBody>
          <a:bodyPr/>
          <a:lstStyle>
            <a:lvl1pPr>
              <a:defRPr b="0" i="0">
                <a:latin typeface="+mj-lt"/>
                <a:cs typeface="HP Display Beta Bold"/>
              </a:defRPr>
            </a:lvl1pPr>
          </a:lstStyle>
          <a:p>
            <a:r>
              <a:rPr lang="en-US" noProof="0" dirty="0" smtClean="0"/>
              <a:t>Click to edit master title </a:t>
            </a:r>
            <a:br>
              <a:rPr lang="en-US" noProof="0" dirty="0" smtClean="0"/>
            </a:br>
            <a:r>
              <a:rPr lang="en-US" noProof="0" dirty="0" smtClean="0"/>
              <a:t>style</a:t>
            </a:r>
            <a:endParaRPr lang="en-US" noProof="0" dirty="0"/>
          </a:p>
        </p:txBody>
      </p:sp>
      <p:sp>
        <p:nvSpPr>
          <p:cNvPr id="5" name="Slide Number Placeholder 4"/>
          <p:cNvSpPr>
            <a:spLocks noGrp="1"/>
          </p:cNvSpPr>
          <p:nvPr>
            <p:ph type="sldNum" sz="quarter" idx="12"/>
          </p:nvPr>
        </p:nvSpPr>
        <p:spPr bwMode="black">
          <a:xfrm>
            <a:off x="348905" y="4710223"/>
            <a:ext cx="182186" cy="107722"/>
          </a:xfrm>
          <a:prstGeom prst="rect">
            <a:avLst/>
          </a:prstGeom>
        </p:spPr>
        <p:txBody>
          <a:bodyPr/>
          <a:lstStyle/>
          <a:p>
            <a:fld id="{33088DE5-1DDF-C242-AF39-BA25983D68D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mj-lt"/>
                <a:cs typeface="HP Display Beta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3"/>
            <a:ext cx="182186" cy="107722"/>
          </a:xfrm>
          <a:prstGeom prst="rect">
            <a:avLst/>
          </a:prstGeom>
        </p:spPr>
        <p:txBody>
          <a:bodyPr/>
          <a:lstStyle/>
          <a:p>
            <a:fld id="{33088DE5-1DDF-C242-AF39-BA25983D68D6}" type="slidenum">
              <a:rPr lang="en-US" noProof="0" smtClean="0"/>
              <a:pPr/>
              <a:t>‹#›</a:t>
            </a:fld>
            <a:endParaRPr lang="en-US" noProof="0" dirty="0"/>
          </a:p>
        </p:txBody>
      </p:sp>
    </p:spTree>
    <p:extLst>
      <p:ext uri="{BB962C8B-B14F-4D97-AF65-F5344CB8AC3E}">
        <p14:creationId xmlns:p14="http://schemas.microsoft.com/office/powerpoint/2010/main" val="20518536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Gray divider slide">
    <p:bg>
      <p:bgPr>
        <a:solidFill>
          <a:schemeClr val="bg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296085" y="157299"/>
            <a:ext cx="7222352" cy="2006703"/>
          </a:xfrm>
          <a:prstGeom prst="rect">
            <a:avLst/>
          </a:prstGeom>
        </p:spPr>
        <p:txBody>
          <a:bodyPr wrap="square" lIns="0" tIns="0" rIns="0" bIns="0" anchor="t" anchorCtr="0">
            <a:spAutoFit/>
          </a:bodyPr>
          <a:lstStyle>
            <a:lvl1pPr algn="l">
              <a:lnSpc>
                <a:spcPct val="90000"/>
              </a:lnSpc>
              <a:defRPr sz="4800" b="0">
                <a:solidFill>
                  <a:srgbClr val="000000"/>
                </a:solidFill>
                <a:latin typeface="HP Simplified" pitchFamily="34" charset="0"/>
                <a:cs typeface="Arial"/>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TextBox 4"/>
          <p:cNvSpPr txBox="1"/>
          <p:nvPr userDrawn="1"/>
        </p:nvSpPr>
        <p:spPr>
          <a:xfrm>
            <a:off x="263525" y="4660800"/>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tx1"/>
                </a:solidFill>
                <a:latin typeface="Arial"/>
                <a:cs typeface="Arial"/>
              </a:rPr>
              <a:t>© Copyright 2012 Hewlett-Packard Development Company, L.P. </a:t>
            </a:r>
            <a:br>
              <a:rPr lang="en-US" sz="700" dirty="0" smtClean="0">
                <a:solidFill>
                  <a:schemeClr val="tx1"/>
                </a:solidFill>
                <a:latin typeface="Arial"/>
                <a:cs typeface="Arial"/>
              </a:rPr>
            </a:br>
            <a:r>
              <a:rPr lang="en-US" sz="700" dirty="0" smtClean="0">
                <a:solidFill>
                  <a:schemeClr val="tx1"/>
                </a:solidFill>
                <a:latin typeface="Arial"/>
                <a:cs typeface="Arial"/>
              </a:rPr>
              <a:t>The information contained herein is subject to change without notice.</a:t>
            </a:r>
          </a:p>
          <a:p>
            <a:endParaRPr lang="en-US" sz="700" dirty="0">
              <a:solidFill>
                <a:schemeClr val="tx1"/>
              </a:solidFill>
              <a:latin typeface="Arial"/>
              <a:cs typeface="Arial"/>
            </a:endParaRPr>
          </a:p>
        </p:txBody>
      </p:sp>
      <p:pic>
        <p:nvPicPr>
          <p:cNvPr id="6" name="Picture 5" descr="HP_logo_old_NewBlue_SMALL.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8233" y="4434230"/>
            <a:ext cx="525614" cy="520358"/>
          </a:xfrm>
          <a:prstGeom prst="rect">
            <a:avLst/>
          </a:prstGeom>
        </p:spPr>
      </p:pic>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Lin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69" y="235063"/>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3"/>
            <a:ext cx="182186" cy="107722"/>
          </a:xfrm>
          <a:prstGeom prst="rect">
            <a:avLst/>
          </a:prstGeom>
        </p:spPr>
        <p:txBody>
          <a:bodyPr/>
          <a:lstStyle/>
          <a:p>
            <a:fld id="{33088DE5-1DDF-C242-AF39-BA25983D68D6}" type="slidenum">
              <a:rPr lang="en-US" noProof="0" smtClean="0"/>
              <a:pPr/>
              <a:t>‹#›</a:t>
            </a:fld>
            <a:endParaRPr lang="en-US" noProof="0" dirty="0"/>
          </a:p>
        </p:txBody>
      </p:sp>
    </p:spTree>
    <p:extLst>
      <p:ext uri="{BB962C8B-B14F-4D97-AF65-F5344CB8AC3E}">
        <p14:creationId xmlns:p14="http://schemas.microsoft.com/office/powerpoint/2010/main" val="41338398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1 Line with Subtitle">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69" y="235063"/>
            <a:ext cx="8460105" cy="430887"/>
          </a:xfrm>
        </p:spPr>
        <p:txBody>
          <a:bodyPr/>
          <a:lstStyle>
            <a:lvl1pPr>
              <a:defRPr b="0">
                <a:latin typeface="HP Simplified" pitchFamily="34" charset="0"/>
              </a:defRPr>
            </a:lvl1pPr>
          </a:lstStyle>
          <a:p>
            <a:r>
              <a:rPr lang="en-US" noProof="0" dirty="0" smtClean="0"/>
              <a:t>Click to edit master title style</a:t>
            </a:r>
            <a:endParaRPr lang="en-US" noProof="0" dirty="0"/>
          </a:p>
        </p:txBody>
      </p:sp>
      <p:sp>
        <p:nvSpPr>
          <p:cNvPr id="8" name="Slide Number Placeholder 2"/>
          <p:cNvSpPr>
            <a:spLocks noGrp="1"/>
          </p:cNvSpPr>
          <p:nvPr>
            <p:ph type="sldNum" sz="quarter" idx="4"/>
          </p:nvPr>
        </p:nvSpPr>
        <p:spPr bwMode="black">
          <a:xfrm>
            <a:off x="348905" y="4710270"/>
            <a:ext cx="182186" cy="107722"/>
          </a:xfrm>
          <a:prstGeom prst="rect">
            <a:avLst/>
          </a:prstGeom>
          <a:noFill/>
        </p:spPr>
        <p:txBody>
          <a:bodyPr wrap="square" lIns="0" tIns="0" rIns="0" bIns="0" rtlCol="0" anchor="t" anchorCtr="0">
            <a:spAutoFit/>
          </a:bodyPr>
          <a:lstStyle>
            <a:lvl1pPr>
              <a:lnSpc>
                <a:spcPct val="100000"/>
              </a:lnSpc>
              <a:defRPr lang="en-US" sz="700" smtClean="0">
                <a:solidFill>
                  <a:srgbClr val="A6A6A6"/>
                </a:solidFill>
                <a:latin typeface="HP Simplified" pitchFamily="34" charset="0"/>
              </a:defRPr>
            </a:lvl1pPr>
          </a:lstStyle>
          <a:p>
            <a:pPr marL="190800" indent="-190800"/>
            <a:fld id="{33088DE5-1DDF-C242-AF39-BA25983D68D6}" type="slidenum">
              <a:rPr/>
              <a:pPr marL="190800" indent="-190800"/>
              <a:t>‹#›</a:t>
            </a:fld>
            <a:endParaRPr dirty="0"/>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5"/>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y divider slide">
    <p:bg>
      <p:bgPr>
        <a:solidFill>
          <a:schemeClr val="bg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296085" y="157299"/>
            <a:ext cx="7222352" cy="2006703"/>
          </a:xfrm>
          <a:prstGeom prst="rect">
            <a:avLst/>
          </a:prstGeom>
        </p:spPr>
        <p:txBody>
          <a:bodyPr wrap="square" lIns="0" tIns="0" rIns="0" bIns="0" anchor="t" anchorCtr="0">
            <a:spAutoFit/>
          </a:bodyPr>
          <a:lstStyle>
            <a:lvl1pPr algn="l">
              <a:lnSpc>
                <a:spcPct val="90000"/>
              </a:lnSpc>
              <a:defRPr sz="4800" b="0">
                <a:solidFill>
                  <a:srgbClr val="000000"/>
                </a:solidFill>
                <a:latin typeface="HP Simplified" pitchFamily="34" charset="0"/>
                <a:cs typeface="Arial"/>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5" name="TextBox 4"/>
          <p:cNvSpPr txBox="1"/>
          <p:nvPr userDrawn="1"/>
        </p:nvSpPr>
        <p:spPr>
          <a:xfrm>
            <a:off x="263525" y="4660800"/>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tx1"/>
                </a:solidFill>
                <a:latin typeface="Arial"/>
                <a:cs typeface="Arial"/>
              </a:rPr>
              <a:t>© Copyright 2012 Hewlett-Packard Development Company, L.P. </a:t>
            </a:r>
            <a:br>
              <a:rPr lang="en-US" sz="700" dirty="0" smtClean="0">
                <a:solidFill>
                  <a:schemeClr val="tx1"/>
                </a:solidFill>
                <a:latin typeface="Arial"/>
                <a:cs typeface="Arial"/>
              </a:rPr>
            </a:br>
            <a:r>
              <a:rPr lang="en-US" sz="700" dirty="0" smtClean="0">
                <a:solidFill>
                  <a:schemeClr val="tx1"/>
                </a:solidFill>
                <a:latin typeface="Arial"/>
                <a:cs typeface="Arial"/>
              </a:rPr>
              <a:t>The information contained herein is subject to change without notice.</a:t>
            </a:r>
          </a:p>
          <a:p>
            <a:endParaRPr lang="en-US" sz="700" dirty="0">
              <a:solidFill>
                <a:schemeClr val="tx1"/>
              </a:solidFill>
              <a:latin typeface="Arial"/>
              <a:cs typeface="Arial"/>
            </a:endParaRPr>
          </a:p>
        </p:txBody>
      </p:sp>
      <p:pic>
        <p:nvPicPr>
          <p:cNvPr id="6" name="Picture 5" descr="HP_logo_old_NewBlue_SMALL.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8233" y="4434230"/>
            <a:ext cx="525614" cy="520358"/>
          </a:xfrm>
          <a:prstGeom prst="rect">
            <a:avLst/>
          </a:prstGeom>
        </p:spPr>
      </p:pic>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Content">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331470" y="1187519"/>
            <a:ext cx="5198945" cy="3147943"/>
          </a:xfrm>
          <a:prstGeom prst="rect">
            <a:avLst/>
          </a:prstGeom>
        </p:spPr>
        <p:txBody>
          <a:bodyPr wrap="square">
            <a:noAutofit/>
          </a:bodyPr>
          <a:lstStyle>
            <a:lvl1pPr marL="0" indent="0" algn="l">
              <a:lnSpc>
                <a:spcPts val="3000"/>
              </a:lnSpc>
              <a:buNone/>
              <a:defRPr sz="2400" b="0">
                <a:solidFill>
                  <a:srgbClr val="000000"/>
                </a:solidFill>
                <a:latin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5" name="Slide Number Placeholder 4"/>
          <p:cNvSpPr>
            <a:spLocks noGrp="1"/>
          </p:cNvSpPr>
          <p:nvPr>
            <p:ph type="sldNum" sz="quarter" idx="11"/>
          </p:nvPr>
        </p:nvSpPr>
        <p:spPr bwMode="black">
          <a:xfrm>
            <a:off x="348905" y="4710223"/>
            <a:ext cx="182186" cy="107722"/>
          </a:xfrm>
        </p:spPr>
        <p:txBody>
          <a:bodyPr/>
          <a:lstStyle>
            <a:lvl1pPr>
              <a:defRPr>
                <a:latin typeface="HP Simplified" pitchFamily="34" charset="0"/>
              </a:defRPr>
            </a:lvl1pPr>
          </a:lstStyle>
          <a:p>
            <a:fld id="{33088DE5-1DDF-C242-AF39-BA25983D68D6}" type="slidenum">
              <a:rPr lang="en-US" smtClean="0"/>
              <a:pPr/>
              <a:t>‹#›</a:t>
            </a:fld>
            <a:endParaRPr lang="en-US" dirty="0"/>
          </a:p>
        </p:txBody>
      </p:sp>
      <p:sp>
        <p:nvSpPr>
          <p:cNvPr id="9" name="Title Placeholder 1"/>
          <p:cNvSpPr>
            <a:spLocks noGrp="1"/>
          </p:cNvSpPr>
          <p:nvPr>
            <p:ph type="title"/>
          </p:nvPr>
        </p:nvSpPr>
        <p:spPr bwMode="black">
          <a:xfrm>
            <a:off x="331469" y="235063"/>
            <a:ext cx="8460105" cy="430887"/>
          </a:xfrm>
          <a:prstGeom prst="rect">
            <a:avLst/>
          </a:prstGeom>
          <a:ln>
            <a:noFill/>
          </a:ln>
        </p:spPr>
        <p:txBody>
          <a:bodyPr vert="horz" wrap="square" lIns="0" tIns="0" rIns="0" bIns="0" rtlCol="0" anchor="t" anchorCtr="0">
            <a:spAutoFit/>
          </a:bodyPr>
          <a:lstStyle>
            <a:lvl1pPr>
              <a:defRPr b="0">
                <a:latin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Line with Subtitle">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69" y="235063"/>
            <a:ext cx="8460105" cy="430887"/>
          </a:xfrm>
        </p:spPr>
        <p:txBody>
          <a:bodyPr/>
          <a:lstStyle>
            <a:lvl1pPr>
              <a:defRPr b="0">
                <a:latin typeface="HP Simplified" pitchFamily="34" charset="0"/>
              </a:defRPr>
            </a:lvl1pPr>
          </a:lstStyle>
          <a:p>
            <a:r>
              <a:rPr lang="en-US" noProof="0" dirty="0" smtClean="0"/>
              <a:t>Click to edit master title style</a:t>
            </a:r>
            <a:endParaRPr lang="en-US" noProof="0" dirty="0"/>
          </a:p>
        </p:txBody>
      </p:sp>
      <p:sp>
        <p:nvSpPr>
          <p:cNvPr id="8" name="Slide Number Placeholder 2"/>
          <p:cNvSpPr>
            <a:spLocks noGrp="1"/>
          </p:cNvSpPr>
          <p:nvPr>
            <p:ph type="sldNum" sz="quarter" idx="4"/>
          </p:nvPr>
        </p:nvSpPr>
        <p:spPr bwMode="black">
          <a:xfrm>
            <a:off x="348905" y="4710270"/>
            <a:ext cx="182186" cy="107722"/>
          </a:xfrm>
          <a:prstGeom prst="rect">
            <a:avLst/>
          </a:prstGeom>
          <a:noFill/>
        </p:spPr>
        <p:txBody>
          <a:bodyPr wrap="square" lIns="0" tIns="0" rIns="0" bIns="0" rtlCol="0" anchor="t" anchorCtr="0">
            <a:spAutoFit/>
          </a:bodyPr>
          <a:lstStyle>
            <a:lvl1pPr>
              <a:lnSpc>
                <a:spcPct val="100000"/>
              </a:lnSpc>
              <a:defRPr lang="en-US" sz="700" smtClean="0">
                <a:solidFill>
                  <a:srgbClr val="A6A6A6"/>
                </a:solidFill>
                <a:latin typeface="HP Simplified" pitchFamily="34" charset="0"/>
              </a:defRPr>
            </a:lvl1pPr>
          </a:lstStyle>
          <a:p>
            <a:pPr marL="190800" indent="-190800"/>
            <a:fld id="{33088DE5-1DDF-C242-AF39-BA25983D68D6}" type="slidenum">
              <a:rPr lang="en-US" smtClean="0"/>
              <a:pPr marL="190800" indent="-190800"/>
              <a:t>‹#›</a:t>
            </a:fld>
            <a:endParaRPr lang="en-US" dirty="0"/>
          </a:p>
        </p:txBody>
      </p:sp>
    </p:spTree>
    <p:extLst>
      <p:ext uri="{BB962C8B-B14F-4D97-AF65-F5344CB8AC3E}">
        <p14:creationId xmlns:p14="http://schemas.microsoft.com/office/powerpoint/2010/main" val="5302709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Line with Content and Subtitl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mj-lt"/>
                <a:cs typeface="HP Display Beta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3"/>
            <a:ext cx="182186" cy="107722"/>
          </a:xfrm>
        </p:spPr>
        <p:txBody>
          <a:bodyPr/>
          <a:lstStyle/>
          <a:p>
            <a:fld id="{33088DE5-1DDF-C242-AF39-BA25983D68D6}" type="slidenum">
              <a:rPr lang="en-US" noProof="0" smtClean="0"/>
              <a:pPr/>
              <a:t>‹#›</a:t>
            </a:fld>
            <a:endParaRPr lang="en-US" noProof="0" dirty="0"/>
          </a:p>
        </p:txBody>
      </p:sp>
      <p:sp>
        <p:nvSpPr>
          <p:cNvPr id="11" name="Text Placeholder 10"/>
          <p:cNvSpPr>
            <a:spLocks noGrp="1"/>
          </p:cNvSpPr>
          <p:nvPr>
            <p:ph type="body" sz="quarter" idx="14"/>
          </p:nvPr>
        </p:nvSpPr>
        <p:spPr bwMode="black">
          <a:xfrm>
            <a:off x="331200" y="1458000"/>
            <a:ext cx="8125413" cy="2788998"/>
          </a:xfrm>
          <a:prstGeom prst="rect">
            <a:avLst/>
          </a:prstGeom>
        </p:spPr>
        <p:txBody>
          <a:bodyPr/>
          <a:lstStyle>
            <a:lvl1pPr>
              <a:defRPr b="0" i="0">
                <a:latin typeface="+mj-lt"/>
                <a:cs typeface="HP Display Beta Bold"/>
              </a:defRPr>
            </a:lvl1pPr>
            <a:lvl2pPr>
              <a:defRPr>
                <a:latin typeface="+mj-lt"/>
              </a:defRPr>
            </a:lvl2pPr>
            <a:lvl3pPr>
              <a:defRPr>
                <a:latin typeface="+mj-lt"/>
              </a:defRPr>
            </a:lvl3pPr>
            <a:lvl4pPr>
              <a:defRPr>
                <a:latin typeface="+mj-lt"/>
              </a:defRPr>
            </a:lvl4pPr>
            <a:lvl5pPr>
              <a:defRPr>
                <a:latin typeface="+mj-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Line with Subtitl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mj-lt"/>
                <a:cs typeface="HP Display Beta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3"/>
            <a:ext cx="182186" cy="107722"/>
          </a:xfrm>
        </p:spPr>
        <p:txBody>
          <a:bodyPr/>
          <a:lstStyle/>
          <a:p>
            <a:fld id="{33088DE5-1DDF-C242-AF39-BA25983D68D6}" type="slidenum">
              <a:rPr lang="en-US" noProof="0" smtClean="0"/>
              <a:pPr/>
              <a:t>‹#›</a:t>
            </a:fld>
            <a:endParaRPr lang="en-US" noProof="0"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Line, Subtitle and Content">
    <p:spTree>
      <p:nvGrpSpPr>
        <p:cNvPr id="1" name=""/>
        <p:cNvGrpSpPr/>
        <p:nvPr/>
      </p:nvGrpSpPr>
      <p:grpSpPr>
        <a:xfrm>
          <a:off x="0" y="0"/>
          <a:ext cx="0" cy="0"/>
          <a:chOff x="0" y="0"/>
          <a:chExt cx="0" cy="0"/>
        </a:xfrm>
      </p:grpSpPr>
      <p:sp>
        <p:nvSpPr>
          <p:cNvPr id="13" name="Text Placeholder 12"/>
          <p:cNvSpPr>
            <a:spLocks noGrp="1"/>
          </p:cNvSpPr>
          <p:nvPr>
            <p:ph type="body" sz="quarter" idx="14" hasCustomPrompt="1"/>
          </p:nvPr>
        </p:nvSpPr>
        <p:spPr>
          <a:xfrm>
            <a:off x="358775" y="759965"/>
            <a:ext cx="8370380" cy="294965"/>
          </a:xfrm>
          <a:prstGeom prst="rect">
            <a:avLst/>
          </a:prstGeom>
        </p:spPr>
        <p:txBody>
          <a:bodyPr>
            <a:noAutofit/>
          </a:bodyPr>
          <a:lstStyle>
            <a:lvl1pPr marL="0" indent="0">
              <a:lnSpc>
                <a:spcPct val="100000"/>
              </a:lnSpc>
              <a:buNone/>
              <a:defRPr lang="en-US" sz="2000" kern="1200" dirty="0" smtClean="0">
                <a:solidFill>
                  <a:srgbClr val="858689"/>
                </a:solidFill>
                <a:latin typeface="Futura Bk" pitchFamily="34" charset="0"/>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smtClean="0"/>
              <a:t>Subtitle placeholder here</a:t>
            </a:r>
          </a:p>
        </p:txBody>
      </p:sp>
      <p:sp>
        <p:nvSpPr>
          <p:cNvPr id="8" name="Content Placeholder 12"/>
          <p:cNvSpPr>
            <a:spLocks noGrp="1"/>
          </p:cNvSpPr>
          <p:nvPr>
            <p:ph sz="quarter" idx="18"/>
          </p:nvPr>
        </p:nvSpPr>
        <p:spPr>
          <a:xfrm>
            <a:off x="365760" y="1196817"/>
            <a:ext cx="8321040" cy="3082698"/>
          </a:xfrm>
          <a:prstGeom prst="rect">
            <a:avLst/>
          </a:prstGeom>
        </p:spPr>
        <p:txBody>
          <a:bodyPr/>
          <a:lstStyle>
            <a:lvl1pPr>
              <a:buSzPct val="80000"/>
              <a:buFont typeface="Arial" pitchFamily="34" charset="0"/>
              <a:buChar char="•"/>
              <a:defRPr sz="1800">
                <a:solidFill>
                  <a:schemeClr val="bg1"/>
                </a:solidFill>
              </a:defRPr>
            </a:lvl1pPr>
            <a:lvl2pPr>
              <a:buSzPct val="80000"/>
              <a:buFont typeface="Futura Bk" pitchFamily="34" charset="0"/>
              <a:buChar char="–"/>
              <a:defRPr sz="1400">
                <a:solidFill>
                  <a:schemeClr val="bg1"/>
                </a:solidFill>
              </a:defRPr>
            </a:lvl2pPr>
            <a:lvl3pPr>
              <a:buSzPct val="80000"/>
              <a:buFont typeface="Arial" pitchFamily="34" charset="0"/>
              <a:buChar char="•"/>
              <a:defRPr sz="1000">
                <a:solidFill>
                  <a:schemeClr val="bg1"/>
                </a:solidFill>
              </a:defRPr>
            </a:lvl3pPr>
            <a:lvl4pPr>
              <a:buSzPct val="80000"/>
              <a:buFont typeface="Futura Bk" pitchFamily="34" charset="0"/>
              <a:buChar char="–"/>
              <a:defRPr sz="1000">
                <a:solidFill>
                  <a:schemeClr val="bg1"/>
                </a:solidFill>
              </a:defRPr>
            </a:lvl4pPr>
            <a:lvl5pPr>
              <a:buSzPct val="80000"/>
              <a:buFont typeface="Arial" pitchFamily="34" charset="0"/>
              <a:buChar char="•"/>
              <a:defRPr sz="1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8"/>
          <p:cNvSpPr>
            <a:spLocks noGrp="1"/>
          </p:cNvSpPr>
          <p:nvPr>
            <p:ph type="title" hasCustomPrompt="1"/>
          </p:nvPr>
        </p:nvSpPr>
        <p:spPr>
          <a:xfrm>
            <a:off x="339725" y="304710"/>
            <a:ext cx="8375650" cy="469840"/>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Futura Bk" pitchFamily="34" charset="0"/>
              </a:defRPr>
            </a:lvl1pPr>
          </a:lstStyle>
          <a:p>
            <a:r>
              <a:rPr lang="en-US" dirty="0" smtClean="0"/>
              <a:t>Single line title</a:t>
            </a:r>
            <a:endParaRPr lang="en-US" dirty="0"/>
          </a:p>
        </p:txBody>
      </p:sp>
    </p:spTree>
    <p:extLst>
      <p:ext uri="{BB962C8B-B14F-4D97-AF65-F5344CB8AC3E}">
        <p14:creationId xmlns:p14="http://schemas.microsoft.com/office/powerpoint/2010/main" val="1265261794"/>
      </p:ext>
    </p:extLst>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Lin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69" y="235063"/>
            <a:ext cx="8460105" cy="430887"/>
          </a:xfrm>
        </p:spPr>
        <p:txBody>
          <a:bodyPr/>
          <a:lstStyle>
            <a:lvl1pPr>
              <a:defRPr b="0" i="0">
                <a:latin typeface="+mj-lt"/>
                <a:cs typeface="HP Display Beta Bold"/>
              </a:defRPr>
            </a:lvl1pPr>
          </a:lstStyle>
          <a:p>
            <a:r>
              <a:rPr lang="en-US" noProof="0" dirty="0" smtClean="0"/>
              <a:t>Click to edit master title style</a:t>
            </a:r>
            <a:endParaRPr lang="en-US" noProof="0" dirty="0"/>
          </a:p>
        </p:txBody>
      </p:sp>
      <p:sp>
        <p:nvSpPr>
          <p:cNvPr id="5" name="Slide Number Placeholder 4"/>
          <p:cNvSpPr>
            <a:spLocks noGrp="1"/>
          </p:cNvSpPr>
          <p:nvPr>
            <p:ph type="sldNum" sz="quarter" idx="12"/>
          </p:nvPr>
        </p:nvSpPr>
        <p:spPr bwMode="black">
          <a:xfrm>
            <a:off x="348905" y="4710223"/>
            <a:ext cx="182186" cy="107722"/>
          </a:xfrm>
          <a:prstGeom prst="rect">
            <a:avLst/>
          </a:prstGeom>
        </p:spPr>
        <p:txBody>
          <a:bodyPr/>
          <a:lstStyle/>
          <a:p>
            <a:fld id="{33088DE5-1DDF-C242-AF39-BA25983D68D6}" type="slidenum">
              <a:rPr lang="en-US" noProof="0" smtClean="0"/>
              <a:pPr/>
              <a:t>‹#›</a:t>
            </a:fld>
            <a:endParaRPr lang="en-US" noProof="0" dirty="0"/>
          </a:p>
        </p:txBody>
      </p:sp>
    </p:spTree>
    <p:extLst>
      <p:ext uri="{BB962C8B-B14F-4D97-AF65-F5344CB8AC3E}">
        <p14:creationId xmlns:p14="http://schemas.microsoft.com/office/powerpoint/2010/main" val="41338398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1469" y="235063"/>
            <a:ext cx="8460105" cy="430887"/>
          </a:xfrm>
          <a:prstGeom prst="rect">
            <a:avLst/>
          </a:prstGeom>
          <a:ln>
            <a:noFill/>
          </a:ln>
        </p:spPr>
        <p:txBody>
          <a:bodyPr vert="horz" wrap="square" lIns="0" tIns="0" rIns="0" bIns="0" rtlCol="0" anchor="t" anchorCtr="0">
            <a:spAutoFit/>
          </a:bodyPr>
          <a:lstStyle/>
          <a:p>
            <a:r>
              <a:rPr lang="en-US" noProof="0" dirty="0" smtClean="0"/>
              <a:t>Click to edit master title style</a:t>
            </a:r>
            <a:endParaRPr lang="en-US" noProof="0" dirty="0"/>
          </a:p>
        </p:txBody>
      </p:sp>
      <p:sp>
        <p:nvSpPr>
          <p:cNvPr id="3" name="Slide Number Placeholder 2"/>
          <p:cNvSpPr>
            <a:spLocks noGrp="1"/>
          </p:cNvSpPr>
          <p:nvPr>
            <p:ph type="sldNum" sz="quarter" idx="4"/>
          </p:nvPr>
        </p:nvSpPr>
        <p:spPr bwMode="black">
          <a:xfrm>
            <a:off x="348905" y="4710270"/>
            <a:ext cx="182186" cy="107722"/>
          </a:xfrm>
          <a:prstGeom prst="rect">
            <a:avLst/>
          </a:prstGeom>
          <a:noFill/>
        </p:spPr>
        <p:txBody>
          <a:bodyPr wrap="square" lIns="0" tIns="0" rIns="0" bIns="0" rtlCol="0" anchor="t" anchorCtr="0">
            <a:spAutoFit/>
          </a:bodyPr>
          <a:lstStyle>
            <a:lvl1pPr>
              <a:lnSpc>
                <a:spcPct val="100000"/>
              </a:lnSpc>
              <a:defRPr lang="en-US" sz="700" smtClean="0">
                <a:solidFill>
                  <a:srgbClr val="A6A6A6"/>
                </a:solidFill>
                <a:latin typeface="HP Simplified" pitchFamily="34" charset="0"/>
              </a:defRPr>
            </a:lvl1pPr>
          </a:lstStyle>
          <a:p>
            <a:pPr marL="190800" indent="-190800"/>
            <a:fld id="{33088DE5-1DDF-C242-AF39-BA25983D68D6}" type="slidenum">
              <a:rPr lang="en-US" smtClean="0"/>
              <a:pPr marL="190800" indent="-190800"/>
              <a:t>‹#›</a:t>
            </a:fld>
            <a:endParaRPr lang="en-US" dirty="0"/>
          </a:p>
        </p:txBody>
      </p:sp>
      <p:pic>
        <p:nvPicPr>
          <p:cNvPr id="8" name="Picture 7" descr="HP_logo_old_NewBlue_SMALL.png"/>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98233" y="4434230"/>
            <a:ext cx="525614" cy="520358"/>
          </a:xfrm>
          <a:prstGeom prst="rect">
            <a:avLst/>
          </a:prstGeom>
        </p:spPr>
      </p:pic>
      <p:sp>
        <p:nvSpPr>
          <p:cNvPr id="9" name="TextBox 8"/>
          <p:cNvSpPr txBox="1"/>
          <p:nvPr userDrawn="1"/>
        </p:nvSpPr>
        <p:spPr>
          <a:xfrm>
            <a:off x="444500" y="4665245"/>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lumMod val="65000"/>
                  </a:schemeClr>
                </a:solidFill>
                <a:latin typeface="HP Simplified" pitchFamily="34" charset="0"/>
                <a:cs typeface="Arial"/>
              </a:rPr>
              <a:t>© Copyright 2012 Hewlett-Packard Development Company, L.P. </a:t>
            </a:r>
            <a:br>
              <a:rPr lang="en-US" sz="700" dirty="0" smtClean="0">
                <a:solidFill>
                  <a:schemeClr val="bg1">
                    <a:lumMod val="65000"/>
                  </a:schemeClr>
                </a:solidFill>
                <a:latin typeface="HP Simplified" pitchFamily="34" charset="0"/>
                <a:cs typeface="Arial"/>
              </a:rPr>
            </a:br>
            <a:r>
              <a:rPr lang="en-US" sz="700" dirty="0" smtClean="0">
                <a:solidFill>
                  <a:schemeClr val="bg1">
                    <a:lumMod val="65000"/>
                  </a:schemeClr>
                </a:solidFill>
                <a:latin typeface="HP Simplified" pitchFamily="34" charset="0"/>
                <a:cs typeface="Arial"/>
              </a:rPr>
              <a:t>The information contained herein is subject to change without notice.</a:t>
            </a:r>
          </a:p>
          <a:p>
            <a:endParaRPr lang="en-US" sz="700" dirty="0">
              <a:solidFill>
                <a:schemeClr val="bg1">
                  <a:lumMod val="65000"/>
                </a:schemeClr>
              </a:solidFill>
              <a:latin typeface="HP Simplified" pitchFamily="34" charset="0"/>
              <a:cs typeface="Arial"/>
            </a:endParaRPr>
          </a:p>
        </p:txBody>
      </p:sp>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772" r:id="rId1"/>
    <p:sldLayoutId id="2147483649" r:id="rId2"/>
    <p:sldLayoutId id="2147483773" r:id="rId3"/>
    <p:sldLayoutId id="2147483774" r:id="rId4"/>
    <p:sldLayoutId id="2147483698" r:id="rId5"/>
    <p:sldLayoutId id="2147483776" r:id="rId6"/>
    <p:sldLayoutId id="2147483777" r:id="rId7"/>
    <p:sldLayoutId id="2147483778" r:id="rId8"/>
    <p:sldLayoutId id="2147483793" r:id="rId9"/>
    <p:sldLayoutId id="2147483797" r:id="rId10"/>
    <p:sldLayoutId id="2147483798" r:id="rId11"/>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0" i="0" kern="1200" dirty="0" smtClean="0">
          <a:solidFill>
            <a:schemeClr val="tx1"/>
          </a:solidFill>
          <a:latin typeface="HP Simplified" pitchFamily="34" charset="0"/>
          <a:ea typeface="+mj-ea"/>
          <a:cs typeface="Arial"/>
        </a:defRPr>
      </a:lvl1pPr>
    </p:titleStyle>
    <p:bodyStyle>
      <a:lvl1pPr marL="0" indent="0" algn="l" defTabSz="457200" rtl="0" eaLnBrk="1" latinLnBrk="0" hangingPunct="1">
        <a:lnSpc>
          <a:spcPct val="120000"/>
        </a:lnSpc>
        <a:spcBef>
          <a:spcPts val="0"/>
        </a:spcBef>
        <a:spcAft>
          <a:spcPts val="140"/>
        </a:spcAft>
        <a:buSzPct val="100000"/>
        <a:buFont typeface="Arial"/>
        <a:buNone/>
        <a:defRPr sz="1800" b="1" kern="1200">
          <a:solidFill>
            <a:schemeClr val="accent1"/>
          </a:solidFill>
          <a:latin typeface="HP Simplified" pitchFamily="34" charset="0"/>
          <a:ea typeface="+mn-ea"/>
          <a:cs typeface="Arial"/>
        </a:defRPr>
      </a:lvl1pPr>
      <a:lvl2pPr marL="0" indent="0" algn="l" defTabSz="430213" rtl="0" eaLnBrk="1" latinLnBrk="0" hangingPunct="1">
        <a:lnSpc>
          <a:spcPct val="120000"/>
        </a:lnSpc>
        <a:spcBef>
          <a:spcPts val="0"/>
        </a:spcBef>
        <a:spcAft>
          <a:spcPts val="140"/>
        </a:spcAft>
        <a:buSzPct val="100000"/>
        <a:buFont typeface="Lucida Grande"/>
        <a:buNone/>
        <a:defRPr sz="1800" kern="1200">
          <a:solidFill>
            <a:schemeClr val="tx1"/>
          </a:solidFill>
          <a:latin typeface="HP Simplified" pitchFamily="34" charset="0"/>
          <a:ea typeface="+mn-ea"/>
          <a:cs typeface="Arial"/>
        </a:defRPr>
      </a:lvl2pPr>
      <a:lvl3pPr marL="169863" indent="-169863" algn="l" defTabSz="457200" rtl="0" eaLnBrk="1" latinLnBrk="0" hangingPunct="1">
        <a:lnSpc>
          <a:spcPct val="120000"/>
        </a:lnSpc>
        <a:spcBef>
          <a:spcPts val="0"/>
        </a:spcBef>
        <a:spcAft>
          <a:spcPts val="140"/>
        </a:spcAft>
        <a:buFont typeface="Arial"/>
        <a:buChar char="•"/>
        <a:defRPr sz="1400" kern="1200">
          <a:solidFill>
            <a:schemeClr val="tx1"/>
          </a:solidFill>
          <a:latin typeface="HP Simplified" pitchFamily="34" charset="0"/>
          <a:ea typeface="+mn-ea"/>
          <a:cs typeface="Arial"/>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kern="1200" dirty="0" smtClean="0">
          <a:solidFill>
            <a:schemeClr val="tx1"/>
          </a:solidFill>
          <a:latin typeface="HP Simplified" pitchFamily="34" charset="0"/>
          <a:ea typeface="+mn-ea"/>
          <a:cs typeface="Arial"/>
        </a:defRPr>
      </a:lvl4pPr>
      <a:lvl5pPr marL="458788" indent="-150813" algn="l" defTabSz="457200" rtl="0" eaLnBrk="1" latinLnBrk="0" hangingPunct="1">
        <a:lnSpc>
          <a:spcPct val="120000"/>
        </a:lnSpc>
        <a:spcBef>
          <a:spcPts val="0"/>
        </a:spcBef>
        <a:spcAft>
          <a:spcPts val="140"/>
        </a:spcAft>
        <a:buFont typeface="Arial"/>
        <a:buChar char="•"/>
        <a:tabLst/>
        <a:defRPr sz="1400" kern="1200">
          <a:solidFill>
            <a:schemeClr val="tx1"/>
          </a:solidFill>
          <a:latin typeface="HP Simplified" pitchFamily="34" charset="0"/>
          <a:ea typeface="+mn-ea"/>
          <a:cs typeface="Arial"/>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a:defRPr/>
            </a:pPr>
            <a:r>
              <a:rPr lang="en-US" sz="700" dirty="0" smtClean="0">
                <a:solidFill>
                  <a:srgbClr val="B9B8BB"/>
                </a:solidFill>
                <a:cs typeface="HP Simplified"/>
              </a:rPr>
              <a:t>© Copyright 2012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780"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4" r:id="rId13"/>
    <p:sldLayoutId id="2147483795" r:id="rId14"/>
    <p:sldLayoutId id="2147483796" r:id="rId15"/>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2A548F-CF34-4B50-B370-B3732F5B80E4}" type="datetimeFigureOut">
              <a:rPr lang="zh-CN" altLang="en-US" smtClean="0">
                <a:solidFill>
                  <a:prstClr val="black">
                    <a:tint val="75000"/>
                  </a:prstClr>
                </a:solidFill>
                <a:cs typeface="Arial" charset="0"/>
              </a:rPr>
              <a:pPr defTabSz="914400"/>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6F7F160-E61C-4897-94C3-BDF1D09C6643}" type="slidenum">
              <a:rPr lang="zh-CN" altLang="en-US" smtClean="0">
                <a:solidFill>
                  <a:prstClr val="black">
                    <a:tint val="75000"/>
                  </a:prstClr>
                </a:solidFill>
                <a:cs typeface="Arial" charset="0"/>
              </a:rPr>
              <a:pPr defTabSz="914400"/>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cid:image001.jpg@01CCDF32.EAE2E94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cid:image001.jpg@01CCDF32.EAE2E940" TargetMode="Externa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emf"/><Relationship Id="rId2" Type="http://schemas.openxmlformats.org/officeDocument/2006/relationships/notesSlide" Target="../notesSlides/notesSlide20.xml"/><Relationship Id="rId16" Type="http://schemas.openxmlformats.org/officeDocument/2006/relationships/image" Target="../media/image81.jpe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chart" Target="../charts/chart4.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25.png"/><Relationship Id="rId16"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jpeg"/><Relationship Id="rId10" Type="http://schemas.openxmlformats.org/officeDocument/2006/relationships/image" Target="../media/image133.png"/><Relationship Id="rId19" Type="http://schemas.openxmlformats.org/officeDocument/2006/relationships/chart" Target="../charts/chart5.xml"/><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p.com/partners/us/gen8" TargetMode="External"/><Relationship Id="rId13" Type="http://schemas.openxmlformats.org/officeDocument/2006/relationships/image" Target="../media/image150.png"/><Relationship Id="rId18" Type="http://schemas.openxmlformats.org/officeDocument/2006/relationships/hyperlink" Target="http://www.youtube.com/playlist?list=PLF85EAACEB18386A8&amp;feature=view_all" TargetMode="External"/><Relationship Id="rId3" Type="http://schemas.openxmlformats.org/officeDocument/2006/relationships/image" Target="../media/image143.jpeg"/><Relationship Id="rId21" Type="http://schemas.openxmlformats.org/officeDocument/2006/relationships/hyperlink" Target="https://connections.houston.hp.com/community/enterprise_business/eb_sales/ww_iss/proliant_gen8" TargetMode="External"/><Relationship Id="rId7" Type="http://schemas.openxmlformats.org/officeDocument/2006/relationships/image" Target="../media/image145.png"/><Relationship Id="rId12" Type="http://schemas.openxmlformats.org/officeDocument/2006/relationships/image" Target="../media/image149.jpeg"/><Relationship Id="rId17" Type="http://schemas.openxmlformats.org/officeDocument/2006/relationships/image" Target="../media/image154.png"/><Relationship Id="rId2" Type="http://schemas.openxmlformats.org/officeDocument/2006/relationships/notesSlide" Target="../notesSlides/notesSlide36.xml"/><Relationship Id="rId16" Type="http://schemas.openxmlformats.org/officeDocument/2006/relationships/image" Target="../media/image153.png"/><Relationship Id="rId20" Type="http://schemas.openxmlformats.org/officeDocument/2006/relationships/image" Target="../media/image156.jpeg"/><Relationship Id="rId1" Type="http://schemas.openxmlformats.org/officeDocument/2006/relationships/slideLayout" Target="../slideLayouts/slideLayout5.xml"/><Relationship Id="rId6" Type="http://schemas.openxmlformats.org/officeDocument/2006/relationships/image" Target="../media/image144.png"/><Relationship Id="rId11" Type="http://schemas.openxmlformats.org/officeDocument/2006/relationships/image" Target="../media/image148.png"/><Relationship Id="rId5" Type="http://schemas.openxmlformats.org/officeDocument/2006/relationships/hyperlink" Target="http://intranet.hp.com/tsg/WW2/TSG_Sales/ISS/Pages/ISSSalesPortalindex.aspx" TargetMode="External"/><Relationship Id="rId15" Type="http://schemas.openxmlformats.org/officeDocument/2006/relationships/image" Target="../media/image152.jpeg"/><Relationship Id="rId10" Type="http://schemas.openxmlformats.org/officeDocument/2006/relationships/image" Target="../media/image147.png"/><Relationship Id="rId19" Type="http://schemas.openxmlformats.org/officeDocument/2006/relationships/image" Target="../media/image155.png"/><Relationship Id="rId4" Type="http://schemas.openxmlformats.org/officeDocument/2006/relationships/hyperlink" Target="hp.com/go/ProLiantGen8" TargetMode="External"/><Relationship Id="rId9" Type="http://schemas.openxmlformats.org/officeDocument/2006/relationships/image" Target="../media/image146.jpeg"/><Relationship Id="rId14" Type="http://schemas.openxmlformats.org/officeDocument/2006/relationships/image" Target="../media/image151.png"/><Relationship Id="rId22" Type="http://schemas.openxmlformats.org/officeDocument/2006/relationships/image" Target="../media/image157.jpeg"/></Relationships>
</file>

<file path=ppt/slides/_rels/slide5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17345" y="2012580"/>
            <a:ext cx="6151689" cy="984885"/>
          </a:xfrm>
        </p:spPr>
        <p:txBody>
          <a:bodyPr/>
          <a:lstStyle/>
          <a:p>
            <a:r>
              <a:rPr lang="en-US" sz="4000" b="0" dirty="0" smtClean="0">
                <a:latin typeface="HP Simplified" pitchFamily="34" charset="0"/>
              </a:rPr>
              <a:t>The Value </a:t>
            </a:r>
            <a:r>
              <a:rPr lang="en-US" sz="4000" b="0" dirty="0" err="1" smtClean="0">
                <a:latin typeface="HP Simplified" pitchFamily="34" charset="0"/>
              </a:rPr>
              <a:t>ProLiant</a:t>
            </a:r>
            <a:r>
              <a:rPr lang="en-US" sz="4000" b="0" dirty="0" smtClean="0">
                <a:latin typeface="HP Simplified" pitchFamily="34" charset="0"/>
              </a:rPr>
              <a:t> Gen8 Delivers to the Channel</a:t>
            </a:r>
            <a:endParaRPr lang="en-US" sz="4000" b="0" dirty="0">
              <a:latin typeface="HP Simplified" pitchFamily="34" charset="0"/>
            </a:endParaRPr>
          </a:p>
        </p:txBody>
      </p:sp>
      <p:sp>
        <p:nvSpPr>
          <p:cNvPr id="6" name="Subtitle 5"/>
          <p:cNvSpPr>
            <a:spLocks noGrp="1"/>
          </p:cNvSpPr>
          <p:nvPr>
            <p:ph type="subTitle" idx="1"/>
          </p:nvPr>
        </p:nvSpPr>
        <p:spPr/>
        <p:txBody>
          <a:bodyPr>
            <a:normAutofit fontScale="85000" lnSpcReduction="20000"/>
          </a:bodyPr>
          <a:lstStyle/>
          <a:p>
            <a:r>
              <a:rPr lang="en-US" b="0" dirty="0" smtClean="0">
                <a:latin typeface="HP Simplified" pitchFamily="34" charset="0"/>
              </a:rPr>
              <a:t>Juan Carlos Perez</a:t>
            </a:r>
          </a:p>
          <a:p>
            <a:r>
              <a:rPr lang="en-US" b="0" dirty="0" smtClean="0">
                <a:latin typeface="HP Simplified" pitchFamily="34" charset="0"/>
              </a:rPr>
              <a:t>Worldwide Director, Field Enablement and SMB Business Development</a:t>
            </a:r>
          </a:p>
          <a:p>
            <a:r>
              <a:rPr lang="en-US" b="0" dirty="0" smtClean="0">
                <a:latin typeface="HP Simplified" pitchFamily="34" charset="0"/>
              </a:rPr>
              <a:t>Industry Standard Servers and Software</a:t>
            </a:r>
          </a:p>
          <a:p>
            <a:endParaRPr lang="en-US" b="0" dirty="0" smtClean="0">
              <a:latin typeface="HP Simplified" pitchFamily="34" charset="0"/>
            </a:endParaRPr>
          </a:p>
          <a:p>
            <a:r>
              <a:rPr lang="en-US" b="0" dirty="0" smtClean="0">
                <a:latin typeface="HP Simplified" pitchFamily="34" charset="0"/>
              </a:rPr>
              <a:t>June 5, 2012</a:t>
            </a:r>
          </a:p>
          <a:p>
            <a:endParaRPr lang="en-US" b="0" dirty="0">
              <a:latin typeface="HP Simplified"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157299"/>
            <a:ext cx="7222352" cy="1329595"/>
          </a:xfrm>
        </p:spPr>
        <p:txBody>
          <a:bodyPr/>
          <a:lstStyle/>
          <a:p>
            <a:pPr lvl="0"/>
            <a:r>
              <a:rPr lang="en-US" b="0" dirty="0" smtClean="0">
                <a:latin typeface="HP Simplified" pitchFamily="34" charset="0"/>
              </a:rPr>
              <a:t>Integrated Lifecycle Automation</a:t>
            </a:r>
            <a:endParaRPr lang="en-US" b="0" dirty="0">
              <a:latin typeface="HP Simplified" pitchFamily="34" charset="0"/>
            </a:endParaRP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ubtitle 40"/>
          <p:cNvSpPr>
            <a:spLocks noGrp="1"/>
          </p:cNvSpPr>
          <p:nvPr>
            <p:ph type="subTitle" idx="4294967295"/>
          </p:nvPr>
        </p:nvSpPr>
        <p:spPr>
          <a:xfrm>
            <a:off x="331469" y="660169"/>
            <a:ext cx="8460105" cy="384721"/>
          </a:xfrm>
          <a:prstGeom prst="rect">
            <a:avLst/>
          </a:prstGeom>
        </p:spPr>
        <p:txBody>
          <a:bodyPr/>
          <a:lstStyle/>
          <a:p>
            <a:r>
              <a:rPr lang="en-US" dirty="0" smtClean="0">
                <a:solidFill>
                  <a:schemeClr val="tx1"/>
                </a:solidFill>
                <a:latin typeface="HP Simplified" pitchFamily="34" charset="0"/>
              </a:rPr>
              <a:t>Servers so intelligent they eliminate tedious, time-consuming tasks</a:t>
            </a:r>
          </a:p>
        </p:txBody>
      </p:sp>
      <p:sp>
        <p:nvSpPr>
          <p:cNvPr id="3" name="Title 2"/>
          <p:cNvSpPr>
            <a:spLocks noGrp="1"/>
          </p:cNvSpPr>
          <p:nvPr>
            <p:ph type="title"/>
          </p:nvPr>
        </p:nvSpPr>
        <p:spPr>
          <a:xfrm>
            <a:off x="331469" y="235063"/>
            <a:ext cx="8460105" cy="430887"/>
          </a:xfrm>
        </p:spPr>
        <p:txBody>
          <a:bodyPr/>
          <a:lstStyle/>
          <a:p>
            <a:pPr lvl="0"/>
            <a:r>
              <a:rPr lang="en-US" b="0" dirty="0" smtClean="0">
                <a:latin typeface="HP Simplified" pitchFamily="34" charset="0"/>
              </a:rPr>
              <a:t>Integrated Lifecycle Automation</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11</a:t>
            </a:fld>
            <a:endParaRPr lang="en-US" noProof="0" dirty="0">
              <a:latin typeface="HP Simplified" pitchFamily="34" charset="0"/>
            </a:endParaRPr>
          </a:p>
        </p:txBody>
      </p:sp>
      <p:sp>
        <p:nvSpPr>
          <p:cNvPr id="7" name="Trapezoid 6"/>
          <p:cNvSpPr/>
          <p:nvPr/>
        </p:nvSpPr>
        <p:spPr>
          <a:xfrm>
            <a:off x="2929999" y="2669378"/>
            <a:ext cx="3276622" cy="822674"/>
          </a:xfrm>
          <a:prstGeom prst="trapezoid">
            <a:avLst/>
          </a:prstGeom>
          <a:gradFill flip="none" rotWithShape="1">
            <a:gsLst>
              <a:gs pos="54000">
                <a:schemeClr val="tx1">
                  <a:lumMod val="65000"/>
                  <a:lumOff val="3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defTabSz="914400">
              <a:lnSpc>
                <a:spcPct val="85000"/>
              </a:lnSpc>
            </a:pPr>
            <a:endParaRPr lang="en-US" sz="2000" dirty="0">
              <a:solidFill>
                <a:prstClr val="white"/>
              </a:solidFill>
              <a:latin typeface="HP Simplified" pitchFamily="34" charset="0"/>
            </a:endParaRPr>
          </a:p>
        </p:txBody>
      </p:sp>
      <p:sp>
        <p:nvSpPr>
          <p:cNvPr id="9" name="Parallelogram 8"/>
          <p:cNvSpPr/>
          <p:nvPr/>
        </p:nvSpPr>
        <p:spPr>
          <a:xfrm>
            <a:off x="-10886" y="2666667"/>
            <a:ext cx="3120443" cy="822754"/>
          </a:xfrm>
          <a:prstGeom prst="parallelogram">
            <a:avLst/>
          </a:prstGeom>
          <a:gradFill flip="none" rotWithShape="1">
            <a:gsLst>
              <a:gs pos="54000">
                <a:schemeClr val="bg1">
                  <a:lumMod val="50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1" name="Parallelogram 10"/>
          <p:cNvSpPr/>
          <p:nvPr/>
        </p:nvSpPr>
        <p:spPr>
          <a:xfrm flipH="1">
            <a:off x="6021778" y="2668678"/>
            <a:ext cx="3122222" cy="836524"/>
          </a:xfrm>
          <a:prstGeom prst="parallelogram">
            <a:avLst/>
          </a:prstGeom>
          <a:gradFill flip="none" rotWithShape="1">
            <a:gsLst>
              <a:gs pos="54000">
                <a:schemeClr val="tx1">
                  <a:lumMod val="75000"/>
                  <a:lumOff val="2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3" name="Rectangle 12"/>
          <p:cNvSpPr/>
          <p:nvPr/>
        </p:nvSpPr>
        <p:spPr>
          <a:xfrm>
            <a:off x="315686" y="1393374"/>
            <a:ext cx="9013372" cy="1138773"/>
          </a:xfrm>
          <a:prstGeom prst="rect">
            <a:avLst/>
          </a:prstGeom>
        </p:spPr>
        <p:txBody>
          <a:bodyPr wrap="square">
            <a:spAutoFit/>
          </a:bodyPr>
          <a:lstStyle/>
          <a:p>
            <a:pPr marL="228600" lvl="0" indent="-228600">
              <a:spcBef>
                <a:spcPts val="600"/>
              </a:spcBef>
              <a:spcAft>
                <a:spcPts val="600"/>
              </a:spcAft>
              <a:buFont typeface="Arial" pitchFamily="34" charset="0"/>
              <a:buChar char="•"/>
            </a:pPr>
            <a:r>
              <a:rPr lang="en-US" sz="1600" dirty="0" smtClean="0">
                <a:solidFill>
                  <a:schemeClr val="accent1"/>
                </a:solidFill>
                <a:latin typeface="HP Simplified" pitchFamily="34" charset="0"/>
              </a:rPr>
              <a:t>Built-in intelligence for simplified setup and maintenance</a:t>
            </a:r>
          </a:p>
          <a:p>
            <a:pPr marL="228600" lvl="0" indent="-228600">
              <a:spcBef>
                <a:spcPts val="600"/>
              </a:spcBef>
              <a:spcAft>
                <a:spcPts val="600"/>
              </a:spcAft>
              <a:buFont typeface="Arial" pitchFamily="34" charset="0"/>
              <a:buChar char="•"/>
            </a:pPr>
            <a:r>
              <a:rPr lang="en-US" sz="1600" dirty="0" smtClean="0">
                <a:solidFill>
                  <a:schemeClr val="accent1"/>
                </a:solidFill>
                <a:latin typeface="HP Simplified" pitchFamily="34" charset="0"/>
              </a:rPr>
              <a:t>Consistent management and updates across the server lifecycle</a:t>
            </a:r>
          </a:p>
          <a:p>
            <a:pPr marL="228600" lvl="0" indent="-228600">
              <a:spcBef>
                <a:spcPts val="600"/>
              </a:spcBef>
              <a:spcAft>
                <a:spcPts val="600"/>
              </a:spcAft>
              <a:buFont typeface="Arial" pitchFamily="34" charset="0"/>
              <a:buChar char="•"/>
            </a:pPr>
            <a:r>
              <a:rPr lang="en-US" sz="1600" dirty="0" smtClean="0">
                <a:solidFill>
                  <a:schemeClr val="accent1"/>
                </a:solidFill>
                <a:latin typeface="HP Simplified" pitchFamily="34" charset="0"/>
              </a:rPr>
              <a:t>Automated monitoring and self-diagnosis</a:t>
            </a:r>
            <a:endParaRPr lang="en-US" sz="1600" dirty="0">
              <a:solidFill>
                <a:schemeClr val="accent1"/>
              </a:solidFill>
              <a:latin typeface="HP Simplified" pitchFamily="34" charset="0"/>
            </a:endParaRPr>
          </a:p>
        </p:txBody>
      </p:sp>
      <p:sp>
        <p:nvSpPr>
          <p:cNvPr id="23" name="Parallelogram 22"/>
          <p:cNvSpPr/>
          <p:nvPr/>
        </p:nvSpPr>
        <p:spPr>
          <a:xfrm>
            <a:off x="226478" y="2513591"/>
            <a:ext cx="2870465" cy="1043929"/>
          </a:xfrm>
          <a:prstGeom prst="parallelogram">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a:solidFill>
                <a:prstClr val="white"/>
              </a:solidFill>
              <a:latin typeface="HP Simplified" pitchFamily="34" charset="0"/>
            </a:endParaRPr>
          </a:p>
        </p:txBody>
      </p:sp>
      <p:sp>
        <p:nvSpPr>
          <p:cNvPr id="24" name="TextBox 23"/>
          <p:cNvSpPr txBox="1"/>
          <p:nvPr/>
        </p:nvSpPr>
        <p:spPr>
          <a:xfrm>
            <a:off x="332014" y="2843906"/>
            <a:ext cx="2629283" cy="1415772"/>
          </a:xfrm>
          <a:prstGeom prst="rect">
            <a:avLst/>
          </a:prstGeom>
          <a:noFill/>
        </p:spPr>
        <p:txBody>
          <a:bodyPr wrap="square" rtlCol="0">
            <a:spAutoFit/>
          </a:bodyPr>
          <a:lstStyle/>
          <a:p>
            <a:pPr marL="0" lvl="2" algn="ctr">
              <a:buClr>
                <a:srgbClr val="858689"/>
              </a:buClr>
              <a:buSzPct val="80000"/>
            </a:pPr>
            <a:r>
              <a:rPr lang="en-US" sz="2000" dirty="0">
                <a:solidFill>
                  <a:prstClr val="white"/>
                </a:solidFill>
                <a:latin typeface="HP Simplified" pitchFamily="34" charset="0"/>
                <a:cs typeface="Futura Hv"/>
              </a:rPr>
              <a:t>Intelligent </a:t>
            </a:r>
            <a:r>
              <a:rPr lang="en-US" sz="2000" dirty="0" smtClean="0">
                <a:solidFill>
                  <a:prstClr val="white"/>
                </a:solidFill>
                <a:latin typeface="HP Simplified" pitchFamily="34" charset="0"/>
                <a:cs typeface="Futura Hv"/>
              </a:rPr>
              <a:t>Provisioning</a:t>
            </a:r>
            <a:endParaRPr lang="en-US" b="1" dirty="0">
              <a:solidFill>
                <a:srgbClr val="000000"/>
              </a:solidFill>
              <a:latin typeface="HP Simplified" pitchFamily="34" charset="0"/>
            </a:endParaRPr>
          </a:p>
          <a:p>
            <a:pPr algn="ctr"/>
            <a:endParaRPr lang="en-US" sz="800" b="1" dirty="0" smtClean="0">
              <a:solidFill>
                <a:srgbClr val="0070C0"/>
              </a:solidFill>
              <a:latin typeface="HP Simplified" pitchFamily="34" charset="0"/>
            </a:endParaRPr>
          </a:p>
          <a:p>
            <a:pPr algn="ctr"/>
            <a:r>
              <a:rPr lang="en-US" sz="4400" b="1" dirty="0" smtClean="0">
                <a:solidFill>
                  <a:srgbClr val="0070C0"/>
                </a:solidFill>
                <a:latin typeface="HP Simplified" pitchFamily="34" charset="0"/>
              </a:rPr>
              <a:t>3x</a:t>
            </a:r>
            <a:endParaRPr lang="en-US" sz="2800" b="1" dirty="0">
              <a:solidFill>
                <a:srgbClr val="0070C0"/>
              </a:solidFill>
              <a:latin typeface="HP Simplified" pitchFamily="34" charset="0"/>
            </a:endParaRPr>
          </a:p>
          <a:p>
            <a:pPr algn="ctr"/>
            <a:r>
              <a:rPr lang="en-US" sz="1400" dirty="0">
                <a:solidFill>
                  <a:srgbClr val="000000"/>
                </a:solidFill>
                <a:latin typeface="HP Simplified" pitchFamily="34" charset="0"/>
              </a:rPr>
              <a:t>Faster system </a:t>
            </a:r>
            <a:r>
              <a:rPr lang="en-US" sz="1400" dirty="0" smtClean="0">
                <a:solidFill>
                  <a:srgbClr val="000000"/>
                </a:solidFill>
                <a:latin typeface="HP Simplified" pitchFamily="34" charset="0"/>
              </a:rPr>
              <a:t>deployment</a:t>
            </a:r>
            <a:endParaRPr lang="en-US" sz="1400" dirty="0">
              <a:solidFill>
                <a:srgbClr val="000000"/>
              </a:solidFill>
              <a:latin typeface="HP Simplified" pitchFamily="34" charset="0"/>
            </a:endParaRPr>
          </a:p>
        </p:txBody>
      </p:sp>
      <p:sp>
        <p:nvSpPr>
          <p:cNvPr id="26" name="Parallelogram 25"/>
          <p:cNvSpPr/>
          <p:nvPr/>
        </p:nvSpPr>
        <p:spPr>
          <a:xfrm>
            <a:off x="3064928" y="2532641"/>
            <a:ext cx="2870465" cy="1043929"/>
          </a:xfrm>
          <a:prstGeom prst="parallelogram">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a:solidFill>
                <a:prstClr val="white"/>
              </a:solidFill>
              <a:latin typeface="HP Simplified" pitchFamily="34" charset="0"/>
            </a:endParaRPr>
          </a:p>
        </p:txBody>
      </p:sp>
      <p:sp>
        <p:nvSpPr>
          <p:cNvPr id="27" name="TextBox 26"/>
          <p:cNvSpPr txBox="1"/>
          <p:nvPr/>
        </p:nvSpPr>
        <p:spPr>
          <a:xfrm>
            <a:off x="3243369" y="2691502"/>
            <a:ext cx="2629283" cy="1600438"/>
          </a:xfrm>
          <a:prstGeom prst="rect">
            <a:avLst/>
          </a:prstGeom>
          <a:noFill/>
        </p:spPr>
        <p:txBody>
          <a:bodyPr wrap="square" rtlCol="0">
            <a:spAutoFit/>
          </a:bodyPr>
          <a:lstStyle/>
          <a:p>
            <a:pPr marL="0" lvl="2" algn="ctr">
              <a:buClr>
                <a:srgbClr val="858689"/>
              </a:buClr>
              <a:buSzPct val="80000"/>
            </a:pPr>
            <a:r>
              <a:rPr lang="en-US" sz="2000" dirty="0">
                <a:solidFill>
                  <a:prstClr val="white"/>
                </a:solidFill>
                <a:latin typeface="HP Simplified" pitchFamily="34" charset="0"/>
                <a:cs typeface="Futura Hv"/>
              </a:rPr>
              <a:t>Active </a:t>
            </a:r>
            <a:br>
              <a:rPr lang="en-US" sz="2000" dirty="0">
                <a:solidFill>
                  <a:prstClr val="white"/>
                </a:solidFill>
                <a:latin typeface="HP Simplified" pitchFamily="34" charset="0"/>
                <a:cs typeface="Futura Hv"/>
              </a:rPr>
            </a:br>
            <a:r>
              <a:rPr lang="en-US" sz="2000" dirty="0" smtClean="0">
                <a:solidFill>
                  <a:prstClr val="white"/>
                </a:solidFill>
                <a:latin typeface="HP Simplified" pitchFamily="34" charset="0"/>
                <a:cs typeface="Futura Hv"/>
              </a:rPr>
              <a:t>Health</a:t>
            </a:r>
            <a:endParaRPr lang="en-US" b="1" dirty="0">
              <a:solidFill>
                <a:srgbClr val="000000"/>
              </a:solidFill>
              <a:latin typeface="HP Simplified" pitchFamily="34" charset="0"/>
            </a:endParaRPr>
          </a:p>
          <a:p>
            <a:pPr algn="ctr"/>
            <a:r>
              <a:rPr lang="en-US" sz="4400" b="1" dirty="0">
                <a:solidFill>
                  <a:srgbClr val="0070C0"/>
                </a:solidFill>
                <a:latin typeface="HP Simplified" pitchFamily="34" charset="0"/>
              </a:rPr>
              <a:t>5x</a:t>
            </a:r>
            <a:endParaRPr lang="en-US" sz="2800" b="1" dirty="0">
              <a:solidFill>
                <a:srgbClr val="0070C0"/>
              </a:solidFill>
              <a:latin typeface="HP Simplified" pitchFamily="34" charset="0"/>
            </a:endParaRPr>
          </a:p>
          <a:p>
            <a:pPr algn="ctr"/>
            <a:r>
              <a:rPr lang="en-US" sz="1400" dirty="0">
                <a:solidFill>
                  <a:srgbClr val="000000"/>
                </a:solidFill>
                <a:latin typeface="HP Simplified" pitchFamily="34" charset="0"/>
              </a:rPr>
              <a:t>Faster to problem analysis</a:t>
            </a:r>
          </a:p>
        </p:txBody>
      </p:sp>
      <p:sp>
        <p:nvSpPr>
          <p:cNvPr id="28" name="TextBox 27"/>
          <p:cNvSpPr txBox="1"/>
          <p:nvPr/>
        </p:nvSpPr>
        <p:spPr>
          <a:xfrm>
            <a:off x="5971700" y="2691502"/>
            <a:ext cx="3341914" cy="1600438"/>
          </a:xfrm>
          <a:prstGeom prst="rect">
            <a:avLst/>
          </a:prstGeom>
          <a:noFill/>
        </p:spPr>
        <p:txBody>
          <a:bodyPr wrap="square" rtlCol="0">
            <a:spAutoFit/>
          </a:bodyPr>
          <a:lstStyle/>
          <a:p>
            <a:pPr marL="0" lvl="2" algn="ctr">
              <a:buClr>
                <a:srgbClr val="858689"/>
              </a:buClr>
              <a:buSzPct val="80000"/>
            </a:pPr>
            <a:r>
              <a:rPr lang="en-US" sz="2000" dirty="0">
                <a:solidFill>
                  <a:prstClr val="white"/>
                </a:solidFill>
                <a:latin typeface="HP Simplified" pitchFamily="34" charset="0"/>
                <a:cs typeface="Futura Hv"/>
              </a:rPr>
              <a:t>Smart</a:t>
            </a:r>
            <a:br>
              <a:rPr lang="en-US" sz="2000" dirty="0">
                <a:solidFill>
                  <a:prstClr val="white"/>
                </a:solidFill>
                <a:latin typeface="HP Simplified" pitchFamily="34" charset="0"/>
                <a:cs typeface="Futura Hv"/>
              </a:rPr>
            </a:br>
            <a:r>
              <a:rPr lang="en-US" sz="2000" dirty="0" smtClean="0">
                <a:solidFill>
                  <a:prstClr val="white"/>
                </a:solidFill>
                <a:latin typeface="HP Simplified" pitchFamily="34" charset="0"/>
                <a:cs typeface="Futura Hv"/>
              </a:rPr>
              <a:t>Update</a:t>
            </a:r>
            <a:endParaRPr lang="en-US" b="1" dirty="0">
              <a:solidFill>
                <a:srgbClr val="000000"/>
              </a:solidFill>
              <a:latin typeface="HP Simplified" pitchFamily="34" charset="0"/>
            </a:endParaRPr>
          </a:p>
          <a:p>
            <a:pPr algn="ctr"/>
            <a:r>
              <a:rPr lang="en-US" sz="4400" b="1" dirty="0">
                <a:solidFill>
                  <a:srgbClr val="0070C0"/>
                </a:solidFill>
                <a:latin typeface="HP Simplified" pitchFamily="34" charset="0"/>
              </a:rPr>
              <a:t>69</a:t>
            </a:r>
            <a:r>
              <a:rPr lang="en-US" sz="4400" b="1" dirty="0" smtClean="0">
                <a:solidFill>
                  <a:srgbClr val="0070C0"/>
                </a:solidFill>
                <a:latin typeface="HP Simplified" pitchFamily="34" charset="0"/>
              </a:rPr>
              <a:t>%</a:t>
            </a:r>
            <a:endParaRPr lang="en-US" sz="2800" b="1" dirty="0" smtClean="0">
              <a:solidFill>
                <a:srgbClr val="0070C0"/>
              </a:solidFill>
              <a:latin typeface="HP Simplified" pitchFamily="34" charset="0"/>
            </a:endParaRPr>
          </a:p>
          <a:p>
            <a:pPr algn="ctr"/>
            <a:r>
              <a:rPr lang="en-US" sz="1400" dirty="0">
                <a:solidFill>
                  <a:srgbClr val="000000"/>
                </a:solidFill>
                <a:latin typeface="HP Simplified" pitchFamily="34" charset="0"/>
              </a:rPr>
              <a:t>Less operator time for </a:t>
            </a:r>
            <a:r>
              <a:rPr lang="en-US" sz="1400" dirty="0" smtClean="0">
                <a:solidFill>
                  <a:srgbClr val="000000"/>
                </a:solidFill>
                <a:latin typeface="HP Simplified" pitchFamily="34" charset="0"/>
              </a:rPr>
              <a:t>updates</a:t>
            </a:r>
            <a:endParaRPr lang="en-US" sz="1400" dirty="0">
              <a:solidFill>
                <a:srgbClr val="000000"/>
              </a:solidFill>
              <a:latin typeface="HP Simplified" pitchFamily="34" charset="0"/>
            </a:endParaRPr>
          </a:p>
        </p:txBody>
      </p:sp>
      <p:sp>
        <p:nvSpPr>
          <p:cNvPr id="30" name="Text Placeholder 8"/>
          <p:cNvSpPr txBox="1">
            <a:spLocks/>
          </p:cNvSpPr>
          <p:nvPr/>
        </p:nvSpPr>
        <p:spPr bwMode="black">
          <a:xfrm>
            <a:off x="329546" y="790685"/>
            <a:ext cx="8370380" cy="393286"/>
          </a:xfrm>
          <a:prstGeom prst="rect">
            <a:avLst/>
          </a:prstGeom>
        </p:spPr>
        <p:txBody>
          <a:bodyPr vert="horz" lIns="0" tIns="0" rIns="0" bIns="0" rtlCol="0">
            <a:normAutofit/>
          </a:bodyPr>
          <a:lstStyle/>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2000" b="0" i="0" u="none" strike="noStrike" kern="1200" cap="none" spc="0" normalizeH="0" baseline="0" noProof="0" dirty="0">
              <a:ln>
                <a:noFill/>
              </a:ln>
              <a:solidFill>
                <a:schemeClr val="tx1"/>
              </a:solidFill>
              <a:effectLst/>
              <a:uLnTx/>
              <a:uFillTx/>
              <a:latin typeface="HP Simplified" pitchFamily="34" charset="0"/>
              <a:cs typeface="HP Display Beta Bo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69" y="235063"/>
            <a:ext cx="8460105" cy="430887"/>
          </a:xfrm>
        </p:spPr>
        <p:txBody>
          <a:bodyPr/>
          <a:lstStyle/>
          <a:p>
            <a:r>
              <a:rPr lang="en-US" b="0" dirty="0" smtClean="0">
                <a:latin typeface="HP Simplified" pitchFamily="34" charset="0"/>
              </a:rPr>
              <a:t>Innovations in Integrated Lifecycle Automation</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12</a:t>
            </a:fld>
            <a:endParaRPr lang="en-US" noProof="0" dirty="0">
              <a:latin typeface="HP Simplified" pitchFamily="34" charset="0"/>
            </a:endParaRPr>
          </a:p>
        </p:txBody>
      </p:sp>
      <p:sp>
        <p:nvSpPr>
          <p:cNvPr id="9" name="Text Placeholder 5"/>
          <p:cNvSpPr txBox="1">
            <a:spLocks/>
          </p:cNvSpPr>
          <p:nvPr/>
        </p:nvSpPr>
        <p:spPr>
          <a:xfrm>
            <a:off x="4735062" y="1148561"/>
            <a:ext cx="4408937" cy="3072914"/>
          </a:xfrm>
          <a:prstGeom prst="rect">
            <a:avLst/>
          </a:prstGeom>
        </p:spPr>
        <p:txBody>
          <a:bodyPr>
            <a:normAutofit/>
          </a:bodyPr>
          <a:lstStyle/>
          <a:p>
            <a:pPr marL="228600" marR="0" lvl="0" indent="-22860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1800" b="0" i="0" u="none" strike="noStrike" kern="1200" cap="none" spc="0" normalizeH="0" baseline="0" noProof="0" dirty="0" smtClean="0">
              <a:ln>
                <a:noFill/>
              </a:ln>
              <a:effectLst/>
              <a:uLnTx/>
              <a:uFillTx/>
              <a:latin typeface="HP Simplified" pitchFamily="34" charset="0"/>
              <a:cs typeface="HP Display Beta Bold"/>
            </a:endParaRPr>
          </a:p>
          <a:p>
            <a:pPr marL="230188" lvl="0" indent="-230188">
              <a:lnSpc>
                <a:spcPct val="120000"/>
              </a:lnSpc>
              <a:spcBef>
                <a:spcPts val="1000"/>
              </a:spcBef>
              <a:spcAft>
                <a:spcPts val="600"/>
              </a:spcAft>
              <a:buSzPct val="80000"/>
              <a:buFont typeface="Arial"/>
              <a:buChar char="•"/>
              <a:defRPr/>
            </a:pPr>
            <a:r>
              <a:rPr lang="en-US" sz="1600" dirty="0" smtClean="0">
                <a:latin typeface="HP Simplified" pitchFamily="34" charset="0"/>
              </a:rPr>
              <a:t>64 e</a:t>
            </a:r>
            <a:r>
              <a:rPr lang="en-US" sz="1600" dirty="0" err="1" smtClean="0">
                <a:latin typeface="HP Simplified" pitchFamily="34" charset="0"/>
              </a:rPr>
              <a:t>mbedded</a:t>
            </a:r>
            <a:r>
              <a:rPr lang="en-US" sz="1600" dirty="0" smtClean="0">
                <a:latin typeface="HP Simplified" pitchFamily="34" charset="0"/>
              </a:rPr>
              <a:t> intelligent temp. sensors</a:t>
            </a:r>
          </a:p>
          <a:p>
            <a:pPr marL="230188" marR="0" lvl="0" indent="-230188" fontAlgn="auto">
              <a:lnSpc>
                <a:spcPct val="120000"/>
              </a:lnSpc>
              <a:spcBef>
                <a:spcPts val="1000"/>
              </a:spcBef>
              <a:spcAft>
                <a:spcPts val="600"/>
              </a:spcAft>
              <a:buClrTx/>
              <a:buSzPct val="80000"/>
              <a:buFont typeface="Arial"/>
              <a:buChar char="•"/>
              <a:tabLst/>
              <a:defRPr/>
            </a:pPr>
            <a:r>
              <a:rPr lang="en-US" sz="1600" dirty="0" smtClean="0">
                <a:latin typeface="HP Simplified" pitchFamily="34" charset="0"/>
              </a:rPr>
              <a:t>Built-in analytics &amp; smart algorithms</a:t>
            </a:r>
          </a:p>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+1600 data points continuously analyzed</a:t>
            </a:r>
          </a:p>
          <a:p>
            <a:pPr marL="230188" lvl="0" indent="-230188">
              <a:lnSpc>
                <a:spcPct val="120000"/>
              </a:lnSpc>
              <a:spcBef>
                <a:spcPts val="1000"/>
              </a:spcBef>
              <a:spcAft>
                <a:spcPts val="600"/>
              </a:spcAft>
              <a:buSzPct val="80000"/>
              <a:buFont typeface="Arial"/>
              <a:buChar char="•"/>
              <a:defRPr/>
            </a:pPr>
            <a:r>
              <a:rPr lang="en-US" sz="1600" dirty="0" smtClean="0">
                <a:latin typeface="HP Simplified" pitchFamily="34" charset="0"/>
              </a:rPr>
              <a:t>100% agentless management software</a:t>
            </a:r>
          </a:p>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Next generation iLO and Smart Array</a:t>
            </a:r>
          </a:p>
          <a:p>
            <a:pPr marL="228600" marR="0" lvl="0" indent="-228600" algn="l" defTabSz="457200" rtl="0" eaLnBrk="1" fontAlgn="auto" latinLnBrk="0" hangingPunct="1">
              <a:lnSpc>
                <a:spcPct val="120000"/>
              </a:lnSpc>
              <a:spcBef>
                <a:spcPts val="0"/>
              </a:spcBef>
              <a:spcAft>
                <a:spcPts val="140"/>
              </a:spcAft>
              <a:buClrTx/>
              <a:buSzPct val="100000"/>
              <a:buFont typeface="Wingdings" pitchFamily="2" charset="2"/>
              <a:buChar char="§"/>
              <a:tabLst/>
              <a:defRPr/>
            </a:pPr>
            <a:endParaRPr kumimoji="0" lang="en-US" sz="1800" b="0" i="0" u="none" strike="noStrike" kern="1200" cap="none" spc="0" normalizeH="0" baseline="0" noProof="0" dirty="0" smtClean="0">
              <a:ln>
                <a:noFill/>
              </a:ln>
              <a:effectLst/>
              <a:uLnTx/>
              <a:uFillTx/>
              <a:latin typeface="HP Simplified" pitchFamily="34" charset="0"/>
              <a:cs typeface="HP Display Beta Bold"/>
            </a:endParaRPr>
          </a:p>
          <a:p>
            <a:pPr marL="228600" marR="0" lvl="0" indent="-228600" algn="l" defTabSz="457200" rtl="0" eaLnBrk="1" fontAlgn="auto" latinLnBrk="0" hangingPunct="1">
              <a:lnSpc>
                <a:spcPct val="120000"/>
              </a:lnSpc>
              <a:spcBef>
                <a:spcPts val="0"/>
              </a:spcBef>
              <a:spcAft>
                <a:spcPts val="140"/>
              </a:spcAft>
              <a:buClrTx/>
              <a:buSzPct val="100000"/>
              <a:buFont typeface="Wingdings" pitchFamily="2" charset="2"/>
              <a:buChar char="§"/>
              <a:tabLst/>
              <a:defRPr/>
            </a:pPr>
            <a:endParaRPr kumimoji="0" lang="en-US" sz="1800" b="0" i="0" u="none" strike="noStrike" kern="1200" cap="none" spc="0" normalizeH="0" baseline="0" noProof="0" dirty="0" smtClean="0">
              <a:ln>
                <a:noFill/>
              </a:ln>
              <a:solidFill>
                <a:schemeClr val="accent1"/>
              </a:solidFill>
              <a:effectLst/>
              <a:uLnTx/>
              <a:uFillTx/>
              <a:latin typeface="HP Simplified" pitchFamily="34" charset="0"/>
              <a:cs typeface="HP Display Beta Bold"/>
            </a:endParaRPr>
          </a:p>
        </p:txBody>
      </p:sp>
      <p:pic>
        <p:nvPicPr>
          <p:cNvPr id="10" name="Picture 2" descr="DL380-bezel.png"/>
          <p:cNvPicPr>
            <a:picLocks noChangeAspect="1" noChangeArrowheads="1"/>
          </p:cNvPicPr>
          <p:nvPr/>
        </p:nvPicPr>
        <p:blipFill>
          <a:blip r:embed="rId3" r:link="rId4"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0" y="2808514"/>
            <a:ext cx="4925390" cy="1584177"/>
          </a:xfrm>
          <a:prstGeom prst="rect">
            <a:avLst/>
          </a:prstGeom>
          <a:noFill/>
          <a:ln w="9525">
            <a:noFill/>
            <a:miter lim="800000"/>
            <a:headEnd/>
            <a:tailEnd/>
          </a:ln>
        </p:spPr>
      </p:pic>
      <p:sp>
        <p:nvSpPr>
          <p:cNvPr id="12" name="Rectangle 11"/>
          <p:cNvSpPr/>
          <p:nvPr/>
        </p:nvSpPr>
        <p:spPr>
          <a:xfrm>
            <a:off x="478064" y="1491544"/>
            <a:ext cx="3789135" cy="830997"/>
          </a:xfrm>
          <a:prstGeom prst="rect">
            <a:avLst/>
          </a:prstGeom>
        </p:spPr>
        <p:txBody>
          <a:bodyPr wrap="square">
            <a:spAutoFit/>
          </a:bodyPr>
          <a:lstStyle/>
          <a:p>
            <a:pPr lvl="0" algn="ctr">
              <a:buSzPct val="100000"/>
              <a:defRPr/>
            </a:pPr>
            <a:r>
              <a:rPr lang="en-US" sz="2400" b="1" dirty="0" smtClean="0">
                <a:solidFill>
                  <a:srgbClr val="0096D6"/>
                </a:solidFill>
                <a:latin typeface="HP Simplified" pitchFamily="34" charset="0"/>
                <a:cs typeface="HP Display Beta Bold"/>
              </a:rPr>
              <a:t>Triple administrator productivity*</a:t>
            </a:r>
          </a:p>
        </p:txBody>
      </p:sp>
      <p:sp>
        <p:nvSpPr>
          <p:cNvPr id="7" name="Rectangle 6"/>
          <p:cNvSpPr/>
          <p:nvPr/>
        </p:nvSpPr>
        <p:spPr>
          <a:xfrm>
            <a:off x="4330339" y="4670173"/>
            <a:ext cx="2122714" cy="246221"/>
          </a:xfrm>
          <a:prstGeom prst="rect">
            <a:avLst/>
          </a:prstGeom>
        </p:spPr>
        <p:txBody>
          <a:bodyPr wrap="square">
            <a:spAutoFit/>
          </a:bodyPr>
          <a:lstStyle/>
          <a:p>
            <a:pPr lvl="0" algn="ctr">
              <a:buSzPct val="100000"/>
              <a:defRPr/>
            </a:pPr>
            <a:r>
              <a:rPr lang="en-US" sz="1000" dirty="0" smtClean="0">
                <a:latin typeface="HP Simplified" pitchFamily="34" charset="0"/>
                <a:cs typeface="HP Display Beta Bold"/>
              </a:rPr>
              <a:t>*With Smart Update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r>
              <a:rPr lang="en-US" dirty="0" smtClean="0">
                <a:latin typeface="HP Simplified" pitchFamily="34" charset="0"/>
              </a:rPr>
              <a:t>Sell more, reduce cost of delivery and open new revenue opportunities</a:t>
            </a:r>
            <a:endParaRPr lang="en-US" dirty="0">
              <a:latin typeface="HP Simplified" pitchFamily="34" charset="0"/>
            </a:endParaRPr>
          </a:p>
        </p:txBody>
      </p:sp>
      <p:sp>
        <p:nvSpPr>
          <p:cNvPr id="3" name="Title 2"/>
          <p:cNvSpPr>
            <a:spLocks noGrp="1"/>
          </p:cNvSpPr>
          <p:nvPr>
            <p:ph type="title"/>
          </p:nvPr>
        </p:nvSpPr>
        <p:spPr>
          <a:xfrm>
            <a:off x="331469" y="235063"/>
            <a:ext cx="8460105" cy="430887"/>
          </a:xfrm>
        </p:spPr>
        <p:txBody>
          <a:bodyPr/>
          <a:lstStyle/>
          <a:p>
            <a:r>
              <a:rPr lang="en-US" b="0" dirty="0" smtClean="0">
                <a:latin typeface="HP Simplified" pitchFamily="34" charset="0"/>
              </a:rPr>
              <a:t>Benefits for partners</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13</a:t>
            </a:fld>
            <a:endParaRPr lang="en-US" noProof="0" dirty="0">
              <a:latin typeface="HP Simplified" pitchFamily="34" charset="0"/>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3539" y="1491179"/>
            <a:ext cx="1213426" cy="10781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85725" y="1491179"/>
            <a:ext cx="1207826" cy="10781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776693" y="1456734"/>
            <a:ext cx="1213426" cy="11126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506074562"/>
              </p:ext>
            </p:extLst>
          </p:nvPr>
        </p:nvGraphicFramePr>
        <p:xfrm>
          <a:off x="220639" y="2641505"/>
          <a:ext cx="8329683" cy="1452880"/>
        </p:xfrm>
        <a:graphic>
          <a:graphicData uri="http://schemas.openxmlformats.org/drawingml/2006/table">
            <a:tbl>
              <a:tblPr firstRow="1" bandRow="1">
                <a:tableStyleId>{5C22544A-7EE6-4342-B048-85BDC9FD1C3A}</a:tableStyleId>
              </a:tblPr>
              <a:tblGrid>
                <a:gridCol w="2776561"/>
                <a:gridCol w="2776561"/>
                <a:gridCol w="2776561"/>
              </a:tblGrid>
              <a:tr h="370840">
                <a:tc>
                  <a:txBody>
                    <a:bodyPr/>
                    <a:lstStyle/>
                    <a:p>
                      <a:pPr algn="ctr"/>
                      <a:r>
                        <a:rPr lang="en-US" sz="1600" dirty="0" smtClean="0">
                          <a:solidFill>
                            <a:schemeClr val="tx1"/>
                          </a:solidFill>
                          <a:latin typeface="HP Simplified" pitchFamily="34" charset="0"/>
                        </a:rPr>
                        <a:t>Intelligent Provisioning</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Active Health</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Smart Update</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15888" indent="-115888" algn="l">
                        <a:buFont typeface="Arial" pitchFamily="34" charset="0"/>
                        <a:buChar char="•"/>
                      </a:pPr>
                      <a:r>
                        <a:rPr lang="en-US" sz="1300" dirty="0" smtClean="0">
                          <a:solidFill>
                            <a:schemeClr val="tx1"/>
                          </a:solidFill>
                          <a:latin typeface="HP Simplified" pitchFamily="34" charset="0"/>
                        </a:rPr>
                        <a:t>Reduce time and complexity of deployment services making consultants more productive</a:t>
                      </a:r>
                    </a:p>
                    <a:p>
                      <a:pPr marL="115888" indent="-115888" algn="l">
                        <a:buFont typeface="Arial" pitchFamily="34" charset="0"/>
                        <a:buChar char="•"/>
                      </a:pPr>
                      <a:endParaRPr lang="en-US" sz="13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Automatically monitors health and configuration with easy set up to feed Insight Online for detailed views of what’s going on in your customer’s environment</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Enables practical maintenance with little downtime, perfect</a:t>
                      </a:r>
                      <a:r>
                        <a:rPr lang="en-US" sz="1300" baseline="0" dirty="0" smtClean="0">
                          <a:solidFill>
                            <a:schemeClr val="tx1"/>
                          </a:solidFill>
                          <a:latin typeface="HP Simplified" pitchFamily="34" charset="0"/>
                        </a:rPr>
                        <a:t> for new chargeable compliance services for customers</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357916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157299"/>
            <a:ext cx="7222352" cy="1329595"/>
          </a:xfrm>
        </p:spPr>
        <p:txBody>
          <a:bodyPr/>
          <a:lstStyle/>
          <a:p>
            <a:pPr lvl="0"/>
            <a:r>
              <a:rPr lang="en-US" b="0" dirty="0" smtClean="0">
                <a:latin typeface="HP Simplified" pitchFamily="34" charset="0"/>
              </a:rPr>
              <a:t>Dynamic Workload Acceleration</a:t>
            </a:r>
            <a:endParaRPr lang="en-US" b="0" dirty="0">
              <a:latin typeface="HP Simplified" pitchFamily="34" charset="0"/>
            </a:endParaRP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ubtitle 40"/>
          <p:cNvSpPr>
            <a:spLocks noGrp="1"/>
          </p:cNvSpPr>
          <p:nvPr>
            <p:ph type="subTitle" idx="4294967295"/>
          </p:nvPr>
        </p:nvSpPr>
        <p:spPr>
          <a:xfrm>
            <a:off x="331469" y="660169"/>
            <a:ext cx="8460105" cy="340414"/>
          </a:xfrm>
          <a:prstGeom prst="rect">
            <a:avLst/>
          </a:prstGeom>
        </p:spPr>
        <p:txBody>
          <a:bodyPr/>
          <a:lstStyle/>
          <a:p>
            <a:pPr lvl="0" defTabSz="914400">
              <a:spcAft>
                <a:spcPts val="0"/>
              </a:spcAft>
              <a:buSzTx/>
              <a:defRPr/>
            </a:pPr>
            <a:r>
              <a:rPr lang="en-US" kern="0" dirty="0" smtClean="0">
                <a:latin typeface="HP Simplified" pitchFamily="34" charset="0"/>
              </a:rPr>
              <a:t>Servers so intelligent they turbo-charge application performance</a:t>
            </a:r>
            <a:endParaRPr lang="en-US" kern="0" dirty="0">
              <a:latin typeface="HP Simplified" pitchFamily="34" charset="0"/>
            </a:endParaRPr>
          </a:p>
        </p:txBody>
      </p:sp>
      <p:sp>
        <p:nvSpPr>
          <p:cNvPr id="3" name="Title 2"/>
          <p:cNvSpPr>
            <a:spLocks noGrp="1"/>
          </p:cNvSpPr>
          <p:nvPr>
            <p:ph type="title"/>
          </p:nvPr>
        </p:nvSpPr>
        <p:spPr>
          <a:xfrm>
            <a:off x="331469" y="235063"/>
            <a:ext cx="8460105" cy="430887"/>
          </a:xfrm>
        </p:spPr>
        <p:txBody>
          <a:bodyPr/>
          <a:lstStyle/>
          <a:p>
            <a:pPr lvl="0"/>
            <a:r>
              <a:rPr lang="en-US" b="0" dirty="0" smtClean="0">
                <a:solidFill>
                  <a:srgbClr val="000000"/>
                </a:solidFill>
                <a:latin typeface="HP Simplified" pitchFamily="34" charset="0"/>
              </a:rPr>
              <a:t>Dynamic Workload Acceleration</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15</a:t>
            </a:fld>
            <a:endParaRPr lang="en-US" noProof="0" dirty="0">
              <a:latin typeface="HP Simplified" pitchFamily="34" charset="0"/>
            </a:endParaRPr>
          </a:p>
        </p:txBody>
      </p:sp>
      <p:sp>
        <p:nvSpPr>
          <p:cNvPr id="7" name="Trapezoid 6"/>
          <p:cNvSpPr/>
          <p:nvPr/>
        </p:nvSpPr>
        <p:spPr>
          <a:xfrm>
            <a:off x="2929999" y="2669378"/>
            <a:ext cx="3276622" cy="822674"/>
          </a:xfrm>
          <a:prstGeom prst="trapezoid">
            <a:avLst/>
          </a:prstGeom>
          <a:gradFill flip="none" rotWithShape="1">
            <a:gsLst>
              <a:gs pos="54000">
                <a:schemeClr val="tx1">
                  <a:lumMod val="65000"/>
                  <a:lumOff val="3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defTabSz="914400">
              <a:lnSpc>
                <a:spcPct val="85000"/>
              </a:lnSpc>
            </a:pPr>
            <a:endParaRPr lang="en-US" sz="2000" dirty="0">
              <a:solidFill>
                <a:prstClr val="white"/>
              </a:solidFill>
              <a:latin typeface="HP Simplified" pitchFamily="34" charset="0"/>
            </a:endParaRPr>
          </a:p>
        </p:txBody>
      </p:sp>
      <p:sp>
        <p:nvSpPr>
          <p:cNvPr id="9" name="Parallelogram 8"/>
          <p:cNvSpPr/>
          <p:nvPr/>
        </p:nvSpPr>
        <p:spPr>
          <a:xfrm>
            <a:off x="-10886" y="2666667"/>
            <a:ext cx="3120443" cy="822754"/>
          </a:xfrm>
          <a:prstGeom prst="parallelogram">
            <a:avLst/>
          </a:prstGeom>
          <a:gradFill flip="none" rotWithShape="1">
            <a:gsLst>
              <a:gs pos="54000">
                <a:schemeClr val="bg1">
                  <a:lumMod val="50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1" name="Parallelogram 10"/>
          <p:cNvSpPr/>
          <p:nvPr/>
        </p:nvSpPr>
        <p:spPr>
          <a:xfrm flipH="1">
            <a:off x="6021778" y="2668678"/>
            <a:ext cx="3122222" cy="836524"/>
          </a:xfrm>
          <a:prstGeom prst="parallelogram">
            <a:avLst/>
          </a:prstGeom>
          <a:gradFill flip="none" rotWithShape="1">
            <a:gsLst>
              <a:gs pos="54000">
                <a:schemeClr val="tx1">
                  <a:lumMod val="75000"/>
                  <a:lumOff val="2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23" name="Parallelogram 22"/>
          <p:cNvSpPr/>
          <p:nvPr/>
        </p:nvSpPr>
        <p:spPr>
          <a:xfrm>
            <a:off x="226478" y="2513591"/>
            <a:ext cx="2870465" cy="1043929"/>
          </a:xfrm>
          <a:prstGeom prst="parallelogram">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a:solidFill>
                <a:prstClr val="white"/>
              </a:solidFill>
              <a:latin typeface="HP Simplified" pitchFamily="34" charset="0"/>
            </a:endParaRPr>
          </a:p>
        </p:txBody>
      </p:sp>
      <p:sp>
        <p:nvSpPr>
          <p:cNvPr id="26" name="Parallelogram 25"/>
          <p:cNvSpPr/>
          <p:nvPr/>
        </p:nvSpPr>
        <p:spPr>
          <a:xfrm>
            <a:off x="3064928" y="2532641"/>
            <a:ext cx="2870465" cy="1043929"/>
          </a:xfrm>
          <a:prstGeom prst="parallelogram">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a:solidFill>
                <a:prstClr val="white"/>
              </a:solidFill>
              <a:latin typeface="HP Simplified" pitchFamily="34" charset="0"/>
            </a:endParaRPr>
          </a:p>
        </p:txBody>
      </p:sp>
      <p:sp>
        <p:nvSpPr>
          <p:cNvPr id="30" name="Text Placeholder 8"/>
          <p:cNvSpPr txBox="1">
            <a:spLocks/>
          </p:cNvSpPr>
          <p:nvPr/>
        </p:nvSpPr>
        <p:spPr bwMode="black">
          <a:xfrm>
            <a:off x="329546" y="790685"/>
            <a:ext cx="8370380" cy="393286"/>
          </a:xfrm>
          <a:prstGeom prst="rect">
            <a:avLst/>
          </a:prstGeom>
        </p:spPr>
        <p:txBody>
          <a:bodyPr vert="horz" lIns="0" tIns="0" rIns="0" bIns="0" rtlCol="0">
            <a:normAutofit/>
          </a:bodyPr>
          <a:lstStyle/>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2000" b="0" i="0" u="none" strike="noStrike" kern="1200" cap="none" spc="0" normalizeH="0" baseline="0" noProof="0" dirty="0">
              <a:ln>
                <a:noFill/>
              </a:ln>
              <a:solidFill>
                <a:schemeClr val="tx1"/>
              </a:solidFill>
              <a:effectLst/>
              <a:uLnTx/>
              <a:uFillTx/>
              <a:latin typeface="HP Simplified" pitchFamily="34" charset="0"/>
              <a:cs typeface="HP Display Beta Bold"/>
            </a:endParaRPr>
          </a:p>
        </p:txBody>
      </p:sp>
      <p:sp>
        <p:nvSpPr>
          <p:cNvPr id="37" name="TextBox 36"/>
          <p:cNvSpPr txBox="1"/>
          <p:nvPr/>
        </p:nvSpPr>
        <p:spPr>
          <a:xfrm>
            <a:off x="280845" y="2742843"/>
            <a:ext cx="2651760" cy="2123658"/>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Solid State </a:t>
            </a:r>
            <a:br>
              <a:rPr lang="en-US" sz="2000" dirty="0" smtClean="0">
                <a:solidFill>
                  <a:schemeClr val="bg1"/>
                </a:solidFill>
                <a:latin typeface="HP Simplified" pitchFamily="34" charset="0"/>
                <a:cs typeface="Futura Hv"/>
              </a:rPr>
            </a:br>
            <a:r>
              <a:rPr lang="en-US" sz="2000" dirty="0" smtClean="0">
                <a:solidFill>
                  <a:schemeClr val="bg1"/>
                </a:solidFill>
                <a:latin typeface="HP Simplified" pitchFamily="34" charset="0"/>
                <a:cs typeface="Futura Hv"/>
              </a:rPr>
              <a:t>Optimized</a:t>
            </a:r>
            <a:endParaRPr lang="en-US" b="1" dirty="0" smtClean="0">
              <a:latin typeface="HP Simplified" pitchFamily="34" charset="0"/>
            </a:endParaRPr>
          </a:p>
          <a:p>
            <a:pPr algn="ctr"/>
            <a:r>
              <a:rPr lang="en-US" sz="4400" b="1" dirty="0" smtClean="0">
                <a:solidFill>
                  <a:srgbClr val="0070C0"/>
                </a:solidFill>
                <a:latin typeface="HP Simplified" pitchFamily="34" charset="0"/>
              </a:rPr>
              <a:t>6x</a:t>
            </a:r>
          </a:p>
          <a:p>
            <a:pPr algn="ctr"/>
            <a:r>
              <a:rPr lang="en-US" sz="1400" dirty="0" smtClean="0">
                <a:latin typeface="HP Simplified" pitchFamily="34" charset="0"/>
              </a:rPr>
              <a:t>S</a:t>
            </a:r>
            <a:r>
              <a:rPr lang="en-US" sz="1400" dirty="0" smtClean="0">
                <a:solidFill>
                  <a:srgbClr val="000000"/>
                </a:solidFill>
                <a:latin typeface="HP Simplified" pitchFamily="34" charset="0"/>
              </a:rPr>
              <a:t>torage performance improvement</a:t>
            </a:r>
            <a:endParaRPr lang="en-US" sz="1400" dirty="0" smtClean="0">
              <a:latin typeface="HP Simplified" pitchFamily="34" charset="0"/>
            </a:endParaRPr>
          </a:p>
          <a:p>
            <a:pPr algn="ctr">
              <a:buClr>
                <a:schemeClr val="tx2"/>
              </a:buClr>
              <a:buSzPct val="80000"/>
            </a:pPr>
            <a:endParaRPr lang="en-US" sz="2000" dirty="0" smtClean="0">
              <a:latin typeface="HP Simplified" pitchFamily="34" charset="0"/>
            </a:endParaRPr>
          </a:p>
        </p:txBody>
      </p:sp>
      <p:sp>
        <p:nvSpPr>
          <p:cNvPr id="38" name="TextBox 37"/>
          <p:cNvSpPr txBox="1"/>
          <p:nvPr/>
        </p:nvSpPr>
        <p:spPr>
          <a:xfrm>
            <a:off x="3247608" y="2742843"/>
            <a:ext cx="2651760" cy="1600438"/>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Smart Data </a:t>
            </a:r>
            <a:br>
              <a:rPr lang="en-US" sz="2000" dirty="0" smtClean="0">
                <a:solidFill>
                  <a:schemeClr val="bg1"/>
                </a:solidFill>
                <a:latin typeface="HP Simplified" pitchFamily="34" charset="0"/>
                <a:cs typeface="Futura Hv"/>
              </a:rPr>
            </a:br>
            <a:r>
              <a:rPr lang="en-US" sz="2000" dirty="0" smtClean="0">
                <a:solidFill>
                  <a:schemeClr val="bg1"/>
                </a:solidFill>
                <a:latin typeface="HP Simplified" pitchFamily="34" charset="0"/>
                <a:cs typeface="Futura Hv"/>
              </a:rPr>
              <a:t>Protection</a:t>
            </a:r>
            <a:endParaRPr lang="en-US" b="1" dirty="0" smtClean="0">
              <a:latin typeface="HP Simplified" pitchFamily="34" charset="0"/>
            </a:endParaRPr>
          </a:p>
          <a:p>
            <a:pPr algn="ctr"/>
            <a:r>
              <a:rPr lang="en-US" sz="4400" b="1" dirty="0" smtClean="0">
                <a:solidFill>
                  <a:srgbClr val="0070C0"/>
                </a:solidFill>
                <a:latin typeface="HP Simplified" pitchFamily="34" charset="0"/>
              </a:rPr>
              <a:t>1000x</a:t>
            </a:r>
          </a:p>
          <a:p>
            <a:pPr algn="ctr"/>
            <a:r>
              <a:rPr lang="en-US" sz="1400" dirty="0" smtClean="0">
                <a:solidFill>
                  <a:srgbClr val="000000"/>
                </a:solidFill>
                <a:latin typeface="HP Simplified" pitchFamily="34" charset="0"/>
              </a:rPr>
              <a:t>Resilience </a:t>
            </a:r>
            <a:r>
              <a:rPr lang="en-US" sz="1400" dirty="0" smtClean="0">
                <a:solidFill>
                  <a:srgbClr val="000000"/>
                </a:solidFill>
                <a:latin typeface="HP Simplified" pitchFamily="34" charset="0"/>
                <a:ea typeface="新細明體" pitchFamily="18" charset="-120"/>
                <a:cs typeface="Times New Roman" pitchFamily="18" charset="0"/>
              </a:rPr>
              <a:t>for critical data </a:t>
            </a:r>
            <a:r>
              <a:rPr lang="en-US" sz="1400" dirty="0" smtClean="0">
                <a:solidFill>
                  <a:srgbClr val="000000"/>
                </a:solidFill>
                <a:latin typeface="HP Simplified" pitchFamily="34" charset="0"/>
              </a:rPr>
              <a:t> </a:t>
            </a:r>
            <a:endParaRPr lang="en-US" sz="1400" dirty="0">
              <a:solidFill>
                <a:srgbClr val="000000"/>
              </a:solidFill>
              <a:latin typeface="HP Simplified" pitchFamily="34" charset="0"/>
            </a:endParaRPr>
          </a:p>
        </p:txBody>
      </p:sp>
      <p:sp>
        <p:nvSpPr>
          <p:cNvPr id="39" name="TextBox 38"/>
          <p:cNvSpPr txBox="1"/>
          <p:nvPr/>
        </p:nvSpPr>
        <p:spPr>
          <a:xfrm>
            <a:off x="6214371" y="2742843"/>
            <a:ext cx="2651760" cy="1815882"/>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Smart Data </a:t>
            </a:r>
            <a:br>
              <a:rPr lang="en-US" sz="2000" dirty="0" smtClean="0">
                <a:solidFill>
                  <a:schemeClr val="bg1"/>
                </a:solidFill>
                <a:latin typeface="HP Simplified" pitchFamily="34" charset="0"/>
                <a:cs typeface="Futura Hv"/>
              </a:rPr>
            </a:br>
            <a:r>
              <a:rPr lang="en-US" sz="2000" dirty="0" smtClean="0">
                <a:solidFill>
                  <a:schemeClr val="bg1"/>
                </a:solidFill>
                <a:latin typeface="HP Simplified" pitchFamily="34" charset="0"/>
                <a:cs typeface="Futura Hv"/>
              </a:rPr>
              <a:t>Services</a:t>
            </a:r>
            <a:endParaRPr lang="en-US" b="1" dirty="0" smtClean="0">
              <a:latin typeface="HP Simplified" pitchFamily="34" charset="0"/>
            </a:endParaRPr>
          </a:p>
          <a:p>
            <a:pPr algn="ctr"/>
            <a:r>
              <a:rPr lang="en-US" sz="4400" b="1" dirty="0" smtClean="0">
                <a:solidFill>
                  <a:srgbClr val="0070C0"/>
                </a:solidFill>
                <a:latin typeface="HP Simplified" pitchFamily="34" charset="0"/>
              </a:rPr>
              <a:t>50%</a:t>
            </a:r>
          </a:p>
          <a:p>
            <a:pPr algn="ctr"/>
            <a:r>
              <a:rPr lang="en-US" sz="1400" dirty="0" smtClean="0">
                <a:solidFill>
                  <a:srgbClr val="000000"/>
                </a:solidFill>
                <a:latin typeface="HP Simplified" pitchFamily="34" charset="0"/>
              </a:rPr>
              <a:t>Increase in transactional workload</a:t>
            </a:r>
            <a:endParaRPr lang="en-US" sz="1400" dirty="0">
              <a:solidFill>
                <a:srgbClr val="000000"/>
              </a:solidFill>
              <a:latin typeface="HP Simplified" pitchFamily="34" charset="0"/>
            </a:endParaRPr>
          </a:p>
        </p:txBody>
      </p:sp>
      <p:sp>
        <p:nvSpPr>
          <p:cNvPr id="40" name="TextBox 39"/>
          <p:cNvSpPr txBox="1"/>
          <p:nvPr/>
        </p:nvSpPr>
        <p:spPr>
          <a:xfrm>
            <a:off x="251792" y="1290115"/>
            <a:ext cx="8528197" cy="1132618"/>
          </a:xfrm>
          <a:prstGeom prst="rect">
            <a:avLst/>
          </a:prstGeom>
          <a:noFill/>
        </p:spPr>
        <p:txBody>
          <a:bodyPr wrap="square" rtlCol="0">
            <a:spAutoFit/>
          </a:bodyPr>
          <a:lstStyle/>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Unified compute, storage and I/O</a:t>
            </a:r>
          </a:p>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Engineered for solid state performance</a:t>
            </a:r>
          </a:p>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Intelligent analytics to manage performance, capacity and resiliency in real-time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5"/>
          <p:cNvSpPr>
            <a:spLocks noGrp="1"/>
          </p:cNvSpPr>
          <p:nvPr>
            <p:ph type="subTitle" idx="4294967295"/>
          </p:nvPr>
        </p:nvSpPr>
        <p:spPr>
          <a:xfrm>
            <a:off x="331469" y="660169"/>
            <a:ext cx="8460105" cy="384721"/>
          </a:xfrm>
          <a:prstGeom prst="rect">
            <a:avLst/>
          </a:prstGeom>
        </p:spPr>
        <p:txBody>
          <a:bodyPr>
            <a:noAutofit/>
          </a:bodyPr>
          <a:lstStyle/>
          <a:p>
            <a:pPr algn="ctr"/>
            <a:r>
              <a:rPr lang="en-US" sz="1600" b="1" i="1" dirty="0" smtClean="0">
                <a:solidFill>
                  <a:srgbClr val="0070C0"/>
                </a:solidFill>
                <a:latin typeface="HP Simplified" pitchFamily="34" charset="0"/>
              </a:rPr>
              <a:t>For every $1 spent on storage…</a:t>
            </a:r>
            <a:r>
              <a:rPr lang="en-US" sz="1600" b="1" i="1" dirty="0" smtClean="0">
                <a:solidFill>
                  <a:srgbClr val="0095DC"/>
                </a:solidFill>
                <a:latin typeface="HP Simplified" pitchFamily="34" charset="0"/>
              </a:rPr>
              <a:t/>
            </a:r>
            <a:br>
              <a:rPr lang="en-US" sz="1600" b="1" i="1" dirty="0" smtClean="0">
                <a:solidFill>
                  <a:srgbClr val="0095DC"/>
                </a:solidFill>
                <a:latin typeface="HP Simplified" pitchFamily="34" charset="0"/>
              </a:rPr>
            </a:br>
            <a:endParaRPr lang="en-US" sz="1600" b="1" i="1" dirty="0" smtClean="0">
              <a:solidFill>
                <a:srgbClr val="0095DC"/>
              </a:solidFill>
              <a:latin typeface="HP Simplified" pitchFamily="34" charset="0"/>
            </a:endParaRPr>
          </a:p>
        </p:txBody>
      </p:sp>
      <p:sp>
        <p:nvSpPr>
          <p:cNvPr id="2" name="Title 1"/>
          <p:cNvSpPr>
            <a:spLocks noGrp="1"/>
          </p:cNvSpPr>
          <p:nvPr>
            <p:ph type="title"/>
          </p:nvPr>
        </p:nvSpPr>
        <p:spPr>
          <a:xfrm>
            <a:off x="331469" y="235063"/>
            <a:ext cx="8460105" cy="861774"/>
          </a:xfrm>
        </p:spPr>
        <p:txBody>
          <a:bodyPr/>
          <a:lstStyle/>
          <a:p>
            <a:pPr lvl="0"/>
            <a:r>
              <a:rPr lang="en-US" b="0" dirty="0" smtClean="0">
                <a:latin typeface="HP Simplified" pitchFamily="34" charset="0"/>
              </a:rPr>
              <a:t>The Ripple Effect of Data Growth on Servers</a:t>
            </a:r>
            <a:br>
              <a:rPr lang="en-US" b="0" dirty="0" smtClean="0">
                <a:latin typeface="HP Simplified" pitchFamily="34" charset="0"/>
              </a:rPr>
            </a:br>
            <a:endParaRPr lang="en-US" b="0" dirty="0">
              <a:latin typeface="HP Simplified" pitchFamily="34" charset="0"/>
            </a:endParaRPr>
          </a:p>
        </p:txBody>
      </p:sp>
      <p:sp>
        <p:nvSpPr>
          <p:cNvPr id="3" name="Slide Number Placeholder 2"/>
          <p:cNvSpPr>
            <a:spLocks noGrp="1"/>
          </p:cNvSpPr>
          <p:nvPr>
            <p:ph type="sldNum" sz="quarter" idx="4"/>
          </p:nvPr>
        </p:nvSpPr>
        <p:spPr/>
        <p:txBody>
          <a:bodyPr/>
          <a:lstStyle/>
          <a:p>
            <a:fld id="{33088DE5-1DDF-C242-AF39-BA25983D68D6}" type="slidenum">
              <a:rPr lang="en-US" noProof="0" smtClean="0"/>
              <a:pPr/>
              <a:t>16</a:t>
            </a:fld>
            <a:endParaRPr lang="en-US" noProof="0" dirty="0"/>
          </a:p>
        </p:txBody>
      </p:sp>
      <p:sp>
        <p:nvSpPr>
          <p:cNvPr id="11" name="Rectangle 10"/>
          <p:cNvSpPr/>
          <p:nvPr/>
        </p:nvSpPr>
        <p:spPr>
          <a:xfrm>
            <a:off x="4146909" y="2483709"/>
            <a:ext cx="4595446" cy="12192"/>
          </a:xfrm>
          <a:prstGeom prst="rect">
            <a:avLst/>
          </a:prstGeom>
          <a:gradFill flip="none" rotWithShape="1">
            <a:gsLst>
              <a:gs pos="0">
                <a:schemeClr val="accent1">
                  <a:tint val="66000"/>
                  <a:satMod val="160000"/>
                </a:schemeClr>
              </a:gs>
              <a:gs pos="50000">
                <a:schemeClr val="accent1">
                  <a:tint val="44500"/>
                  <a:satMod val="160000"/>
                  <a:alpha val="50000"/>
                </a:schemeClr>
              </a:gs>
              <a:gs pos="100000">
                <a:schemeClr val="accent1">
                  <a:tint val="23500"/>
                  <a:satMod val="16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P Simplified" pitchFamily="34" charset="0"/>
            </a:endParaRPr>
          </a:p>
        </p:txBody>
      </p:sp>
      <p:sp>
        <p:nvSpPr>
          <p:cNvPr id="13" name="TextBox 12"/>
          <p:cNvSpPr txBox="1"/>
          <p:nvPr/>
        </p:nvSpPr>
        <p:spPr>
          <a:xfrm>
            <a:off x="4591835" y="3128436"/>
            <a:ext cx="881744" cy="461665"/>
          </a:xfrm>
          <a:prstGeom prst="rect">
            <a:avLst/>
          </a:prstGeom>
          <a:noFill/>
          <a:effectLst/>
        </p:spPr>
        <p:txBody>
          <a:bodyPr wrap="square" rtlCol="0">
            <a:spAutoFit/>
            <a:scene3d>
              <a:camera prst="orthographicFront">
                <a:rot lat="0" lon="0" rev="0"/>
              </a:camera>
              <a:lightRig rig="contrasting" dir="t">
                <a:rot lat="0" lon="0" rev="4500000"/>
              </a:lightRig>
            </a:scene3d>
            <a:sp3d extrusionH="57150" contourW="6350" prstMaterial="metal">
              <a:bevelT w="127000" h="31750" prst="cross"/>
              <a:contourClr>
                <a:schemeClr val="accent1">
                  <a:shade val="75000"/>
                </a:schemeClr>
              </a:contourClr>
            </a:sp3d>
          </a:bodyPr>
          <a:lstStyle/>
          <a:p>
            <a:pPr algn="ctr"/>
            <a:r>
              <a:rPr lang="en-US" sz="2400" b="1" cap="all" dirty="0" smtClean="0">
                <a:ln w="0"/>
                <a:solidFill>
                  <a:srgbClr val="0070C0"/>
                </a:solidFill>
                <a:latin typeface="HP Simplified" pitchFamily="34" charset="0"/>
              </a:rPr>
              <a:t>90</a:t>
            </a:r>
            <a:r>
              <a:rPr lang="en-US" sz="2400" b="1" cap="all" dirty="0" smtClean="0">
                <a:ln w="0"/>
                <a:solidFill>
                  <a:srgbClr val="0070C0"/>
                </a:solidFill>
                <a:latin typeface="HP Simplified" pitchFamily="34" charset="0"/>
                <a:cs typeface="Simplified Arabic Fixed"/>
              </a:rPr>
              <a:t>¢</a:t>
            </a:r>
            <a:endParaRPr lang="en-US" sz="2400" b="1" cap="all" dirty="0">
              <a:ln w="0"/>
              <a:solidFill>
                <a:srgbClr val="0070C0"/>
              </a:solidFill>
              <a:latin typeface="HP Simplified" pitchFamily="34" charset="0"/>
            </a:endParaRPr>
          </a:p>
        </p:txBody>
      </p:sp>
      <p:sp>
        <p:nvSpPr>
          <p:cNvPr id="14" name="TextBox 13"/>
          <p:cNvSpPr txBox="1"/>
          <p:nvPr/>
        </p:nvSpPr>
        <p:spPr>
          <a:xfrm>
            <a:off x="7235701" y="3128436"/>
            <a:ext cx="1447798" cy="461665"/>
          </a:xfrm>
          <a:prstGeom prst="rect">
            <a:avLst/>
          </a:prstGeom>
          <a:noFill/>
          <a:effectLst/>
        </p:spPr>
        <p:txBody>
          <a:bodyPr wrap="square" rtlCol="0">
            <a:spAutoFit/>
            <a:scene3d>
              <a:camera prst="orthographicFront">
                <a:rot lat="0" lon="0" rev="0"/>
              </a:camera>
              <a:lightRig rig="contrasting" dir="t">
                <a:rot lat="0" lon="0" rev="4500000"/>
              </a:lightRig>
            </a:scene3d>
            <a:sp3d extrusionH="57150" contourW="6350" prstMaterial="metal">
              <a:bevelT w="127000" h="31750" prst="cross"/>
              <a:contourClr>
                <a:schemeClr val="accent1">
                  <a:shade val="75000"/>
                </a:schemeClr>
              </a:contourClr>
            </a:sp3d>
          </a:bodyPr>
          <a:lstStyle/>
          <a:p>
            <a:pPr algn="ctr"/>
            <a:r>
              <a:rPr lang="en-US" sz="2400" b="1" cap="all" dirty="0" smtClean="0">
                <a:ln w="0"/>
                <a:solidFill>
                  <a:srgbClr val="0070C0"/>
                </a:solidFill>
                <a:latin typeface="HP Simplified" pitchFamily="34" charset="0"/>
              </a:rPr>
              <a:t>$3.30</a:t>
            </a:r>
            <a:endParaRPr lang="en-US" sz="2400" b="1" cap="all" dirty="0">
              <a:ln w="0"/>
              <a:solidFill>
                <a:srgbClr val="0070C0"/>
              </a:solidFill>
              <a:latin typeface="HP Simplified" pitchFamily="34" charset="0"/>
            </a:endParaRPr>
          </a:p>
        </p:txBody>
      </p:sp>
      <p:sp>
        <p:nvSpPr>
          <p:cNvPr id="15" name="TextBox 14"/>
          <p:cNvSpPr txBox="1"/>
          <p:nvPr/>
        </p:nvSpPr>
        <p:spPr>
          <a:xfrm>
            <a:off x="5770381" y="3128436"/>
            <a:ext cx="1273626" cy="461665"/>
          </a:xfrm>
          <a:prstGeom prst="rect">
            <a:avLst/>
          </a:prstGeom>
          <a:noFill/>
          <a:effectLst/>
        </p:spPr>
        <p:txBody>
          <a:bodyPr wrap="square" rtlCol="0">
            <a:spAutoFit/>
            <a:scene3d>
              <a:camera prst="orthographicFront">
                <a:rot lat="0" lon="0" rev="0"/>
              </a:camera>
              <a:lightRig rig="contrasting" dir="t">
                <a:rot lat="0" lon="0" rev="4500000"/>
              </a:lightRig>
            </a:scene3d>
            <a:sp3d extrusionH="57150" contourW="6350" prstMaterial="metal">
              <a:bevelT w="127000" h="31750" prst="cross"/>
              <a:contourClr>
                <a:schemeClr val="accent1">
                  <a:shade val="75000"/>
                </a:schemeClr>
              </a:contourClr>
            </a:sp3d>
          </a:bodyPr>
          <a:lstStyle/>
          <a:p>
            <a:pPr algn="ctr"/>
            <a:r>
              <a:rPr lang="en-US" sz="2400" b="1" cap="all" dirty="0" smtClean="0">
                <a:ln w="0"/>
                <a:solidFill>
                  <a:srgbClr val="0070C0"/>
                </a:solidFill>
                <a:latin typeface="HP Simplified" pitchFamily="34" charset="0"/>
              </a:rPr>
              <a:t>$2.70</a:t>
            </a:r>
            <a:endParaRPr lang="en-US" sz="2400" b="1" cap="all" dirty="0">
              <a:ln w="0"/>
              <a:solidFill>
                <a:srgbClr val="0070C0"/>
              </a:solidFill>
              <a:latin typeface="HP Simplified" pitchFamily="34" charset="0"/>
            </a:endParaRPr>
          </a:p>
        </p:txBody>
      </p:sp>
      <p:sp>
        <p:nvSpPr>
          <p:cNvPr id="16" name="TextBox 15"/>
          <p:cNvSpPr txBox="1"/>
          <p:nvPr/>
        </p:nvSpPr>
        <p:spPr>
          <a:xfrm>
            <a:off x="4658791" y="3679024"/>
            <a:ext cx="747832" cy="307777"/>
          </a:xfrm>
          <a:prstGeom prst="rect">
            <a:avLst/>
          </a:prstGeom>
          <a:noFill/>
        </p:spPr>
        <p:txBody>
          <a:bodyPr wrap="none" rtlCol="0">
            <a:spAutoFit/>
          </a:bodyPr>
          <a:lstStyle/>
          <a:p>
            <a:pPr algn="ctr"/>
            <a:r>
              <a:rPr lang="en-US" sz="1400" dirty="0" smtClean="0">
                <a:solidFill>
                  <a:srgbClr val="0070C0"/>
                </a:solidFill>
                <a:latin typeface="HP Simplified" pitchFamily="34" charset="0"/>
              </a:rPr>
              <a:t>Servers</a:t>
            </a:r>
            <a:endParaRPr lang="en-US" sz="1400" dirty="0">
              <a:solidFill>
                <a:srgbClr val="0070C0"/>
              </a:solidFill>
              <a:latin typeface="HP Simplified" pitchFamily="34" charset="0"/>
            </a:endParaRPr>
          </a:p>
        </p:txBody>
      </p:sp>
      <p:sp>
        <p:nvSpPr>
          <p:cNvPr id="17" name="TextBox 16"/>
          <p:cNvSpPr txBox="1"/>
          <p:nvPr/>
        </p:nvSpPr>
        <p:spPr>
          <a:xfrm>
            <a:off x="5437377" y="3679024"/>
            <a:ext cx="1939634" cy="523220"/>
          </a:xfrm>
          <a:prstGeom prst="rect">
            <a:avLst/>
          </a:prstGeom>
          <a:noFill/>
        </p:spPr>
        <p:txBody>
          <a:bodyPr wrap="square" rtlCol="0">
            <a:spAutoFit/>
          </a:bodyPr>
          <a:lstStyle/>
          <a:p>
            <a:pPr algn="ctr"/>
            <a:r>
              <a:rPr lang="en-US" sz="1400" dirty="0" smtClean="0">
                <a:solidFill>
                  <a:srgbClr val="0070C0"/>
                </a:solidFill>
                <a:latin typeface="HP Simplified" pitchFamily="34" charset="0"/>
              </a:rPr>
              <a:t>Server Admin/Operations</a:t>
            </a:r>
            <a:endParaRPr lang="en-US" sz="1400" dirty="0">
              <a:solidFill>
                <a:srgbClr val="0070C0"/>
              </a:solidFill>
              <a:latin typeface="HP Simplified" pitchFamily="34" charset="0"/>
            </a:endParaRPr>
          </a:p>
        </p:txBody>
      </p:sp>
      <p:sp>
        <p:nvSpPr>
          <p:cNvPr id="18" name="TextBox 17"/>
          <p:cNvSpPr txBox="1"/>
          <p:nvPr/>
        </p:nvSpPr>
        <p:spPr>
          <a:xfrm>
            <a:off x="7545256" y="3679024"/>
            <a:ext cx="828688" cy="307777"/>
          </a:xfrm>
          <a:prstGeom prst="rect">
            <a:avLst/>
          </a:prstGeom>
          <a:noFill/>
        </p:spPr>
        <p:txBody>
          <a:bodyPr wrap="none" rtlCol="0">
            <a:spAutoFit/>
          </a:bodyPr>
          <a:lstStyle/>
          <a:p>
            <a:pPr algn="ctr"/>
            <a:r>
              <a:rPr lang="en-US" sz="1400" dirty="0" smtClean="0">
                <a:solidFill>
                  <a:srgbClr val="0070C0"/>
                </a:solidFill>
                <a:latin typeface="HP Simplified" pitchFamily="34" charset="0"/>
              </a:rPr>
              <a:t>Facilities</a:t>
            </a:r>
            <a:endParaRPr lang="en-US" sz="1400" dirty="0">
              <a:solidFill>
                <a:srgbClr val="0070C0"/>
              </a:solidFill>
              <a:latin typeface="HP Simplified" pitchFamily="34" charset="0"/>
            </a:endParaRPr>
          </a:p>
        </p:txBody>
      </p:sp>
      <p:sp>
        <p:nvSpPr>
          <p:cNvPr id="20" name="TextBox 19"/>
          <p:cNvSpPr txBox="1"/>
          <p:nvPr/>
        </p:nvSpPr>
        <p:spPr>
          <a:xfrm>
            <a:off x="3243990" y="2254449"/>
            <a:ext cx="1045536" cy="307777"/>
          </a:xfrm>
          <a:prstGeom prst="rect">
            <a:avLst/>
          </a:prstGeom>
          <a:noFill/>
        </p:spPr>
        <p:txBody>
          <a:bodyPr wrap="square" rtlCol="0">
            <a:spAutoFit/>
          </a:bodyPr>
          <a:lstStyle/>
          <a:p>
            <a:r>
              <a:rPr lang="en-US" sz="1400" dirty="0" smtClean="0">
                <a:latin typeface="HP Simplified" pitchFamily="34" charset="0"/>
              </a:rPr>
              <a:t>28.2 PB</a:t>
            </a:r>
            <a:endParaRPr lang="en-US" sz="1400" dirty="0">
              <a:latin typeface="HP Simplified" pitchFamily="34" charset="0"/>
            </a:endParaRPr>
          </a:p>
        </p:txBody>
      </p:sp>
      <p:graphicFrame>
        <p:nvGraphicFramePr>
          <p:cNvPr id="21" name="Chart 20"/>
          <p:cNvGraphicFramePr/>
          <p:nvPr>
            <p:extLst>
              <p:ext uri="{D42A27DB-BD31-4B8C-83A1-F6EECF244321}">
                <p14:modId xmlns:p14="http://schemas.microsoft.com/office/powerpoint/2010/main" val="2808223744"/>
              </p:ext>
            </p:extLst>
          </p:nvPr>
        </p:nvGraphicFramePr>
        <p:xfrm>
          <a:off x="333660" y="1473200"/>
          <a:ext cx="3615070" cy="3244267"/>
        </p:xfrm>
        <a:graphic>
          <a:graphicData uri="http://schemas.openxmlformats.org/drawingml/2006/chart">
            <c:chart xmlns:c="http://schemas.openxmlformats.org/drawingml/2006/chart" xmlns:r="http://schemas.openxmlformats.org/officeDocument/2006/relationships" r:id="rId3"/>
          </a:graphicData>
        </a:graphic>
      </p:graphicFrame>
      <p:sp>
        <p:nvSpPr>
          <p:cNvPr id="32" name="Rectangle 31"/>
          <p:cNvSpPr/>
          <p:nvPr/>
        </p:nvSpPr>
        <p:spPr>
          <a:xfrm>
            <a:off x="4282168" y="1321066"/>
            <a:ext cx="4252232" cy="1107996"/>
          </a:xfrm>
          <a:prstGeom prst="rect">
            <a:avLst/>
          </a:prstGeom>
        </p:spPr>
        <p:txBody>
          <a:bodyPr wrap="square">
            <a:spAutoFit/>
          </a:bodyPr>
          <a:lstStyle/>
          <a:p>
            <a:pPr algn="ctr"/>
            <a:r>
              <a:rPr lang="en-US" dirty="0" smtClean="0">
                <a:latin typeface="HP Simplified" pitchFamily="34" charset="0"/>
              </a:rPr>
              <a:t>The untold story: </a:t>
            </a:r>
            <a:r>
              <a:rPr lang="en-US" sz="2400" b="1" cap="all" dirty="0" smtClean="0">
                <a:ln w="0"/>
                <a:solidFill>
                  <a:srgbClr val="0070C0"/>
                </a:solidFill>
                <a:latin typeface="HP Simplified" pitchFamily="34" charset="0"/>
              </a:rPr>
              <a:t>$8.7M </a:t>
            </a:r>
            <a:r>
              <a:rPr lang="en-US" dirty="0" smtClean="0">
                <a:latin typeface="HP Simplified" pitchFamily="34" charset="0"/>
              </a:rPr>
              <a:t>storage growth requires incremental </a:t>
            </a:r>
            <a:r>
              <a:rPr lang="en-US" sz="2400" b="1" cap="all" dirty="0" smtClean="0">
                <a:ln w="0"/>
                <a:solidFill>
                  <a:srgbClr val="0070C0"/>
                </a:solidFill>
                <a:latin typeface="HP Simplified" pitchFamily="34" charset="0"/>
              </a:rPr>
              <a:t>$60M </a:t>
            </a:r>
            <a:r>
              <a:rPr lang="en-US" dirty="0" smtClean="0">
                <a:latin typeface="HP Simplified" pitchFamily="34" charset="0"/>
              </a:rPr>
              <a:t>of data center expense</a:t>
            </a:r>
            <a:endParaRPr lang="en-US" dirty="0">
              <a:latin typeface="HP Simplified" pitchFamily="34" charset="0"/>
            </a:endParaRPr>
          </a:p>
        </p:txBody>
      </p:sp>
      <p:sp>
        <p:nvSpPr>
          <p:cNvPr id="9" name="TextBox 8"/>
          <p:cNvSpPr txBox="1"/>
          <p:nvPr/>
        </p:nvSpPr>
        <p:spPr>
          <a:xfrm>
            <a:off x="445808" y="1321066"/>
            <a:ext cx="3423684" cy="830997"/>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2400" b="1" cap="all" dirty="0" smtClean="0">
                <a:ln w="0"/>
                <a:solidFill>
                  <a:srgbClr val="0070C0"/>
                </a:solidFill>
                <a:latin typeface="HP Simplified" pitchFamily="34" charset="0"/>
              </a:rPr>
              <a:t>45% </a:t>
            </a:r>
            <a:r>
              <a:rPr lang="en-US" sz="2400" b="1" dirty="0" smtClean="0">
                <a:ln w="0"/>
                <a:solidFill>
                  <a:srgbClr val="0070C0"/>
                </a:solidFill>
                <a:latin typeface="HP Simplified" pitchFamily="34" charset="0"/>
              </a:rPr>
              <a:t>annual storage growth</a:t>
            </a:r>
          </a:p>
        </p:txBody>
      </p:sp>
      <p:sp>
        <p:nvSpPr>
          <p:cNvPr id="19" name="TextBox 18"/>
          <p:cNvSpPr txBox="1"/>
          <p:nvPr/>
        </p:nvSpPr>
        <p:spPr>
          <a:xfrm>
            <a:off x="472000" y="3262501"/>
            <a:ext cx="914401" cy="307777"/>
          </a:xfrm>
          <a:prstGeom prst="rect">
            <a:avLst/>
          </a:prstGeom>
          <a:noFill/>
        </p:spPr>
        <p:txBody>
          <a:bodyPr wrap="square" rtlCol="0">
            <a:spAutoFit/>
          </a:bodyPr>
          <a:lstStyle/>
          <a:p>
            <a:r>
              <a:rPr lang="en-US" sz="1400" dirty="0" smtClean="0">
                <a:latin typeface="HP Simplified" pitchFamily="34" charset="0"/>
              </a:rPr>
              <a:t>6.5 PB</a:t>
            </a:r>
            <a:endParaRPr lang="en-US" sz="1400" dirty="0">
              <a:latin typeface="HP Simplified" pitchFamily="34" charset="0"/>
            </a:endParaRPr>
          </a:p>
        </p:txBody>
      </p:sp>
      <p:sp>
        <p:nvSpPr>
          <p:cNvPr id="24" name="TextBox 23"/>
          <p:cNvSpPr txBox="1"/>
          <p:nvPr/>
        </p:nvSpPr>
        <p:spPr>
          <a:xfrm>
            <a:off x="1123790" y="3917485"/>
            <a:ext cx="2275368" cy="246221"/>
          </a:xfrm>
          <a:prstGeom prst="rect">
            <a:avLst/>
          </a:prstGeom>
          <a:noFill/>
        </p:spPr>
        <p:txBody>
          <a:bodyPr wrap="square" rtlCol="0">
            <a:spAutoFit/>
          </a:bodyPr>
          <a:lstStyle/>
          <a:p>
            <a:pPr algn="ctr"/>
            <a:r>
              <a:rPr lang="en-US" sz="1000" dirty="0" smtClean="0">
                <a:latin typeface="HP Simplified" pitchFamily="34" charset="0"/>
              </a:rPr>
              <a:t>Typical 10K square foot datacenter</a:t>
            </a:r>
            <a:endParaRPr lang="en-US" sz="1000" dirty="0">
              <a:latin typeface="HP Simplified"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69" y="235063"/>
            <a:ext cx="8460105" cy="430887"/>
          </a:xfrm>
        </p:spPr>
        <p:txBody>
          <a:bodyPr/>
          <a:lstStyle/>
          <a:p>
            <a:r>
              <a:rPr lang="en-US" b="0" dirty="0" smtClean="0">
                <a:latin typeface="HP Simplified" pitchFamily="34" charset="0"/>
              </a:rPr>
              <a:t>Innovations in Dynamic Workload Acceleration</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17</a:t>
            </a:fld>
            <a:endParaRPr lang="en-US" noProof="0" dirty="0">
              <a:latin typeface="HP Simplified" pitchFamily="34" charset="0"/>
            </a:endParaRPr>
          </a:p>
        </p:txBody>
      </p:sp>
      <p:sp>
        <p:nvSpPr>
          <p:cNvPr id="9" name="Text Placeholder 20"/>
          <p:cNvSpPr txBox="1">
            <a:spLocks/>
          </p:cNvSpPr>
          <p:nvPr/>
        </p:nvSpPr>
        <p:spPr bwMode="black">
          <a:xfrm>
            <a:off x="4522900" y="1404496"/>
            <a:ext cx="5157787" cy="1471612"/>
          </a:xfrm>
          <a:prstGeom prst="rect">
            <a:avLst/>
          </a:prstGeom>
        </p:spPr>
        <p:txBody>
          <a:bodyPr vert="horz" lIns="0" tIns="0" rIns="0" bIns="0" rtlCol="0">
            <a:noAutofit/>
          </a:bodyPr>
          <a:lstStyle/>
          <a:p>
            <a:pPr marL="230188" lvl="0" indent="-230188">
              <a:lnSpc>
                <a:spcPct val="120000"/>
              </a:lnSpc>
              <a:spcBef>
                <a:spcPts val="1000"/>
              </a:spcBef>
              <a:spcAft>
                <a:spcPts val="600"/>
              </a:spcAft>
              <a:buSzPct val="80000"/>
              <a:buFont typeface="Arial"/>
              <a:buChar char="•"/>
              <a:defRPr/>
            </a:pPr>
            <a:r>
              <a:rPr lang="en-US" sz="1600" dirty="0" smtClean="0">
                <a:latin typeface="HP Simplified" pitchFamily="34" charset="0"/>
              </a:rPr>
              <a:t>Real-time workload tuning</a:t>
            </a:r>
          </a:p>
          <a:p>
            <a:pPr marL="230188" lvl="0" indent="-230188">
              <a:lnSpc>
                <a:spcPct val="120000"/>
              </a:lnSpc>
              <a:spcBef>
                <a:spcPts val="1000"/>
              </a:spcBef>
              <a:spcAft>
                <a:spcPts val="600"/>
              </a:spcAft>
              <a:buSzPct val="80000"/>
              <a:buFont typeface="Arial"/>
              <a:buChar char="•"/>
              <a:defRPr/>
            </a:pPr>
            <a:r>
              <a:rPr lang="en-US" sz="1600" dirty="0" smtClean="0">
                <a:latin typeface="HP Simplified" pitchFamily="34" charset="0"/>
              </a:rPr>
              <a:t>Smart Analytics and new algorithms</a:t>
            </a:r>
          </a:p>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Solid State Optimized</a:t>
            </a:r>
          </a:p>
          <a:p>
            <a:pPr marL="230188" marR="0" lvl="0" indent="-230188" algn="l" defTabSz="457200" rtl="0" eaLnBrk="1" fontAlgn="auto" latinLnBrk="0" hangingPunct="1">
              <a:lnSpc>
                <a:spcPct val="120000"/>
              </a:lnSpc>
              <a:spcBef>
                <a:spcPts val="1000"/>
              </a:spcBef>
              <a:spcAft>
                <a:spcPts val="600"/>
              </a:spcAft>
              <a:buClrTx/>
              <a:buSzPct val="80000"/>
              <a:buFont typeface="Arial"/>
              <a:buChar char="•"/>
              <a:tabLst/>
              <a:defRPr/>
            </a:pPr>
            <a:r>
              <a:rPr lang="en-US" sz="1600" noProof="0" dirty="0" smtClean="0">
                <a:latin typeface="HP Simplified" pitchFamily="34" charset="0"/>
              </a:rPr>
              <a:t>Foundation for Smart Caching</a:t>
            </a:r>
            <a:endParaRPr kumimoji="0" lang="en-US" sz="1600" b="0" i="0" u="none" strike="noStrike" kern="1200" cap="none" spc="0" normalizeH="0" baseline="0" noProof="0" dirty="0" smtClean="0">
              <a:ln>
                <a:noFill/>
              </a:ln>
              <a:solidFill>
                <a:schemeClr val="tx1"/>
              </a:solidFill>
              <a:effectLst/>
              <a:uLnTx/>
              <a:uFillTx/>
              <a:latin typeface="HP Simplified" pitchFamily="34" charset="0"/>
            </a:endParaRPr>
          </a:p>
        </p:txBody>
      </p:sp>
      <p:pic>
        <p:nvPicPr>
          <p:cNvPr id="10" name="Picture 9" descr="DL380.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2442129"/>
            <a:ext cx="3570514" cy="1969016"/>
          </a:xfrm>
          <a:prstGeom prst="rect">
            <a:avLst/>
          </a:prstGeom>
          <a:effectLst>
            <a:outerShdw blurRad="127000" dist="88900" dir="5400000">
              <a:srgbClr val="000000">
                <a:alpha val="62000"/>
              </a:srgbClr>
            </a:outerShdw>
          </a:effectLst>
        </p:spPr>
      </p:pic>
      <p:sp>
        <p:nvSpPr>
          <p:cNvPr id="12" name="TextBox 11"/>
          <p:cNvSpPr txBox="1"/>
          <p:nvPr/>
        </p:nvSpPr>
        <p:spPr>
          <a:xfrm>
            <a:off x="4566554" y="3628977"/>
            <a:ext cx="3091543" cy="923330"/>
          </a:xfrm>
          <a:prstGeom prst="rect">
            <a:avLst/>
          </a:prstGeom>
          <a:noFill/>
        </p:spPr>
        <p:txBody>
          <a:bodyPr wrap="square" rtlCol="0">
            <a:spAutoFit/>
          </a:bodyPr>
          <a:lstStyle/>
          <a:p>
            <a:pPr algn="ctr"/>
            <a:r>
              <a:rPr lang="en-GB" sz="3600" b="1" dirty="0" smtClean="0">
                <a:solidFill>
                  <a:srgbClr val="0070C0"/>
                </a:solidFill>
                <a:latin typeface="HP Simplified" pitchFamily="34" charset="0"/>
              </a:rPr>
              <a:t>95% </a:t>
            </a:r>
          </a:p>
          <a:p>
            <a:pPr algn="ctr"/>
            <a:r>
              <a:rPr lang="en-GB" dirty="0" smtClean="0">
                <a:latin typeface="HP Simplified" pitchFamily="34" charset="0"/>
              </a:rPr>
              <a:t>faster RAID Setup</a:t>
            </a:r>
            <a:endParaRPr lang="en-US" dirty="0">
              <a:latin typeface="HP Simplified" pitchFamily="34" charset="0"/>
            </a:endParaRPr>
          </a:p>
        </p:txBody>
      </p:sp>
      <p:sp>
        <p:nvSpPr>
          <p:cNvPr id="15" name="Rectangle 14"/>
          <p:cNvSpPr/>
          <p:nvPr/>
        </p:nvSpPr>
        <p:spPr>
          <a:xfrm>
            <a:off x="565152" y="1491544"/>
            <a:ext cx="3081565" cy="954107"/>
          </a:xfrm>
          <a:prstGeom prst="rect">
            <a:avLst/>
          </a:prstGeom>
        </p:spPr>
        <p:txBody>
          <a:bodyPr wrap="square">
            <a:spAutoFit/>
          </a:bodyPr>
          <a:lstStyle/>
          <a:p>
            <a:pPr lvl="0" algn="ctr">
              <a:buSzPct val="100000"/>
              <a:defRPr/>
            </a:pPr>
            <a:r>
              <a:rPr lang="en-US" sz="2800" b="1" dirty="0" smtClean="0">
                <a:solidFill>
                  <a:srgbClr val="0096D6"/>
                </a:solidFill>
                <a:latin typeface="HP Simplified" pitchFamily="34" charset="0"/>
                <a:cs typeface="HP Display Beta Bold"/>
              </a:rPr>
              <a:t>2x more storage per server</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r>
              <a:rPr lang="en-US" dirty="0" smtClean="0">
                <a:latin typeface="HP Simplified" pitchFamily="34" charset="0"/>
              </a:rPr>
              <a:t>Sell more, reduce cost of delivery and open new revenue opportunities</a:t>
            </a:r>
            <a:endParaRPr lang="en-US" dirty="0">
              <a:latin typeface="HP Simplified" pitchFamily="34" charset="0"/>
            </a:endParaRPr>
          </a:p>
        </p:txBody>
      </p:sp>
      <p:sp>
        <p:nvSpPr>
          <p:cNvPr id="3" name="Title 2"/>
          <p:cNvSpPr>
            <a:spLocks noGrp="1"/>
          </p:cNvSpPr>
          <p:nvPr>
            <p:ph type="title"/>
          </p:nvPr>
        </p:nvSpPr>
        <p:spPr>
          <a:xfrm>
            <a:off x="331469" y="235063"/>
            <a:ext cx="8460105" cy="430887"/>
          </a:xfrm>
        </p:spPr>
        <p:txBody>
          <a:bodyPr/>
          <a:lstStyle/>
          <a:p>
            <a:r>
              <a:rPr lang="en-US" b="0" dirty="0" smtClean="0">
                <a:latin typeface="HP Simplified" pitchFamily="34" charset="0"/>
              </a:rPr>
              <a:t>Benefits for partners</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18</a:t>
            </a:fld>
            <a:endParaRPr lang="en-US" noProof="0" dirty="0">
              <a:latin typeface="HP Simplified"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26892160"/>
              </p:ext>
            </p:extLst>
          </p:nvPr>
        </p:nvGraphicFramePr>
        <p:xfrm>
          <a:off x="220639" y="2935785"/>
          <a:ext cx="8329683" cy="1254760"/>
        </p:xfrm>
        <a:graphic>
          <a:graphicData uri="http://schemas.openxmlformats.org/drawingml/2006/table">
            <a:tbl>
              <a:tblPr firstRow="1" bandRow="1">
                <a:tableStyleId>{5C22544A-7EE6-4342-B048-85BDC9FD1C3A}</a:tableStyleId>
              </a:tblPr>
              <a:tblGrid>
                <a:gridCol w="2776561"/>
                <a:gridCol w="2776561"/>
                <a:gridCol w="2776561"/>
              </a:tblGrid>
              <a:tr h="370840">
                <a:tc>
                  <a:txBody>
                    <a:bodyPr/>
                    <a:lstStyle/>
                    <a:p>
                      <a:pPr algn="ctr"/>
                      <a:r>
                        <a:rPr lang="en-US" sz="1600" dirty="0" smtClean="0">
                          <a:solidFill>
                            <a:schemeClr val="tx1"/>
                          </a:solidFill>
                          <a:latin typeface="HP Simplified" pitchFamily="34" charset="0"/>
                        </a:rPr>
                        <a:t>Solid State Optimized</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Smart</a:t>
                      </a:r>
                      <a:r>
                        <a:rPr lang="en-US" sz="1600" baseline="0" dirty="0" smtClean="0">
                          <a:solidFill>
                            <a:schemeClr val="tx1"/>
                          </a:solidFill>
                          <a:latin typeface="HP Simplified" pitchFamily="34" charset="0"/>
                        </a:rPr>
                        <a:t> Data Protection</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Smart Data Services</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15888" indent="-115888" algn="l">
                        <a:buFont typeface="Arial" pitchFamily="34" charset="0"/>
                        <a:buChar char="•"/>
                      </a:pPr>
                      <a:r>
                        <a:rPr lang="en-US" sz="1300" dirty="0" smtClean="0">
                          <a:solidFill>
                            <a:schemeClr val="tx1"/>
                          </a:solidFill>
                          <a:latin typeface="HP Simplified" pitchFamily="34" charset="0"/>
                        </a:rPr>
                        <a:t>Upsell customers to SSD storage cost-effectively using Smart Array technology</a:t>
                      </a:r>
                    </a:p>
                    <a:p>
                      <a:pPr marL="115888" indent="-115888" algn="l">
                        <a:buFont typeface="Arial" pitchFamily="34" charset="0"/>
                        <a:buChar char="•"/>
                      </a:pPr>
                      <a:endParaRPr lang="en-US" sz="13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3-drive mirroring secures data 1000x more by simply selling 50% more drive capacity than traditional mirroring</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Performance opens new RISC- or mainframe-alternative transition programs using familiar ProLiant technology</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533539" y="1491179"/>
            <a:ext cx="1213426" cy="10781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HDD_LFF_Front_Trans.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46808" y="2030264"/>
            <a:ext cx="1334625" cy="593615"/>
          </a:xfrm>
          <a:prstGeom prst="rect">
            <a:avLst/>
          </a:prstGeom>
          <a:effectLst>
            <a:outerShdw blurRad="50800" dist="38100" dir="2700000" algn="tl" rotWithShape="0">
              <a:prstClr val="black">
                <a:alpha val="40000"/>
              </a:prstClr>
            </a:outerShdw>
          </a:effectLst>
        </p:spPr>
      </p:pic>
      <p:pic>
        <p:nvPicPr>
          <p:cNvPr id="12" name="Picture 11" descr="HDD_LFF_Front_Trans.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46808" y="1733456"/>
            <a:ext cx="1334625" cy="593615"/>
          </a:xfrm>
          <a:prstGeom prst="rect">
            <a:avLst/>
          </a:prstGeom>
          <a:effectLst>
            <a:outerShdw blurRad="50800" dist="38100" dir="2700000" algn="tl" rotWithShape="0">
              <a:prstClr val="black">
                <a:alpha val="40000"/>
              </a:prstClr>
            </a:outerShdw>
          </a:effectLst>
        </p:spPr>
      </p:pic>
      <p:pic>
        <p:nvPicPr>
          <p:cNvPr id="13" name="Picture 12" descr="HDD_LFF_Front_Trans.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46808" y="1436648"/>
            <a:ext cx="1334625" cy="593615"/>
          </a:xfrm>
          <a:prstGeom prst="rect">
            <a:avLst/>
          </a:prstGeom>
          <a:effectLst>
            <a:outerShdw blurRad="50800" dist="38100" dir="2700000" algn="tl" rotWithShape="0">
              <a:prstClr val="black">
                <a:alpha val="40000"/>
              </a:prstClr>
            </a:outerShdw>
          </a:effectLst>
        </p:spPr>
      </p:pic>
      <p:pic>
        <p:nvPicPr>
          <p:cNvPr id="14" name="Picture 13" descr="G9786006122008.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2268" y="1581543"/>
            <a:ext cx="1838457" cy="89744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715923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710113"/>
            <a:ext cx="182563" cy="107950"/>
          </a:xfrm>
        </p:spPr>
        <p:txBody>
          <a:bodyPr/>
          <a:lstStyle/>
          <a:p>
            <a:fld id="{33088DE5-1DDF-C242-AF39-BA25983D68D6}" type="slidenum">
              <a:rPr lang="en-US" noProof="0" smtClean="0"/>
              <a:pPr/>
              <a:t>19</a:t>
            </a:fld>
            <a:endParaRPr lang="en-US" noProof="0" dirty="0"/>
          </a:p>
        </p:txBody>
      </p:sp>
      <p:sp>
        <p:nvSpPr>
          <p:cNvPr id="6" name="Title 5"/>
          <p:cNvSpPr>
            <a:spLocks noGrp="1"/>
          </p:cNvSpPr>
          <p:nvPr>
            <p:ph type="ctrTitle"/>
          </p:nvPr>
        </p:nvSpPr>
        <p:spPr>
          <a:xfrm>
            <a:off x="296085" y="157299"/>
            <a:ext cx="7222352" cy="1329595"/>
          </a:xfrm>
        </p:spPr>
        <p:txBody>
          <a:bodyPr/>
          <a:lstStyle/>
          <a:p>
            <a:r>
              <a:rPr lang="en-US" b="0" dirty="0" smtClean="0">
                <a:latin typeface="HP Simplified" pitchFamily="34" charset="0"/>
              </a:rPr>
              <a:t>Automated Energy Optimization</a:t>
            </a:r>
            <a:endParaRPr lang="en-US" b="0" dirty="0">
              <a:latin typeface="HP Simplified"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subTitle" idx="1"/>
          </p:nvPr>
        </p:nvSpPr>
        <p:spPr>
          <a:xfrm>
            <a:off x="331470" y="1019359"/>
            <a:ext cx="6994240" cy="3147943"/>
          </a:xfrm>
        </p:spPr>
        <p:txBody>
          <a:bodyPr/>
          <a:lstStyle/>
          <a:p>
            <a:pPr marL="342900" indent="-342900">
              <a:lnSpc>
                <a:spcPct val="100000"/>
              </a:lnSpc>
              <a:spcBef>
                <a:spcPts val="600"/>
              </a:spcBef>
              <a:spcAft>
                <a:spcPts val="600"/>
              </a:spcAft>
              <a:buClr>
                <a:schemeClr val="tx1"/>
              </a:buClr>
              <a:buFont typeface="Arial" pitchFamily="34" charset="0"/>
              <a:buChar char="•"/>
            </a:pPr>
            <a:r>
              <a:rPr lang="en-US" b="0" dirty="0" smtClean="0">
                <a:solidFill>
                  <a:schemeClr val="tx1"/>
                </a:solidFill>
                <a:latin typeface="HP Simplified" pitchFamily="34" charset="0"/>
              </a:rPr>
              <a:t>Transforming the x86 Server Market (JC Perez)</a:t>
            </a:r>
          </a:p>
          <a:p>
            <a:pPr marL="342900" indent="-342900">
              <a:lnSpc>
                <a:spcPct val="100000"/>
              </a:lnSpc>
              <a:spcBef>
                <a:spcPts val="600"/>
              </a:spcBef>
              <a:spcAft>
                <a:spcPts val="600"/>
              </a:spcAft>
              <a:buClr>
                <a:schemeClr val="tx1"/>
              </a:buClr>
              <a:buFont typeface="Arial" pitchFamily="34" charset="0"/>
              <a:buChar char="•"/>
            </a:pPr>
            <a:r>
              <a:rPr lang="en-US" b="0" dirty="0" smtClean="0">
                <a:solidFill>
                  <a:schemeClr val="tx1"/>
                </a:solidFill>
                <a:latin typeface="HP Simplified" pitchFamily="34" charset="0"/>
              </a:rPr>
              <a:t>Blades &amp; Cloud (Vance Baran)</a:t>
            </a:r>
          </a:p>
          <a:p>
            <a:pPr marL="342900" indent="-342900">
              <a:lnSpc>
                <a:spcPct val="100000"/>
              </a:lnSpc>
              <a:spcBef>
                <a:spcPts val="600"/>
              </a:spcBef>
              <a:spcAft>
                <a:spcPts val="600"/>
              </a:spcAft>
              <a:buClr>
                <a:schemeClr val="tx1"/>
              </a:buClr>
              <a:buFont typeface="Arial" pitchFamily="34" charset="0"/>
              <a:buChar char="•"/>
            </a:pPr>
            <a:r>
              <a:rPr lang="en-US" dirty="0" smtClean="0">
                <a:solidFill>
                  <a:schemeClr val="tx1"/>
                </a:solidFill>
              </a:rPr>
              <a:t>e-Series and the SMB (Patricia </a:t>
            </a:r>
            <a:r>
              <a:rPr lang="en-US" b="0" dirty="0" smtClean="0">
                <a:solidFill>
                  <a:schemeClr val="tx1"/>
                </a:solidFill>
                <a:latin typeface="HP Simplified" pitchFamily="34" charset="0"/>
              </a:rPr>
              <a:t>Arboleda)</a:t>
            </a:r>
          </a:p>
          <a:p>
            <a:pPr marL="342900" indent="-342900">
              <a:lnSpc>
                <a:spcPct val="100000"/>
              </a:lnSpc>
              <a:spcBef>
                <a:spcPts val="600"/>
              </a:spcBef>
              <a:spcAft>
                <a:spcPts val="600"/>
              </a:spcAft>
              <a:buClr>
                <a:schemeClr val="tx1"/>
              </a:buClr>
              <a:buFont typeface="Arial" pitchFamily="34" charset="0"/>
              <a:buChar char="•"/>
            </a:pPr>
            <a:r>
              <a:rPr lang="en-US" b="0" dirty="0" smtClean="0">
                <a:solidFill>
                  <a:schemeClr val="tx1"/>
                </a:solidFill>
                <a:latin typeface="HP Simplified" pitchFamily="34" charset="0"/>
              </a:rPr>
              <a:t>HP </a:t>
            </a:r>
            <a:r>
              <a:rPr lang="en-US" b="0" dirty="0" err="1" smtClean="0">
                <a:solidFill>
                  <a:schemeClr val="tx1"/>
                </a:solidFill>
                <a:latin typeface="HP Simplified" pitchFamily="34" charset="0"/>
              </a:rPr>
              <a:t>iQuote</a:t>
            </a:r>
            <a:r>
              <a:rPr lang="en-US" b="0" dirty="0" smtClean="0">
                <a:solidFill>
                  <a:schemeClr val="tx1"/>
                </a:solidFill>
                <a:latin typeface="HP Simplified" pitchFamily="34" charset="0"/>
              </a:rPr>
              <a:t> (Patricia Arboleda)</a:t>
            </a:r>
          </a:p>
          <a:p>
            <a:pPr marL="342900" indent="-342900">
              <a:lnSpc>
                <a:spcPct val="100000"/>
              </a:lnSpc>
              <a:spcBef>
                <a:spcPts val="600"/>
              </a:spcBef>
              <a:spcAft>
                <a:spcPts val="600"/>
              </a:spcAft>
              <a:buClr>
                <a:schemeClr val="tx1"/>
              </a:buClr>
              <a:buFont typeface="Arial" pitchFamily="34" charset="0"/>
              <a:buChar char="•"/>
            </a:pPr>
            <a:r>
              <a:rPr lang="en-US" b="0" dirty="0" smtClean="0">
                <a:solidFill>
                  <a:schemeClr val="tx1"/>
                </a:solidFill>
                <a:latin typeface="HP Simplified" pitchFamily="34" charset="0"/>
              </a:rPr>
              <a:t>Resources and Programs to Boost Sales  </a:t>
            </a:r>
            <a:endParaRPr lang="en-US" b="0" dirty="0">
              <a:solidFill>
                <a:schemeClr val="tx1"/>
              </a:solidFill>
              <a:latin typeface="HP Simplified" pitchFamily="34" charset="0"/>
            </a:endParaRPr>
          </a:p>
        </p:txBody>
      </p:sp>
      <p:sp>
        <p:nvSpPr>
          <p:cNvPr id="14" name="Slide Number Placeholder 13"/>
          <p:cNvSpPr>
            <a:spLocks noGrp="1"/>
          </p:cNvSpPr>
          <p:nvPr>
            <p:ph type="sldNum" sz="quarter" idx="11"/>
          </p:nvPr>
        </p:nvSpPr>
        <p:spPr/>
        <p:txBody>
          <a:bodyPr/>
          <a:lstStyle/>
          <a:p>
            <a:fld id="{33088DE5-1DDF-C242-AF39-BA25983D68D6}" type="slidenum">
              <a:rPr lang="en-US" noProof="0" smtClean="0"/>
              <a:pPr/>
              <a:t>2</a:t>
            </a:fld>
            <a:endParaRPr lang="en-US" noProof="0" dirty="0"/>
          </a:p>
        </p:txBody>
      </p:sp>
      <p:sp>
        <p:nvSpPr>
          <p:cNvPr id="6" name="Title 4"/>
          <p:cNvSpPr>
            <a:spLocks noGrp="1"/>
          </p:cNvSpPr>
          <p:nvPr>
            <p:ph type="title"/>
          </p:nvPr>
        </p:nvSpPr>
        <p:spPr/>
        <p:txBody>
          <a:bodyPr/>
          <a:lstStyle/>
          <a:p>
            <a:r>
              <a:rPr lang="en-US" b="0" dirty="0">
                <a:latin typeface="HP Simplified" pitchFamily="34" charset="0"/>
              </a:rPr>
              <a:t>Agenda</a:t>
            </a:r>
          </a:p>
        </p:txBody>
      </p:sp>
    </p:spTree>
    <p:extLst>
      <p:ext uri="{BB962C8B-B14F-4D97-AF65-F5344CB8AC3E}">
        <p14:creationId xmlns:p14="http://schemas.microsoft.com/office/powerpoint/2010/main" val="2510622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pPr lvl="0"/>
            <a:r>
              <a:rPr lang="en-US" dirty="0" smtClean="0">
                <a:latin typeface="HP Simplified" pitchFamily="34" charset="0"/>
              </a:rPr>
              <a:t>Servers so intelligent they maximize use of space, power and cooling </a:t>
            </a:r>
          </a:p>
        </p:txBody>
      </p:sp>
      <p:sp>
        <p:nvSpPr>
          <p:cNvPr id="3" name="Title 2"/>
          <p:cNvSpPr>
            <a:spLocks noGrp="1"/>
          </p:cNvSpPr>
          <p:nvPr>
            <p:ph type="title"/>
          </p:nvPr>
        </p:nvSpPr>
        <p:spPr>
          <a:xfrm>
            <a:off x="331469" y="235063"/>
            <a:ext cx="8460105" cy="430887"/>
          </a:xfrm>
        </p:spPr>
        <p:txBody>
          <a:bodyPr/>
          <a:lstStyle/>
          <a:p>
            <a:pPr lvl="0"/>
            <a:r>
              <a:rPr lang="en-US" b="0" dirty="0" smtClean="0">
                <a:latin typeface="HP Simplified" pitchFamily="34" charset="0"/>
              </a:rPr>
              <a:t>Automated Energy Optimization</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20</a:t>
            </a:fld>
            <a:endParaRPr lang="en-US" noProof="0" dirty="0">
              <a:latin typeface="HP Simplified" pitchFamily="34" charset="0"/>
            </a:endParaRPr>
          </a:p>
        </p:txBody>
      </p:sp>
      <p:grpSp>
        <p:nvGrpSpPr>
          <p:cNvPr id="8" name="Group 13"/>
          <p:cNvGrpSpPr/>
          <p:nvPr/>
        </p:nvGrpSpPr>
        <p:grpSpPr>
          <a:xfrm>
            <a:off x="181269" y="5389519"/>
            <a:ext cx="8962731" cy="631857"/>
            <a:chOff x="0" y="2352397"/>
            <a:chExt cx="9144000" cy="432999"/>
          </a:xfrm>
        </p:grpSpPr>
        <p:cxnSp>
          <p:nvCxnSpPr>
            <p:cNvPr id="10" name="Straight Connector 9"/>
            <p:cNvCxnSpPr/>
            <p:nvPr/>
          </p:nvCxnSpPr>
          <p:spPr>
            <a:xfrm flipV="1">
              <a:off x="0" y="2352397"/>
              <a:ext cx="9144000" cy="1588"/>
            </a:xfrm>
            <a:prstGeom prst="line">
              <a:avLst/>
            </a:prstGeom>
            <a:ln w="12700" cap="flat" cmpd="sng" algn="ctr">
              <a:gradFill flip="none" rotWithShape="1">
                <a:gsLst>
                  <a:gs pos="0">
                    <a:schemeClr val="accent1">
                      <a:tint val="66000"/>
                      <a:satMod val="160000"/>
                      <a:alpha val="0"/>
                    </a:schemeClr>
                  </a:gs>
                  <a:gs pos="50000">
                    <a:srgbClr val="005390"/>
                  </a:gs>
                  <a:gs pos="100000">
                    <a:schemeClr val="accent1">
                      <a:tint val="23500"/>
                      <a:satMod val="160000"/>
                      <a:alpha val="0"/>
                    </a:schemeClr>
                  </a:gs>
                </a:gsLst>
                <a:lin ang="10800000" scaled="1"/>
                <a:tileRect/>
              </a:gra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0" y="2783808"/>
              <a:ext cx="9144000" cy="1588"/>
            </a:xfrm>
            <a:prstGeom prst="line">
              <a:avLst/>
            </a:prstGeom>
            <a:ln w="12700" cap="flat" cmpd="sng" algn="ctr">
              <a:gradFill flip="none" rotWithShape="1">
                <a:gsLst>
                  <a:gs pos="0">
                    <a:schemeClr val="accent1">
                      <a:tint val="66000"/>
                      <a:satMod val="160000"/>
                      <a:alpha val="0"/>
                    </a:schemeClr>
                  </a:gs>
                  <a:gs pos="50000">
                    <a:srgbClr val="005390"/>
                  </a:gs>
                  <a:gs pos="100000">
                    <a:schemeClr val="accent1">
                      <a:tint val="23500"/>
                      <a:satMod val="160000"/>
                      <a:alpha val="0"/>
                    </a:schemeClr>
                  </a:gs>
                </a:gsLst>
                <a:lin ang="10800000" scaled="1"/>
                <a:tileRect/>
              </a:gra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34952" y="1304034"/>
            <a:ext cx="8577888" cy="1132618"/>
          </a:xfrm>
          <a:prstGeom prst="rect">
            <a:avLst/>
          </a:prstGeom>
          <a:noFill/>
        </p:spPr>
        <p:txBody>
          <a:bodyPr wrap="square" rtlCol="0">
            <a:spAutoFit/>
          </a:bodyPr>
          <a:lstStyle/>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Self-identification and location</a:t>
            </a:r>
          </a:p>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Efficient power supplies, system memory and onboard sensors</a:t>
            </a:r>
          </a:p>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Automatic power configuration </a:t>
            </a:r>
          </a:p>
        </p:txBody>
      </p:sp>
      <p:sp>
        <p:nvSpPr>
          <p:cNvPr id="13" name="Trapezoid 12"/>
          <p:cNvSpPr/>
          <p:nvPr/>
        </p:nvSpPr>
        <p:spPr>
          <a:xfrm>
            <a:off x="2929999" y="2669378"/>
            <a:ext cx="3276622" cy="822674"/>
          </a:xfrm>
          <a:prstGeom prst="trapezoid">
            <a:avLst/>
          </a:prstGeom>
          <a:gradFill flip="none" rotWithShape="1">
            <a:gsLst>
              <a:gs pos="54000">
                <a:schemeClr val="tx1">
                  <a:lumMod val="65000"/>
                  <a:lumOff val="3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defTabSz="914400">
              <a:lnSpc>
                <a:spcPct val="85000"/>
              </a:lnSpc>
            </a:pPr>
            <a:endParaRPr lang="en-US" sz="2000" dirty="0">
              <a:solidFill>
                <a:prstClr val="white"/>
              </a:solidFill>
              <a:latin typeface="HP Simplified" pitchFamily="34" charset="0"/>
            </a:endParaRPr>
          </a:p>
        </p:txBody>
      </p:sp>
      <p:sp>
        <p:nvSpPr>
          <p:cNvPr id="14" name="Parallelogram 13"/>
          <p:cNvSpPr/>
          <p:nvPr/>
        </p:nvSpPr>
        <p:spPr>
          <a:xfrm>
            <a:off x="-10886" y="2666667"/>
            <a:ext cx="3120443" cy="822754"/>
          </a:xfrm>
          <a:prstGeom prst="parallelogram">
            <a:avLst/>
          </a:prstGeom>
          <a:gradFill flip="none" rotWithShape="1">
            <a:gsLst>
              <a:gs pos="54000">
                <a:schemeClr val="bg1">
                  <a:lumMod val="50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5" name="Parallelogram 14"/>
          <p:cNvSpPr/>
          <p:nvPr/>
        </p:nvSpPr>
        <p:spPr>
          <a:xfrm flipH="1">
            <a:off x="6021778" y="2668678"/>
            <a:ext cx="3122222" cy="836524"/>
          </a:xfrm>
          <a:prstGeom prst="parallelogram">
            <a:avLst/>
          </a:prstGeom>
          <a:gradFill flip="none" rotWithShape="1">
            <a:gsLst>
              <a:gs pos="54000">
                <a:schemeClr val="tx1">
                  <a:lumMod val="75000"/>
                  <a:lumOff val="2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5" name="TextBox 4"/>
          <p:cNvSpPr txBox="1"/>
          <p:nvPr/>
        </p:nvSpPr>
        <p:spPr>
          <a:xfrm>
            <a:off x="280846" y="2841635"/>
            <a:ext cx="2565535" cy="1877437"/>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Reduce Power</a:t>
            </a:r>
            <a:br>
              <a:rPr lang="en-US" sz="2000" dirty="0" smtClean="0">
                <a:solidFill>
                  <a:schemeClr val="bg1"/>
                </a:solidFill>
                <a:latin typeface="HP Simplified" pitchFamily="34" charset="0"/>
                <a:cs typeface="Futura Hv"/>
              </a:rPr>
            </a:br>
            <a:endParaRPr lang="en-US" b="1" dirty="0" smtClean="0">
              <a:latin typeface="HP Simplified" pitchFamily="34" charset="0"/>
            </a:endParaRPr>
          </a:p>
          <a:p>
            <a:pPr algn="ctr"/>
            <a:r>
              <a:rPr lang="en-US" sz="4400" b="1" dirty="0" smtClean="0">
                <a:solidFill>
                  <a:srgbClr val="0070C0"/>
                </a:solidFill>
                <a:latin typeface="HP Simplified" pitchFamily="34" charset="0"/>
              </a:rPr>
              <a:t>10%</a:t>
            </a:r>
          </a:p>
          <a:p>
            <a:pPr algn="ctr"/>
            <a:r>
              <a:rPr lang="en-US" sz="1400" dirty="0" smtClean="0">
                <a:latin typeface="HP Simplified" pitchFamily="34" charset="0"/>
              </a:rPr>
              <a:t>Less energy consumed</a:t>
            </a:r>
            <a:endParaRPr lang="en-US" sz="500" dirty="0" smtClean="0">
              <a:latin typeface="HP Simplified" pitchFamily="34" charset="0"/>
            </a:endParaRPr>
          </a:p>
          <a:p>
            <a:pPr algn="ctr">
              <a:buClr>
                <a:schemeClr val="tx2"/>
              </a:buClr>
              <a:buSzPct val="80000"/>
            </a:pPr>
            <a:endParaRPr lang="en-US" sz="2000" dirty="0" err="1" smtClean="0">
              <a:latin typeface="HP Simplified" pitchFamily="34" charset="0"/>
            </a:endParaRPr>
          </a:p>
        </p:txBody>
      </p:sp>
      <p:sp>
        <p:nvSpPr>
          <p:cNvPr id="6" name="TextBox 5"/>
          <p:cNvSpPr txBox="1"/>
          <p:nvPr/>
        </p:nvSpPr>
        <p:spPr>
          <a:xfrm>
            <a:off x="3141770" y="2841635"/>
            <a:ext cx="2791840" cy="1569660"/>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Reclaim Resources</a:t>
            </a:r>
            <a:br>
              <a:rPr lang="en-US" sz="2000" dirty="0" smtClean="0">
                <a:solidFill>
                  <a:schemeClr val="bg1"/>
                </a:solidFill>
                <a:latin typeface="HP Simplified" pitchFamily="34" charset="0"/>
                <a:cs typeface="Futura Hv"/>
              </a:rPr>
            </a:br>
            <a:endParaRPr lang="en-US" dirty="0" smtClean="0">
              <a:solidFill>
                <a:schemeClr val="bg1"/>
              </a:solidFill>
              <a:latin typeface="HP Simplified" pitchFamily="34" charset="0"/>
              <a:cs typeface="Futura Hv"/>
            </a:endParaRPr>
          </a:p>
          <a:p>
            <a:pPr algn="ctr"/>
            <a:r>
              <a:rPr lang="en-US" sz="4400" b="1" dirty="0" smtClean="0">
                <a:solidFill>
                  <a:srgbClr val="0070C0"/>
                </a:solidFill>
                <a:latin typeface="HP Simplified" pitchFamily="34" charset="0"/>
              </a:rPr>
              <a:t>10%</a:t>
            </a:r>
          </a:p>
          <a:p>
            <a:pPr algn="ctr"/>
            <a:r>
              <a:rPr lang="en-US" sz="1400" dirty="0" smtClean="0">
                <a:latin typeface="HP Simplified" pitchFamily="34" charset="0"/>
              </a:rPr>
              <a:t>More usable power per circuit</a:t>
            </a:r>
            <a:endParaRPr lang="en-US" b="1" dirty="0" smtClean="0">
              <a:latin typeface="HP Simplified" pitchFamily="34" charset="0"/>
            </a:endParaRPr>
          </a:p>
        </p:txBody>
      </p:sp>
      <p:sp>
        <p:nvSpPr>
          <p:cNvPr id="7" name="TextBox 6"/>
          <p:cNvSpPr txBox="1"/>
          <p:nvPr/>
        </p:nvSpPr>
        <p:spPr>
          <a:xfrm>
            <a:off x="6214372" y="2841635"/>
            <a:ext cx="2629283" cy="2092881"/>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Eliminate Errors</a:t>
            </a:r>
            <a:br>
              <a:rPr lang="en-US" sz="2000" dirty="0" smtClean="0">
                <a:solidFill>
                  <a:schemeClr val="bg1"/>
                </a:solidFill>
                <a:latin typeface="HP Simplified" pitchFamily="34" charset="0"/>
                <a:cs typeface="Futura Hv"/>
              </a:rPr>
            </a:br>
            <a:endParaRPr lang="en-US" dirty="0" smtClean="0">
              <a:latin typeface="HP Simplified" pitchFamily="34" charset="0"/>
            </a:endParaRPr>
          </a:p>
          <a:p>
            <a:pPr algn="ctr"/>
            <a:r>
              <a:rPr lang="en-US" sz="4400" b="1" dirty="0" smtClean="0">
                <a:solidFill>
                  <a:srgbClr val="0070C0"/>
                </a:solidFill>
                <a:latin typeface="HP Simplified" pitchFamily="34" charset="0"/>
              </a:rPr>
              <a:t>100%</a:t>
            </a:r>
          </a:p>
          <a:p>
            <a:pPr algn="ctr"/>
            <a:r>
              <a:rPr lang="en-US" sz="1400" dirty="0" smtClean="0">
                <a:latin typeface="HP Simplified" pitchFamily="34" charset="0"/>
              </a:rPr>
              <a:t>Manual, error prone inventory tracking eliminated</a:t>
            </a:r>
          </a:p>
          <a:p>
            <a:pPr algn="ctr">
              <a:buClr>
                <a:schemeClr val="tx2"/>
              </a:buClr>
              <a:buSzPct val="80000"/>
            </a:pPr>
            <a:endParaRPr lang="en-US" sz="2000" dirty="0" err="1" smtClean="0">
              <a:latin typeface="HP Simplified"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1469" y="235063"/>
            <a:ext cx="8460105" cy="430887"/>
          </a:xfrm>
        </p:spPr>
        <p:txBody>
          <a:bodyPr/>
          <a:lstStyle/>
          <a:p>
            <a:r>
              <a:rPr b="0" dirty="0" smtClean="0">
                <a:latin typeface="HP Simplified" pitchFamily="34" charset="0"/>
              </a:rPr>
              <a:t>Innovations in Automated Energy Optimization</a:t>
            </a:r>
            <a:endParaRPr lang="en-US" b="0" dirty="0">
              <a:latin typeface="HP Simplified" pitchFamily="34" charset="0"/>
            </a:endParaRPr>
          </a:p>
        </p:txBody>
      </p:sp>
      <p:sp>
        <p:nvSpPr>
          <p:cNvPr id="4" name="Slide Number Placeholder 3"/>
          <p:cNvSpPr>
            <a:spLocks noGrp="1"/>
          </p:cNvSpPr>
          <p:nvPr>
            <p:ph type="sldNum" sz="quarter" idx="4"/>
          </p:nvPr>
        </p:nvSpPr>
        <p:spPr>
          <a:prstGeom prst="rect">
            <a:avLst/>
          </a:prstGeom>
        </p:spPr>
        <p:txBody>
          <a:bodyPr/>
          <a:lstStyle/>
          <a:p>
            <a:fld id="{33088DE5-1DDF-C242-AF39-BA25983D68D6}" type="slidenum">
              <a:rPr lang="en-US" noProof="0" smtClean="0">
                <a:latin typeface="HP Simplified" pitchFamily="34" charset="0"/>
              </a:rPr>
              <a:pPr/>
              <a:t>21</a:t>
            </a:fld>
            <a:endParaRPr lang="en-US" noProof="0" dirty="0">
              <a:latin typeface="HP Simplified" pitchFamily="34" charset="0"/>
            </a:endParaRPr>
          </a:p>
        </p:txBody>
      </p:sp>
      <p:sp>
        <p:nvSpPr>
          <p:cNvPr id="9" name="Rectangle 8"/>
          <p:cNvSpPr/>
          <p:nvPr/>
        </p:nvSpPr>
        <p:spPr>
          <a:xfrm>
            <a:off x="2932929" y="1990635"/>
            <a:ext cx="1571263" cy="1200329"/>
          </a:xfrm>
          <a:prstGeom prst="rect">
            <a:avLst/>
          </a:prstGeom>
        </p:spPr>
        <p:txBody>
          <a:bodyPr wrap="none">
            <a:spAutoFit/>
          </a:bodyPr>
          <a:lstStyle/>
          <a:p>
            <a:pPr lvl="0" algn="ctr"/>
            <a:r>
              <a:rPr lang="en-US" sz="2400" b="1" kern="0" dirty="0" smtClean="0">
                <a:solidFill>
                  <a:schemeClr val="accent1"/>
                </a:solidFill>
                <a:latin typeface="HP Simplified" pitchFamily="34" charset="0"/>
                <a:cs typeface="Futura Bk"/>
              </a:rPr>
              <a:t>70% more </a:t>
            </a:r>
            <a:br>
              <a:rPr lang="en-US" sz="2400" b="1" kern="0" dirty="0" smtClean="0">
                <a:solidFill>
                  <a:schemeClr val="accent1"/>
                </a:solidFill>
                <a:latin typeface="HP Simplified" pitchFamily="34" charset="0"/>
                <a:cs typeface="Futura Bk"/>
              </a:rPr>
            </a:br>
            <a:r>
              <a:rPr lang="en-US" sz="2400" b="1" kern="0" dirty="0" smtClean="0">
                <a:solidFill>
                  <a:schemeClr val="accent1"/>
                </a:solidFill>
                <a:latin typeface="HP Simplified" pitchFamily="34" charset="0"/>
                <a:cs typeface="Futura Bk"/>
              </a:rPr>
              <a:t>compute </a:t>
            </a:r>
            <a:br>
              <a:rPr lang="en-US" sz="2400" b="1" kern="0" dirty="0" smtClean="0">
                <a:solidFill>
                  <a:schemeClr val="accent1"/>
                </a:solidFill>
                <a:latin typeface="HP Simplified" pitchFamily="34" charset="0"/>
                <a:cs typeface="Futura Bk"/>
              </a:rPr>
            </a:br>
            <a:r>
              <a:rPr lang="en-US" sz="2400" b="1" kern="0" dirty="0" smtClean="0">
                <a:solidFill>
                  <a:schemeClr val="accent1"/>
                </a:solidFill>
                <a:latin typeface="HP Simplified" pitchFamily="34" charset="0"/>
                <a:cs typeface="Futura Bk"/>
              </a:rPr>
              <a:t>per watt</a:t>
            </a:r>
          </a:p>
        </p:txBody>
      </p:sp>
      <p:sp>
        <p:nvSpPr>
          <p:cNvPr id="12" name="Text Placeholder 20"/>
          <p:cNvSpPr txBox="1">
            <a:spLocks/>
          </p:cNvSpPr>
          <p:nvPr/>
        </p:nvSpPr>
        <p:spPr bwMode="black">
          <a:xfrm>
            <a:off x="4903901" y="1884240"/>
            <a:ext cx="3805760" cy="2573144"/>
          </a:xfrm>
          <a:prstGeom prst="rect">
            <a:avLst/>
          </a:prstGeom>
        </p:spPr>
        <p:txBody>
          <a:bodyPr vert="horz" lIns="0" tIns="0" rIns="0" bIns="0" rtlCol="0">
            <a:noAutofit/>
          </a:bodyPr>
          <a:lstStyle/>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New intelligent racks, PDUs and </a:t>
            </a:r>
            <a:br>
              <a:rPr lang="en-US" sz="1600" dirty="0" smtClean="0">
                <a:latin typeface="HP Simplified" pitchFamily="34" charset="0"/>
              </a:rPr>
            </a:br>
            <a:r>
              <a:rPr lang="en-US" sz="1600" dirty="0" smtClean="0">
                <a:latin typeface="HP Simplified" pitchFamily="34" charset="0"/>
              </a:rPr>
              <a:t>power supplies</a:t>
            </a:r>
          </a:p>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Built-in location sensors automate asset tracking</a:t>
            </a:r>
          </a:p>
          <a:p>
            <a:pPr marL="230188" indent="-230188">
              <a:lnSpc>
                <a:spcPct val="120000"/>
              </a:lnSpc>
              <a:spcBef>
                <a:spcPts val="1000"/>
              </a:spcBef>
              <a:spcAft>
                <a:spcPts val="600"/>
              </a:spcAft>
              <a:buSzPct val="80000"/>
              <a:buFont typeface="Arial"/>
              <a:buChar char="•"/>
              <a:defRPr/>
            </a:pPr>
            <a:r>
              <a:rPr lang="en-US" sz="1600" dirty="0" smtClean="0">
                <a:latin typeface="HP Simplified" pitchFamily="34" charset="0"/>
              </a:rPr>
              <a:t>Automated power configuration setup</a:t>
            </a:r>
          </a:p>
          <a:p>
            <a:pPr marL="230188" indent="-230188">
              <a:lnSpc>
                <a:spcPct val="120000"/>
              </a:lnSpc>
              <a:spcBef>
                <a:spcPts val="1000"/>
              </a:spcBef>
              <a:spcAft>
                <a:spcPts val="600"/>
              </a:spcAft>
              <a:buSzPct val="80000"/>
              <a:buFont typeface="Arial"/>
              <a:buChar char="•"/>
              <a:defRPr/>
            </a:pPr>
            <a:r>
              <a:rPr kumimoji="0" lang="en-US" sz="1600" b="0" i="0" u="none" strike="noStrike" kern="1200" cap="none" spc="0" normalizeH="0" baseline="0" noProof="0" dirty="0" smtClean="0">
                <a:ln>
                  <a:noFill/>
                </a:ln>
                <a:solidFill>
                  <a:schemeClr val="tx1"/>
                </a:solidFill>
                <a:effectLst/>
                <a:uLnTx/>
                <a:uFillTx/>
                <a:latin typeface="HP Simplified" pitchFamily="34" charset="0"/>
              </a:rPr>
              <a:t>Rack-</a:t>
            </a:r>
            <a:r>
              <a:rPr kumimoji="0" lang="en-US" sz="1600" b="0" i="0" u="none" strike="noStrike" kern="1200" cap="none" spc="0" normalizeH="0" baseline="0" noProof="0" dirty="0" err="1" smtClean="0">
                <a:ln>
                  <a:noFill/>
                </a:ln>
                <a:solidFill>
                  <a:schemeClr val="tx1"/>
                </a:solidFill>
                <a:effectLst/>
                <a:uLnTx/>
                <a:uFillTx/>
                <a:latin typeface="HP Simplified" pitchFamily="34" charset="0"/>
              </a:rPr>
              <a:t>leve</a:t>
            </a:r>
            <a:r>
              <a:rPr lang="en-US" sz="1600" dirty="0" smtClean="0">
                <a:latin typeface="HP Simplified" pitchFamily="34" charset="0"/>
              </a:rPr>
              <a:t>l power capping</a:t>
            </a:r>
            <a:endParaRPr kumimoji="0" lang="en-US" sz="1600" b="0" i="0" u="none" strike="noStrike" kern="1200" cap="none" spc="0" normalizeH="0" baseline="0" noProof="0" dirty="0" smtClean="0">
              <a:ln>
                <a:noFill/>
              </a:ln>
              <a:solidFill>
                <a:schemeClr val="tx1"/>
              </a:solidFill>
              <a:effectLst/>
              <a:uLnTx/>
              <a:uFillTx/>
              <a:latin typeface="HP Simplified" pitchFamily="34" charset="0"/>
            </a:endParaRPr>
          </a:p>
        </p:txBody>
      </p:sp>
      <p:pic>
        <p:nvPicPr>
          <p:cNvPr id="7" name="Picture 6" descr="rackLeftDoorOpen_Tran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57278" y="678180"/>
            <a:ext cx="2433717" cy="3912210"/>
          </a:xfrm>
          <a:prstGeom prst="rect">
            <a:avLst/>
          </a:prstGeom>
        </p:spPr>
      </p:pic>
      <p:sp>
        <p:nvSpPr>
          <p:cNvPr id="8" name="Rectangle 7"/>
          <p:cNvSpPr/>
          <p:nvPr/>
        </p:nvSpPr>
        <p:spPr>
          <a:xfrm>
            <a:off x="4792480" y="1068615"/>
            <a:ext cx="3574280" cy="707886"/>
          </a:xfrm>
          <a:prstGeom prst="rect">
            <a:avLst/>
          </a:prstGeom>
        </p:spPr>
        <p:txBody>
          <a:bodyPr wrap="square">
            <a:spAutoFit/>
          </a:bodyPr>
          <a:lstStyle/>
          <a:p>
            <a:pPr lvl="0"/>
            <a:r>
              <a:rPr lang="en-US" sz="2000" kern="0" dirty="0" smtClean="0">
                <a:solidFill>
                  <a:schemeClr val="accent1"/>
                </a:solidFill>
                <a:latin typeface="HP Simplified" pitchFamily="34" charset="0"/>
                <a:cs typeface="Futura Bk"/>
              </a:rPr>
              <a:t>Data Center Discovery technologies enabled by:</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r>
              <a:rPr lang="en-US" dirty="0" smtClean="0">
                <a:latin typeface="HP Simplified" pitchFamily="34" charset="0"/>
              </a:rPr>
              <a:t>Sell more, reduce cost of delivery and open new revenue opportunities</a:t>
            </a:r>
            <a:endParaRPr lang="en-US" dirty="0">
              <a:latin typeface="HP Simplified" pitchFamily="34" charset="0"/>
            </a:endParaRPr>
          </a:p>
        </p:txBody>
      </p:sp>
      <p:sp>
        <p:nvSpPr>
          <p:cNvPr id="3" name="Title 2"/>
          <p:cNvSpPr>
            <a:spLocks noGrp="1"/>
          </p:cNvSpPr>
          <p:nvPr>
            <p:ph type="title"/>
          </p:nvPr>
        </p:nvSpPr>
        <p:spPr>
          <a:xfrm>
            <a:off x="331469" y="235063"/>
            <a:ext cx="8460105" cy="430887"/>
          </a:xfrm>
        </p:spPr>
        <p:txBody>
          <a:bodyPr/>
          <a:lstStyle/>
          <a:p>
            <a:r>
              <a:rPr lang="en-US" b="0" dirty="0" smtClean="0">
                <a:latin typeface="HP Simplified" pitchFamily="34" charset="0"/>
              </a:rPr>
              <a:t>Benefits for partners</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22</a:t>
            </a:fld>
            <a:endParaRPr lang="en-US" noProof="0" dirty="0">
              <a:latin typeface="HP Simplified" pitchFamily="34" charset="0"/>
            </a:endParaRPr>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495404" y="1491179"/>
            <a:ext cx="1251561" cy="1081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descr="icpmThermalMap"/>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51604" y="1491178"/>
            <a:ext cx="1276701" cy="1078174"/>
          </a:xfrm>
          <a:prstGeom prst="rect">
            <a:avLst/>
          </a:prstGeom>
          <a:noFill/>
          <a:ln w="3175">
            <a:solidFill>
              <a:schemeClr val="tx1"/>
            </a:solid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2118412126"/>
              </p:ext>
            </p:extLst>
          </p:nvPr>
        </p:nvGraphicFramePr>
        <p:xfrm>
          <a:off x="220639" y="2641505"/>
          <a:ext cx="8329683" cy="1254760"/>
        </p:xfrm>
        <a:graphic>
          <a:graphicData uri="http://schemas.openxmlformats.org/drawingml/2006/table">
            <a:tbl>
              <a:tblPr firstRow="1" bandRow="1">
                <a:tableStyleId>{5C22544A-7EE6-4342-B048-85BDC9FD1C3A}</a:tableStyleId>
              </a:tblPr>
              <a:tblGrid>
                <a:gridCol w="2776561"/>
                <a:gridCol w="2776561"/>
                <a:gridCol w="2776561"/>
              </a:tblGrid>
              <a:tr h="370840">
                <a:tc>
                  <a:txBody>
                    <a:bodyPr/>
                    <a:lstStyle/>
                    <a:p>
                      <a:pPr algn="ctr"/>
                      <a:r>
                        <a:rPr lang="en-US" sz="1600" dirty="0" smtClean="0">
                          <a:solidFill>
                            <a:schemeClr val="tx1"/>
                          </a:solidFill>
                          <a:latin typeface="HP Simplified" pitchFamily="34" charset="0"/>
                        </a:rPr>
                        <a:t>Reduce Power</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Reclaim Resources</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Eliminate</a:t>
                      </a:r>
                      <a:r>
                        <a:rPr lang="en-US" sz="1600" baseline="0" dirty="0" smtClean="0">
                          <a:solidFill>
                            <a:schemeClr val="tx1"/>
                          </a:solidFill>
                          <a:latin typeface="HP Simplified" pitchFamily="34" charset="0"/>
                        </a:rPr>
                        <a:t> Errors</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pPr marL="115888" indent="-115888" algn="l">
                        <a:buFont typeface="Arial" pitchFamily="34" charset="0"/>
                        <a:buChar char="•"/>
                      </a:pPr>
                      <a:r>
                        <a:rPr lang="en-US" sz="1300" dirty="0" smtClean="0">
                          <a:solidFill>
                            <a:schemeClr val="tx1"/>
                          </a:solidFill>
                          <a:latin typeface="HP Simplified" pitchFamily="34" charset="0"/>
                        </a:rPr>
                        <a:t>Opens consulting and services opportunities tied to top priorities for all CIOs</a:t>
                      </a:r>
                    </a:p>
                    <a:p>
                      <a:pPr marL="115888" indent="-115888" algn="l">
                        <a:buFont typeface="Arial" pitchFamily="34" charset="0"/>
                        <a:buChar char="•"/>
                      </a:pPr>
                      <a:r>
                        <a:rPr lang="en-US" sz="1300" dirty="0" smtClean="0">
                          <a:solidFill>
                            <a:schemeClr val="tx1"/>
                          </a:solidFill>
                          <a:latin typeface="HP Simplified" pitchFamily="34" charset="0"/>
                        </a:rPr>
                        <a:t>Expands your influence within the data center, extending into facilities organizations and departments</a:t>
                      </a:r>
                    </a:p>
                    <a:p>
                      <a:pPr marL="115888" indent="-115888" algn="l">
                        <a:buFont typeface="Arial" pitchFamily="34" charset="0"/>
                        <a:buChar char="•"/>
                      </a:pPr>
                      <a:r>
                        <a:rPr lang="en-US" sz="1300" dirty="0" smtClean="0">
                          <a:solidFill>
                            <a:schemeClr val="tx1"/>
                          </a:solidFill>
                          <a:latin typeface="HP Simplified" pitchFamily="34" charset="0"/>
                        </a:rPr>
                        <a:t>Tightly</a:t>
                      </a:r>
                      <a:r>
                        <a:rPr lang="en-US" sz="1300" baseline="0" dirty="0" smtClean="0">
                          <a:solidFill>
                            <a:schemeClr val="tx1"/>
                          </a:solidFill>
                          <a:latin typeface="HP Simplified" pitchFamily="34" charset="0"/>
                        </a:rPr>
                        <a:t>-coupled infrastructure ecosystem enables more add-on sales</a:t>
                      </a:r>
                      <a:endParaRPr lang="en-US" sz="13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pPr marL="115888" indent="-115888" algn="l">
                        <a:buFont typeface="Arial" pitchFamily="34" charset="0"/>
                        <a:buChar char="•"/>
                      </a:pPr>
                      <a:endParaRPr lang="en-US" sz="13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More efficient tracking to capture contract renewals and to help customers retire depreciated equipment enabling new</a:t>
                      </a:r>
                      <a:r>
                        <a:rPr lang="en-US" sz="1300" baseline="0" dirty="0" smtClean="0">
                          <a:solidFill>
                            <a:schemeClr val="tx1"/>
                          </a:solidFill>
                          <a:latin typeface="HP Simplified" pitchFamily="34" charset="0"/>
                        </a:rPr>
                        <a:t> sales</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pic>
        <p:nvPicPr>
          <p:cNvPr id="11" name="Picture 10" descr="G5183054052006_DL360-crop.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56221" y="1456733"/>
            <a:ext cx="1213427" cy="1113339"/>
          </a:xfrm>
          <a:prstGeom prst="rect">
            <a:avLst/>
          </a:prstGeom>
          <a:ln w="3175">
            <a:solidFill>
              <a:schemeClr val="tx1"/>
            </a:solidFill>
          </a:ln>
        </p:spPr>
      </p:pic>
    </p:spTree>
    <p:extLst>
      <p:ext uri="{BB962C8B-B14F-4D97-AF65-F5344CB8AC3E}">
        <p14:creationId xmlns:p14="http://schemas.microsoft.com/office/powerpoint/2010/main" val="2757106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710113"/>
            <a:ext cx="182563" cy="107950"/>
          </a:xfrm>
        </p:spPr>
        <p:txBody>
          <a:bodyPr/>
          <a:lstStyle/>
          <a:p>
            <a:fld id="{33088DE5-1DDF-C242-AF39-BA25983D68D6}" type="slidenum">
              <a:rPr lang="en-US" noProof="0" smtClean="0"/>
              <a:pPr/>
              <a:t>23</a:t>
            </a:fld>
            <a:endParaRPr lang="en-US" noProof="0" dirty="0"/>
          </a:p>
        </p:txBody>
      </p:sp>
      <p:sp>
        <p:nvSpPr>
          <p:cNvPr id="6" name="Title 5"/>
          <p:cNvSpPr>
            <a:spLocks noGrp="1"/>
          </p:cNvSpPr>
          <p:nvPr>
            <p:ph type="ctrTitle"/>
          </p:nvPr>
        </p:nvSpPr>
        <p:spPr>
          <a:xfrm>
            <a:off x="296085" y="157299"/>
            <a:ext cx="7222352" cy="1329595"/>
          </a:xfrm>
        </p:spPr>
        <p:txBody>
          <a:bodyPr/>
          <a:lstStyle/>
          <a:p>
            <a:r>
              <a:rPr lang="en-US" b="0" dirty="0" smtClean="0">
                <a:latin typeface="HP Simplified" pitchFamily="34" charset="0"/>
              </a:rPr>
              <a:t>Proactive Service and Support</a:t>
            </a:r>
            <a:endParaRPr lang="en-US" b="0" dirty="0">
              <a:latin typeface="HP Simplified"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pPr lvl="0"/>
            <a:r>
              <a:rPr lang="en-US" dirty="0" smtClean="0">
                <a:latin typeface="HP Simplified" pitchFamily="34" charset="0"/>
              </a:rPr>
              <a:t>Servers so intelligent they redefine the service experience</a:t>
            </a:r>
          </a:p>
        </p:txBody>
      </p:sp>
      <p:sp>
        <p:nvSpPr>
          <p:cNvPr id="3" name="Title 2"/>
          <p:cNvSpPr>
            <a:spLocks noGrp="1"/>
          </p:cNvSpPr>
          <p:nvPr>
            <p:ph type="title"/>
          </p:nvPr>
        </p:nvSpPr>
        <p:spPr>
          <a:xfrm>
            <a:off x="331469" y="235063"/>
            <a:ext cx="8460105" cy="430887"/>
          </a:xfrm>
        </p:spPr>
        <p:txBody>
          <a:bodyPr/>
          <a:lstStyle/>
          <a:p>
            <a:pPr lvl="0"/>
            <a:r>
              <a:rPr lang="en-US" b="0" dirty="0" smtClean="0">
                <a:latin typeface="HP Simplified" pitchFamily="34" charset="0"/>
              </a:rPr>
              <a:t>Proactive Service and Support</a:t>
            </a:r>
            <a:endParaRPr lang="en-US" b="0" dirty="0">
              <a:latin typeface="HP Simplified" pitchFamily="34" charset="0"/>
            </a:endParaRPr>
          </a:p>
        </p:txBody>
      </p:sp>
      <p:sp>
        <p:nvSpPr>
          <p:cNvPr id="4" name="Slide Number Placeholder 3"/>
          <p:cNvSpPr>
            <a:spLocks noGrp="1"/>
          </p:cNvSpPr>
          <p:nvPr>
            <p:ph type="sldNum" sz="quarter" idx="4"/>
          </p:nvPr>
        </p:nvSpPr>
        <p:spPr>
          <a:prstGeom prst="rect">
            <a:avLst/>
          </a:prstGeom>
        </p:spPr>
        <p:txBody>
          <a:bodyPr/>
          <a:lstStyle/>
          <a:p>
            <a:fld id="{33088DE5-1DDF-C242-AF39-BA25983D68D6}" type="slidenum">
              <a:rPr lang="en-US" noProof="0" smtClean="0">
                <a:latin typeface="HP Simplified" pitchFamily="34" charset="0"/>
              </a:rPr>
              <a:pPr/>
              <a:t>24</a:t>
            </a:fld>
            <a:endParaRPr lang="en-US" noProof="0" dirty="0">
              <a:latin typeface="HP Simplified" pitchFamily="34" charset="0"/>
            </a:endParaRPr>
          </a:p>
        </p:txBody>
      </p:sp>
      <p:sp>
        <p:nvSpPr>
          <p:cNvPr id="9" name="TextBox 8"/>
          <p:cNvSpPr txBox="1"/>
          <p:nvPr/>
        </p:nvSpPr>
        <p:spPr>
          <a:xfrm>
            <a:off x="370391" y="1383028"/>
            <a:ext cx="8118516" cy="1132618"/>
          </a:xfrm>
          <a:prstGeom prst="rect">
            <a:avLst/>
          </a:prstGeom>
          <a:noFill/>
        </p:spPr>
        <p:txBody>
          <a:bodyPr wrap="square" rtlCol="0">
            <a:spAutoFit/>
          </a:bodyPr>
          <a:lstStyle/>
          <a:p>
            <a:pPr marL="230188" indent="-230188">
              <a:lnSpc>
                <a:spcPct val="120000"/>
              </a:lnSpc>
              <a:spcAft>
                <a:spcPts val="600"/>
              </a:spcAft>
              <a:buSzPct val="100000"/>
              <a:buFont typeface="Arial"/>
              <a:buChar char="•"/>
              <a:defRPr/>
            </a:pPr>
            <a:r>
              <a:rPr lang="en-US" sz="1600" dirty="0" smtClean="0">
                <a:solidFill>
                  <a:schemeClr val="accent1"/>
                </a:solidFill>
                <a:latin typeface="HP Simplified" pitchFamily="34" charset="0"/>
              </a:rPr>
              <a:t>Industry’s first comprehensive cloud-based, IT management and support portal</a:t>
            </a:r>
          </a:p>
          <a:p>
            <a:pPr marL="230188" indent="-230188">
              <a:lnSpc>
                <a:spcPct val="120000"/>
              </a:lnSpc>
              <a:spcAft>
                <a:spcPts val="600"/>
              </a:spcAft>
              <a:buFont typeface="Arial"/>
              <a:buChar char="•"/>
            </a:pPr>
            <a:r>
              <a:rPr lang="en-US" sz="1600" dirty="0" smtClean="0">
                <a:solidFill>
                  <a:schemeClr val="accent1"/>
                </a:solidFill>
                <a:latin typeface="HP Simplified" pitchFamily="34" charset="0"/>
              </a:rPr>
              <a:t>Innovative services based on HP ProActive Insight architecture </a:t>
            </a:r>
          </a:p>
          <a:p>
            <a:pPr marL="230188" indent="-230188">
              <a:lnSpc>
                <a:spcPct val="120000"/>
              </a:lnSpc>
              <a:spcAft>
                <a:spcPts val="600"/>
              </a:spcAft>
              <a:buSzPct val="100000"/>
              <a:buFont typeface="Arial"/>
              <a:buChar char="•"/>
              <a:defRPr/>
            </a:pPr>
            <a:r>
              <a:rPr lang="en-US" sz="1600" dirty="0" smtClean="0">
                <a:solidFill>
                  <a:schemeClr val="accent1"/>
                </a:solidFill>
                <a:latin typeface="HP Simplified" pitchFamily="34" charset="0"/>
              </a:rPr>
              <a:t>Local expertise backed by HP’s global resources </a:t>
            </a:r>
          </a:p>
        </p:txBody>
      </p:sp>
      <p:sp>
        <p:nvSpPr>
          <p:cNvPr id="10" name="Trapezoid 9"/>
          <p:cNvSpPr/>
          <p:nvPr/>
        </p:nvSpPr>
        <p:spPr>
          <a:xfrm>
            <a:off x="2929999" y="2669378"/>
            <a:ext cx="3276622" cy="822674"/>
          </a:xfrm>
          <a:prstGeom prst="trapezoid">
            <a:avLst/>
          </a:prstGeom>
          <a:gradFill flip="none" rotWithShape="1">
            <a:gsLst>
              <a:gs pos="54000">
                <a:schemeClr val="tx1">
                  <a:lumMod val="65000"/>
                  <a:lumOff val="3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defTabSz="914400">
              <a:lnSpc>
                <a:spcPct val="85000"/>
              </a:lnSpc>
            </a:pPr>
            <a:endParaRPr lang="en-US" sz="2000" dirty="0">
              <a:solidFill>
                <a:prstClr val="white"/>
              </a:solidFill>
              <a:latin typeface="HP Simplified" pitchFamily="34" charset="0"/>
            </a:endParaRPr>
          </a:p>
        </p:txBody>
      </p:sp>
      <p:sp>
        <p:nvSpPr>
          <p:cNvPr id="11" name="Parallelogram 10"/>
          <p:cNvSpPr/>
          <p:nvPr/>
        </p:nvSpPr>
        <p:spPr>
          <a:xfrm>
            <a:off x="-10886" y="2666667"/>
            <a:ext cx="3120443" cy="822754"/>
          </a:xfrm>
          <a:prstGeom prst="parallelogram">
            <a:avLst/>
          </a:prstGeom>
          <a:gradFill flip="none" rotWithShape="1">
            <a:gsLst>
              <a:gs pos="54000">
                <a:schemeClr val="bg1">
                  <a:lumMod val="50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2" name="Parallelogram 11"/>
          <p:cNvSpPr/>
          <p:nvPr/>
        </p:nvSpPr>
        <p:spPr>
          <a:xfrm flipH="1">
            <a:off x="6021778" y="2668678"/>
            <a:ext cx="3122222" cy="836524"/>
          </a:xfrm>
          <a:prstGeom prst="parallelogram">
            <a:avLst/>
          </a:prstGeom>
          <a:gradFill flip="none" rotWithShape="1">
            <a:gsLst>
              <a:gs pos="54000">
                <a:schemeClr val="tx1">
                  <a:lumMod val="75000"/>
                  <a:lumOff val="25000"/>
                </a:schemeClr>
              </a:gs>
              <a:gs pos="100000">
                <a:srgbClr val="FFFFF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6" name="TextBox 5"/>
          <p:cNvSpPr txBox="1"/>
          <p:nvPr/>
        </p:nvSpPr>
        <p:spPr>
          <a:xfrm>
            <a:off x="544010" y="2766495"/>
            <a:ext cx="2106593" cy="2123658"/>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Insight Online</a:t>
            </a:r>
          </a:p>
          <a:p>
            <a:pPr marL="0" lvl="2" algn="ctr">
              <a:buClr>
                <a:schemeClr val="tx2"/>
              </a:buClr>
              <a:buSzPct val="80000"/>
            </a:pPr>
            <a:endParaRPr lang="en-US" sz="2000" b="1" dirty="0" smtClean="0">
              <a:latin typeface="HP Simplified" pitchFamily="34" charset="0"/>
            </a:endParaRPr>
          </a:p>
          <a:p>
            <a:pPr algn="ctr"/>
            <a:r>
              <a:rPr lang="en-US" sz="4400" b="1" dirty="0" smtClean="0">
                <a:solidFill>
                  <a:srgbClr val="0070C0"/>
                </a:solidFill>
                <a:latin typeface="HP Simplified" pitchFamily="34" charset="0"/>
              </a:rPr>
              <a:t>66%</a:t>
            </a:r>
          </a:p>
          <a:p>
            <a:pPr algn="ctr"/>
            <a:r>
              <a:rPr lang="en-US" sz="1400" dirty="0" smtClean="0">
                <a:latin typeface="HP Simplified" pitchFamily="34" charset="0"/>
              </a:rPr>
              <a:t>Faster time to problem resolution</a:t>
            </a:r>
            <a:endParaRPr lang="en-US" sz="2000" b="1" dirty="0" smtClean="0">
              <a:latin typeface="HP Simplified" pitchFamily="34" charset="0"/>
            </a:endParaRPr>
          </a:p>
          <a:p>
            <a:pPr algn="ctr">
              <a:buClr>
                <a:schemeClr val="tx2"/>
              </a:buClr>
              <a:buSzPct val="80000"/>
            </a:pPr>
            <a:endParaRPr lang="en-US" sz="2000" dirty="0" smtClean="0">
              <a:latin typeface="HP Simplified" pitchFamily="34" charset="0"/>
            </a:endParaRPr>
          </a:p>
        </p:txBody>
      </p:sp>
      <p:sp>
        <p:nvSpPr>
          <p:cNvPr id="7" name="TextBox 6"/>
          <p:cNvSpPr txBox="1"/>
          <p:nvPr/>
        </p:nvSpPr>
        <p:spPr>
          <a:xfrm>
            <a:off x="3391382" y="2766495"/>
            <a:ext cx="2280213" cy="2523768"/>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Proactive Support Services</a:t>
            </a:r>
          </a:p>
          <a:p>
            <a:pPr algn="ctr"/>
            <a:r>
              <a:rPr lang="en-US" sz="4400" b="1" dirty="0" smtClean="0">
                <a:solidFill>
                  <a:srgbClr val="0070C0"/>
                </a:solidFill>
                <a:latin typeface="HP Simplified" pitchFamily="34" charset="0"/>
              </a:rPr>
              <a:t>95%</a:t>
            </a:r>
          </a:p>
          <a:p>
            <a:pPr algn="ctr"/>
            <a:r>
              <a:rPr lang="en-US" sz="1400" dirty="0" smtClean="0">
                <a:latin typeface="HP Simplified" pitchFamily="34" charset="0"/>
              </a:rPr>
              <a:t>First time</a:t>
            </a:r>
            <a:br>
              <a:rPr lang="en-US" sz="1400" dirty="0" smtClean="0">
                <a:latin typeface="HP Simplified" pitchFamily="34" charset="0"/>
              </a:rPr>
            </a:br>
            <a:r>
              <a:rPr lang="en-US" sz="1400" dirty="0" smtClean="0">
                <a:latin typeface="HP Simplified" pitchFamily="34" charset="0"/>
              </a:rPr>
              <a:t>fix rate*</a:t>
            </a:r>
            <a:endParaRPr lang="en-US" sz="2000" b="1" dirty="0" smtClean="0">
              <a:latin typeface="HP Simplified" pitchFamily="34" charset="0"/>
            </a:endParaRPr>
          </a:p>
          <a:p>
            <a:pPr marL="0" lvl="2" algn="ctr">
              <a:buClr>
                <a:schemeClr val="tx2"/>
              </a:buClr>
              <a:buSzPct val="80000"/>
            </a:pPr>
            <a:endParaRPr lang="en-US" sz="2000" dirty="0" smtClean="0">
              <a:solidFill>
                <a:schemeClr val="bg1"/>
              </a:solidFill>
              <a:latin typeface="HP Simplified" pitchFamily="34" charset="0"/>
              <a:cs typeface="Futura Hv"/>
            </a:endParaRPr>
          </a:p>
          <a:p>
            <a:pPr marL="0" lvl="2" algn="ctr">
              <a:buClr>
                <a:schemeClr val="tx2"/>
              </a:buClr>
              <a:buSzPct val="80000"/>
            </a:pPr>
            <a:endParaRPr lang="en-US" sz="2000" b="1" dirty="0" smtClean="0">
              <a:latin typeface="HP Simplified" pitchFamily="34" charset="0"/>
            </a:endParaRPr>
          </a:p>
        </p:txBody>
      </p:sp>
      <p:sp>
        <p:nvSpPr>
          <p:cNvPr id="8" name="TextBox 7"/>
          <p:cNvSpPr txBox="1"/>
          <p:nvPr/>
        </p:nvSpPr>
        <p:spPr>
          <a:xfrm>
            <a:off x="6493394" y="2766495"/>
            <a:ext cx="2234511" cy="1815882"/>
          </a:xfrm>
          <a:prstGeom prst="rect">
            <a:avLst/>
          </a:prstGeom>
          <a:noFill/>
        </p:spPr>
        <p:txBody>
          <a:bodyPr wrap="square" rtlCol="0">
            <a:spAutoFit/>
          </a:bodyPr>
          <a:lstStyle/>
          <a:p>
            <a:pPr marL="0" lvl="2" algn="ctr">
              <a:buClr>
                <a:schemeClr val="tx2"/>
              </a:buClr>
              <a:buSzPct val="80000"/>
            </a:pPr>
            <a:r>
              <a:rPr lang="en-US" sz="2000" dirty="0" smtClean="0">
                <a:solidFill>
                  <a:schemeClr val="bg1"/>
                </a:solidFill>
                <a:latin typeface="HP Simplified" pitchFamily="34" charset="0"/>
                <a:cs typeface="Futura Hv"/>
              </a:rPr>
              <a:t>ServiceONE Advantage</a:t>
            </a:r>
            <a:endParaRPr lang="en-US" sz="2000" b="1" dirty="0" smtClean="0">
              <a:solidFill>
                <a:srgbClr val="0070C0"/>
              </a:solidFill>
              <a:latin typeface="HP Simplified" pitchFamily="34" charset="0"/>
            </a:endParaRPr>
          </a:p>
          <a:p>
            <a:pPr algn="ctr"/>
            <a:r>
              <a:rPr lang="en-US" sz="4400" b="1" dirty="0" smtClean="0">
                <a:solidFill>
                  <a:srgbClr val="0070C0"/>
                </a:solidFill>
                <a:latin typeface="HP Simplified" pitchFamily="34" charset="0"/>
              </a:rPr>
              <a:t>2,000</a:t>
            </a:r>
            <a:endParaRPr lang="en-US" sz="4400" b="1" dirty="0" smtClean="0">
              <a:solidFill>
                <a:srgbClr val="FF0000"/>
              </a:solidFill>
              <a:latin typeface="HP Simplified" pitchFamily="34" charset="0"/>
            </a:endParaRPr>
          </a:p>
          <a:p>
            <a:pPr algn="ctr"/>
            <a:r>
              <a:rPr lang="en-US" sz="1400" dirty="0" smtClean="0">
                <a:latin typeface="HP Simplified" pitchFamily="34" charset="0"/>
              </a:rPr>
              <a:t>Certified </a:t>
            </a:r>
            <a:r>
              <a:rPr lang="en-US" sz="1400" smtClean="0">
                <a:latin typeface="HP Simplified" pitchFamily="34" charset="0"/>
              </a:rPr>
              <a:t>partners worldwide</a:t>
            </a:r>
            <a:endParaRPr lang="en-US" sz="2000" dirty="0" smtClean="0">
              <a:latin typeface="HP Simplified" pitchFamily="34" charset="0"/>
            </a:endParaRPr>
          </a:p>
        </p:txBody>
      </p:sp>
      <p:sp>
        <p:nvSpPr>
          <p:cNvPr id="13" name="TextBox 12"/>
          <p:cNvSpPr txBox="1"/>
          <p:nvPr/>
        </p:nvSpPr>
        <p:spPr>
          <a:xfrm>
            <a:off x="4080680" y="4690822"/>
            <a:ext cx="761747" cy="230832"/>
          </a:xfrm>
          <a:prstGeom prst="rect">
            <a:avLst/>
          </a:prstGeom>
          <a:noFill/>
        </p:spPr>
        <p:txBody>
          <a:bodyPr wrap="none" rtlCol="0">
            <a:spAutoFit/>
          </a:bodyPr>
          <a:lstStyle/>
          <a:p>
            <a:r>
              <a:rPr lang="en-US" sz="900" dirty="0" smtClean="0">
                <a:latin typeface="HP Simplified" pitchFamily="34" charset="0"/>
              </a:rPr>
              <a:t>*TSIA  study</a:t>
            </a:r>
            <a:endParaRPr lang="en-US" sz="900" dirty="0">
              <a:latin typeface="HP Simplified"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294967295"/>
          </p:nvPr>
        </p:nvSpPr>
        <p:spPr>
          <a:xfrm>
            <a:off x="331469" y="660169"/>
            <a:ext cx="8460105" cy="340414"/>
          </a:xfrm>
          <a:prstGeom prst="rect">
            <a:avLst/>
          </a:prstGeom>
        </p:spPr>
        <p:txBody>
          <a:bodyPr/>
          <a:lstStyle/>
          <a:p>
            <a:r>
              <a:rPr lang="en-US" dirty="0" smtClean="0">
                <a:latin typeface="HP Simplified" pitchFamily="34" charset="0"/>
              </a:rPr>
              <a:t>Monitor IT environment, support, contract and warranty information</a:t>
            </a:r>
          </a:p>
        </p:txBody>
      </p:sp>
      <p:sp>
        <p:nvSpPr>
          <p:cNvPr id="6" name="Title 5"/>
          <p:cNvSpPr>
            <a:spLocks noGrp="1"/>
          </p:cNvSpPr>
          <p:nvPr>
            <p:ph type="title"/>
          </p:nvPr>
        </p:nvSpPr>
        <p:spPr>
          <a:xfrm>
            <a:off x="331469" y="235063"/>
            <a:ext cx="8460105" cy="430887"/>
          </a:xfrm>
        </p:spPr>
        <p:txBody>
          <a:bodyPr/>
          <a:lstStyle/>
          <a:p>
            <a:r>
              <a:rPr lang="en-US" b="0" dirty="0" smtClean="0">
                <a:latin typeface="HP Simplified" pitchFamily="34" charset="0"/>
              </a:rPr>
              <a:t>HP Insight Online</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25</a:t>
            </a:fld>
            <a:endParaRPr lang="en-US" noProof="0" dirty="0">
              <a:latin typeface="HP Simplified" pitchFamily="34" charset="0"/>
            </a:endParaRPr>
          </a:p>
        </p:txBody>
      </p:sp>
      <p:pic>
        <p:nvPicPr>
          <p:cNvPr id="5" name="Picture 4" descr="Insight Onlin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8111" y="1250085"/>
            <a:ext cx="4465328" cy="3501042"/>
          </a:xfrm>
          <a:prstGeom prst="rect">
            <a:avLst/>
          </a:prstGeom>
          <a:effectLst>
            <a:outerShdw blurRad="50800" dist="38100" dir="2700000" algn="tl" rotWithShape="0">
              <a:prstClr val="black">
                <a:alpha val="40000"/>
              </a:prstClr>
            </a:outerShdw>
          </a:effectLst>
        </p:spPr>
      </p:pic>
      <p:pic>
        <p:nvPicPr>
          <p:cNvPr id="8" name="Picture 2" descr="DL380-bezel.png"/>
          <p:cNvPicPr>
            <a:picLocks noChangeAspect="1" noChangeArrowheads="1"/>
          </p:cNvPicPr>
          <p:nvPr/>
        </p:nvPicPr>
        <p:blipFill>
          <a:blip r:embed="rId4" r:link="rId5"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0" y="2771044"/>
            <a:ext cx="3140394" cy="1346747"/>
          </a:xfrm>
          <a:prstGeom prst="rect">
            <a:avLst/>
          </a:prstGeom>
          <a:noFill/>
          <a:ln w="9525">
            <a:noFill/>
            <a:miter lim="800000"/>
            <a:headEnd/>
            <a:tailEnd/>
          </a:ln>
        </p:spPr>
      </p:pic>
      <p:grpSp>
        <p:nvGrpSpPr>
          <p:cNvPr id="2" name="Group 8"/>
          <p:cNvGrpSpPr/>
          <p:nvPr/>
        </p:nvGrpSpPr>
        <p:grpSpPr>
          <a:xfrm>
            <a:off x="1017142" y="2009517"/>
            <a:ext cx="2866489" cy="945223"/>
            <a:chOff x="1017142" y="3354936"/>
            <a:chExt cx="2866489" cy="945223"/>
          </a:xfrm>
        </p:grpSpPr>
        <p:cxnSp>
          <p:nvCxnSpPr>
            <p:cNvPr id="10" name="Straight Connector 9"/>
            <p:cNvCxnSpPr/>
            <p:nvPr/>
          </p:nvCxnSpPr>
          <p:spPr>
            <a:xfrm>
              <a:off x="1017142" y="3369924"/>
              <a:ext cx="2866489"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039010" y="3354936"/>
              <a:ext cx="0" cy="945223"/>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 name="Oval 11"/>
          <p:cNvSpPr/>
          <p:nvPr/>
        </p:nvSpPr>
        <p:spPr>
          <a:xfrm>
            <a:off x="980388" y="2901355"/>
            <a:ext cx="103695" cy="103695"/>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P Simplified" pitchFamily="34" charset="0"/>
            </a:endParaRPr>
          </a:p>
        </p:txBody>
      </p:sp>
      <p:sp>
        <p:nvSpPr>
          <p:cNvPr id="13" name="Oval 12"/>
          <p:cNvSpPr/>
          <p:nvPr/>
        </p:nvSpPr>
        <p:spPr>
          <a:xfrm>
            <a:off x="3842994" y="1969673"/>
            <a:ext cx="103695" cy="103695"/>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P Simplified" pitchFamily="34" charset="0"/>
            </a:endParaRPr>
          </a:p>
        </p:txBody>
      </p:sp>
      <p:sp>
        <p:nvSpPr>
          <p:cNvPr id="14" name="Cloud 13"/>
          <p:cNvSpPr/>
          <p:nvPr/>
        </p:nvSpPr>
        <p:spPr>
          <a:xfrm>
            <a:off x="366202" y="1524614"/>
            <a:ext cx="2529398" cy="1140431"/>
          </a:xfrm>
          <a:prstGeom prst="clou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P Simplified" pitchFamily="34" charset="0"/>
            </a:endParaRPr>
          </a:p>
        </p:txBody>
      </p:sp>
      <p:sp>
        <p:nvSpPr>
          <p:cNvPr id="15" name="Text Placeholder 6"/>
          <p:cNvSpPr txBox="1">
            <a:spLocks/>
          </p:cNvSpPr>
          <p:nvPr/>
        </p:nvSpPr>
        <p:spPr bwMode="black">
          <a:xfrm>
            <a:off x="163290" y="4224960"/>
            <a:ext cx="5139306" cy="401469"/>
          </a:xfrm>
          <a:prstGeom prst="rect">
            <a:avLst/>
          </a:prstGeom>
        </p:spPr>
        <p:txBody>
          <a:bodyPr vert="horz" lIns="0" tIns="0" rIns="0" bIns="0" rtlCol="0">
            <a:normAutofit/>
          </a:bodyPr>
          <a:lstStyle/>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r>
              <a:rPr kumimoji="0" lang="en-US" sz="1600" b="0" i="0" u="none" strike="noStrike" kern="1200" cap="none" spc="0" normalizeH="0" baseline="0" noProof="0" dirty="0" smtClean="0">
                <a:ln>
                  <a:noFill/>
                </a:ln>
                <a:solidFill>
                  <a:schemeClr val="accent1"/>
                </a:solidFill>
                <a:effectLst/>
                <a:uLnTx/>
                <a:uFillTx/>
                <a:latin typeface="HP Simplified" pitchFamily="34" charset="0"/>
                <a:cs typeface="HP Display Beta Regular"/>
              </a:rPr>
              <a:t>Anywhere, anytime, any device access</a:t>
            </a:r>
          </a:p>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1600" b="0" i="0" u="none" strike="noStrike" kern="1200" cap="none" spc="0" normalizeH="0" baseline="0" noProof="0" dirty="0">
              <a:ln>
                <a:noFill/>
              </a:ln>
              <a:solidFill>
                <a:schemeClr val="accent1"/>
              </a:solidFill>
              <a:effectLst/>
              <a:uLnTx/>
              <a:uFillTx/>
              <a:latin typeface="HP Simplified" pitchFamily="34" charset="0"/>
              <a:cs typeface="HP Display Beta Bold"/>
            </a:endParaRPr>
          </a:p>
        </p:txBody>
      </p:sp>
      <p:sp>
        <p:nvSpPr>
          <p:cNvPr id="16" name="Rectangle 15"/>
          <p:cNvSpPr/>
          <p:nvPr/>
        </p:nvSpPr>
        <p:spPr>
          <a:xfrm>
            <a:off x="561976" y="1641416"/>
            <a:ext cx="2285999" cy="923330"/>
          </a:xfrm>
          <a:prstGeom prst="rect">
            <a:avLst/>
          </a:prstGeom>
        </p:spPr>
        <p:txBody>
          <a:bodyPr wrap="square">
            <a:spAutoFit/>
          </a:bodyPr>
          <a:lstStyle/>
          <a:p>
            <a:pPr algn="ctr"/>
            <a:r>
              <a:rPr lang="en-US" dirty="0" smtClean="0">
                <a:solidFill>
                  <a:schemeClr val="bg1"/>
                </a:solidFill>
                <a:latin typeface="HP Simplified" pitchFamily="34" charset="0"/>
              </a:rPr>
              <a:t>First </a:t>
            </a:r>
            <a:r>
              <a:rPr lang="en-US" i="1" dirty="0" smtClean="0">
                <a:solidFill>
                  <a:schemeClr val="bg1"/>
                </a:solidFill>
                <a:latin typeface="HP Simplified" pitchFamily="34" charset="0"/>
              </a:rPr>
              <a:t>comprehensive</a:t>
            </a:r>
            <a:r>
              <a:rPr lang="en-US" dirty="0" smtClean="0">
                <a:solidFill>
                  <a:schemeClr val="bg1"/>
                </a:solidFill>
                <a:latin typeface="HP Simplified" pitchFamily="34" charset="0"/>
              </a:rPr>
              <a:t> cloud-based</a:t>
            </a:r>
          </a:p>
          <a:p>
            <a:pPr algn="ctr"/>
            <a:r>
              <a:rPr lang="en-US" dirty="0" smtClean="0">
                <a:solidFill>
                  <a:schemeClr val="bg1"/>
                </a:solidFill>
                <a:latin typeface="HP Simplified" pitchFamily="34" charset="0"/>
              </a:rPr>
              <a:t>support portal</a:t>
            </a:r>
            <a:endParaRPr lang="en-US" dirty="0">
              <a:solidFill>
                <a:schemeClr val="bg1"/>
              </a:solidFill>
              <a:latin typeface="HP Simplified"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84721"/>
          </a:xfrm>
          <a:prstGeom prst="rect">
            <a:avLst/>
          </a:prstGeom>
        </p:spPr>
        <p:txBody>
          <a:bodyPr/>
          <a:lstStyle/>
          <a:p>
            <a:r>
              <a:rPr lang="en-US" dirty="0" smtClean="0"/>
              <a:t>Sell more, reduce cost of delivery and open new revenue opportunities</a:t>
            </a:r>
            <a:endParaRPr lang="en-US" dirty="0"/>
          </a:p>
        </p:txBody>
      </p:sp>
      <p:sp>
        <p:nvSpPr>
          <p:cNvPr id="3" name="Title 2"/>
          <p:cNvSpPr>
            <a:spLocks noGrp="1"/>
          </p:cNvSpPr>
          <p:nvPr>
            <p:ph type="title"/>
          </p:nvPr>
        </p:nvSpPr>
        <p:spPr/>
        <p:txBody>
          <a:bodyPr/>
          <a:lstStyle/>
          <a:p>
            <a:r>
              <a:rPr lang="en-US" dirty="0" smtClean="0"/>
              <a:t>Benefits for partners</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noProof="0" smtClean="0"/>
              <a:pPr/>
              <a:t>26</a:t>
            </a:fld>
            <a:endParaRPr lang="en-US" noProof="0" dirty="0"/>
          </a:p>
        </p:txBody>
      </p:sp>
      <p:graphicFrame>
        <p:nvGraphicFramePr>
          <p:cNvPr id="5" name="Table 4"/>
          <p:cNvGraphicFramePr>
            <a:graphicFrameLocks noGrp="1"/>
          </p:cNvGraphicFramePr>
          <p:nvPr>
            <p:extLst>
              <p:ext uri="{D42A27DB-BD31-4B8C-83A1-F6EECF244321}">
                <p14:modId xmlns:p14="http://schemas.microsoft.com/office/powerpoint/2010/main" val="3713802191"/>
              </p:ext>
            </p:extLst>
          </p:nvPr>
        </p:nvGraphicFramePr>
        <p:xfrm>
          <a:off x="220639" y="2641505"/>
          <a:ext cx="8329683" cy="1651000"/>
        </p:xfrm>
        <a:graphic>
          <a:graphicData uri="http://schemas.openxmlformats.org/drawingml/2006/table">
            <a:tbl>
              <a:tblPr firstRow="1" bandRow="1">
                <a:tableStyleId>{5C22544A-7EE6-4342-B048-85BDC9FD1C3A}</a:tableStyleId>
              </a:tblPr>
              <a:tblGrid>
                <a:gridCol w="2776561"/>
                <a:gridCol w="2776561"/>
                <a:gridCol w="2776561"/>
              </a:tblGrid>
              <a:tr h="370840">
                <a:tc>
                  <a:txBody>
                    <a:bodyPr/>
                    <a:lstStyle/>
                    <a:p>
                      <a:pPr algn="ctr"/>
                      <a:r>
                        <a:rPr lang="en-US" sz="1600" dirty="0" smtClean="0">
                          <a:solidFill>
                            <a:schemeClr val="tx1"/>
                          </a:solidFill>
                          <a:latin typeface="HP Simplified" pitchFamily="34" charset="0"/>
                        </a:rPr>
                        <a:t>Insight Online</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Proactive Support Services</a:t>
                      </a:r>
                      <a:endParaRPr lang="en-US" sz="1600" dirty="0">
                        <a:solidFill>
                          <a:schemeClr val="tx1"/>
                        </a:solidFill>
                        <a:latin typeface="HP Simplified" pitchFamily="34"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err="1" smtClean="0">
                          <a:solidFill>
                            <a:schemeClr val="tx1"/>
                          </a:solidFill>
                          <a:latin typeface="HP Simplified" pitchFamily="34" charset="0"/>
                        </a:rPr>
                        <a:t>ServiceONE</a:t>
                      </a:r>
                      <a:r>
                        <a:rPr lang="en-US" sz="1600" dirty="0" smtClean="0">
                          <a:solidFill>
                            <a:schemeClr val="tx1"/>
                          </a:solidFill>
                          <a:latin typeface="HP Simplified" pitchFamily="34" charset="0"/>
                        </a:rPr>
                        <a:t> Advantage</a:t>
                      </a: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15888" indent="-115888" algn="l">
                        <a:buFont typeface="Arial" pitchFamily="34" charset="0"/>
                        <a:buChar char="•"/>
                      </a:pPr>
                      <a:r>
                        <a:rPr lang="en-US" sz="1300" dirty="0" smtClean="0">
                          <a:solidFill>
                            <a:schemeClr val="tx1"/>
                          </a:solidFill>
                          <a:latin typeface="HP Simplified" pitchFamily="34" charset="0"/>
                        </a:rPr>
                        <a:t>Complete insight into customer fleet and health without having to build your own infrastructure</a:t>
                      </a:r>
                    </a:p>
                    <a:p>
                      <a:pPr marL="115888" indent="-115888" algn="l">
                        <a:buFont typeface="Arial" pitchFamily="34" charset="0"/>
                        <a:buChar char="•"/>
                      </a:pPr>
                      <a:endParaRPr lang="en-US" sz="13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Problem</a:t>
                      </a:r>
                      <a:r>
                        <a:rPr lang="en-US" sz="1300" baseline="0" dirty="0" smtClean="0">
                          <a:solidFill>
                            <a:schemeClr val="tx1"/>
                          </a:solidFill>
                          <a:latin typeface="HP Simplified" pitchFamily="34" charset="0"/>
                        </a:rPr>
                        <a:t> resolution times reduced and first-time fix ratios improved meaning you minimize costly </a:t>
                      </a:r>
                      <a:r>
                        <a:rPr lang="en-US" sz="1300" baseline="0" dirty="0" err="1" smtClean="0">
                          <a:solidFill>
                            <a:schemeClr val="tx1"/>
                          </a:solidFill>
                          <a:latin typeface="HP Simplified" pitchFamily="34" charset="0"/>
                        </a:rPr>
                        <a:t>redos</a:t>
                      </a:r>
                      <a:r>
                        <a:rPr lang="en-US" sz="1300" baseline="0" dirty="0" smtClean="0">
                          <a:solidFill>
                            <a:schemeClr val="tx1"/>
                          </a:solidFill>
                          <a:latin typeface="HP Simplified" pitchFamily="34" charset="0"/>
                        </a:rPr>
                        <a:t> and free up time for more productive and revenue-generating tasks</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5888" indent="-115888" algn="l">
                        <a:buFont typeface="Arial" pitchFamily="34" charset="0"/>
                        <a:buChar char="•"/>
                      </a:pPr>
                      <a:r>
                        <a:rPr lang="en-US" sz="1300" dirty="0" smtClean="0">
                          <a:solidFill>
                            <a:schemeClr val="tx1"/>
                          </a:solidFill>
                          <a:latin typeface="HP Simplified" pitchFamily="34" charset="0"/>
                        </a:rPr>
                        <a:t>Designation endorsing you</a:t>
                      </a:r>
                      <a:r>
                        <a:rPr lang="en-US" sz="1300" baseline="0" dirty="0" smtClean="0">
                          <a:solidFill>
                            <a:schemeClr val="tx1"/>
                          </a:solidFill>
                          <a:latin typeface="HP Simplified" pitchFamily="34" charset="0"/>
                        </a:rPr>
                        <a:t> as an authorized services and consulting delivery organization, boosting your credibility and close ratio</a:t>
                      </a:r>
                      <a:endParaRPr lang="en-US" sz="1300" dirty="0">
                        <a:solidFill>
                          <a:schemeClr val="tx1"/>
                        </a:solidFill>
                        <a:latin typeface="HP Simplified"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pic>
        <p:nvPicPr>
          <p:cNvPr id="4098" name="Picture 2"/>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colorTemperature colorTemp="3375"/>
                    </a14:imgEffect>
                  </a14:imgLayer>
                </a14:imgProps>
              </a:ext>
              <a:ext uri="{28A0092B-C50C-407E-A947-70E740481C1C}">
                <a14:useLocalDpi xmlns:a14="http://schemas.microsoft.com/office/drawing/2010/main"/>
              </a:ext>
            </a:extLst>
          </a:blip>
          <a:srcRect/>
          <a:stretch/>
        </p:blipFill>
        <p:spPr bwMode="auto">
          <a:xfrm>
            <a:off x="3701628" y="1491180"/>
            <a:ext cx="1213426" cy="10781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HP_InstantOn_0402b.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6519891" y="1491180"/>
            <a:ext cx="1213426" cy="1084723"/>
          </a:xfrm>
          <a:prstGeom prst="rect">
            <a:avLst/>
          </a:prstGeom>
          <a:noFill/>
          <a:ln w="3175">
            <a:solidFill>
              <a:schemeClr val="tx1"/>
            </a:solidFill>
            <a:miter lim="800000"/>
            <a:headEnd/>
            <a:tailEnd/>
          </a:ln>
        </p:spPr>
      </p:pic>
      <p:pic>
        <p:nvPicPr>
          <p:cNvPr id="4099"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098088" y="1491179"/>
            <a:ext cx="1217067" cy="1078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360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710113"/>
            <a:ext cx="182563" cy="107950"/>
          </a:xfrm>
        </p:spPr>
        <p:txBody>
          <a:bodyPr/>
          <a:lstStyle/>
          <a:p>
            <a:fld id="{33088DE5-1DDF-C242-AF39-BA25983D68D6}" type="slidenum">
              <a:rPr lang="en-US" noProof="0" smtClean="0"/>
              <a:pPr/>
              <a:t>27</a:t>
            </a:fld>
            <a:endParaRPr lang="en-US" noProof="0" dirty="0"/>
          </a:p>
        </p:txBody>
      </p:sp>
      <p:sp>
        <p:nvSpPr>
          <p:cNvPr id="6" name="Title 5"/>
          <p:cNvSpPr>
            <a:spLocks noGrp="1"/>
          </p:cNvSpPr>
          <p:nvPr>
            <p:ph type="ctrTitle"/>
          </p:nvPr>
        </p:nvSpPr>
        <p:spPr>
          <a:xfrm>
            <a:off x="296085" y="157299"/>
            <a:ext cx="7222352" cy="664797"/>
          </a:xfrm>
        </p:spPr>
        <p:txBody>
          <a:bodyPr/>
          <a:lstStyle/>
          <a:p>
            <a:r>
              <a:rPr lang="en-US" dirty="0" smtClean="0"/>
              <a:t>And More..</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p:cNvSpPr>
            <a:spLocks noGrp="1"/>
          </p:cNvSpPr>
          <p:nvPr>
            <p:ph type="subTitle" idx="4294967295"/>
          </p:nvPr>
        </p:nvSpPr>
        <p:spPr>
          <a:xfrm>
            <a:off x="331469" y="660169"/>
            <a:ext cx="8460105" cy="384721"/>
          </a:xfrm>
          <a:prstGeom prst="rect">
            <a:avLst/>
          </a:prstGeom>
        </p:spPr>
        <p:txBody>
          <a:bodyPr/>
          <a:lstStyle/>
          <a:p>
            <a:pPr lvl="0"/>
            <a:r>
              <a:rPr lang="en-US" dirty="0" smtClean="0">
                <a:solidFill>
                  <a:schemeClr val="tx1"/>
                </a:solidFill>
                <a:cs typeface="HP Display Beta Bold"/>
              </a:rPr>
              <a:t>Customer-inspired engineering</a:t>
            </a:r>
          </a:p>
        </p:txBody>
      </p:sp>
      <p:sp>
        <p:nvSpPr>
          <p:cNvPr id="13" name="Title 12"/>
          <p:cNvSpPr>
            <a:spLocks noGrp="1"/>
          </p:cNvSpPr>
          <p:nvPr>
            <p:ph type="title"/>
          </p:nvPr>
        </p:nvSpPr>
        <p:spPr/>
        <p:txBody>
          <a:bodyPr/>
          <a:lstStyle/>
          <a:p>
            <a:pPr lvl="0"/>
            <a:r>
              <a:rPr lang="en-US" dirty="0" smtClean="0">
                <a:solidFill>
                  <a:srgbClr val="000000"/>
                </a:solidFill>
              </a:rPr>
              <a:t>Over 150 Design Innovations</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noProof="0" smtClean="0"/>
              <a:pPr/>
              <a:t>28</a:t>
            </a:fld>
            <a:endParaRPr lang="en-US" noProof="0" dirty="0"/>
          </a:p>
        </p:txBody>
      </p:sp>
      <p:pic>
        <p:nvPicPr>
          <p:cNvPr id="5" name="Picture 4" descr="hand and key.jpg"/>
          <p:cNvPicPr>
            <a:picLocks noChangeAspect="1"/>
          </p:cNvPicPr>
          <p:nvPr/>
        </p:nvPicPr>
        <p:blipFill>
          <a:blip r:embed="rId3" cstate="email">
            <a:lum bright="-9000"/>
            <a:extLst>
              <a:ext uri="{28A0092B-C50C-407E-A947-70E740481C1C}">
                <a14:useLocalDpi xmlns:a14="http://schemas.microsoft.com/office/drawing/2010/main"/>
              </a:ext>
            </a:extLst>
          </a:blip>
          <a:stretch>
            <a:fillRect/>
          </a:stretch>
        </p:blipFill>
        <p:spPr>
          <a:xfrm>
            <a:off x="5370786" y="3"/>
            <a:ext cx="3771905" cy="5143497"/>
          </a:xfrm>
          <a:prstGeom prst="rect">
            <a:avLst/>
          </a:prstGeom>
        </p:spPr>
      </p:pic>
      <p:sp>
        <p:nvSpPr>
          <p:cNvPr id="7" name="Subtitle 10"/>
          <p:cNvSpPr txBox="1">
            <a:spLocks/>
          </p:cNvSpPr>
          <p:nvPr/>
        </p:nvSpPr>
        <p:spPr>
          <a:xfrm>
            <a:off x="331472" y="926043"/>
            <a:ext cx="8460105" cy="307777"/>
          </a:xfrm>
          <a:prstGeom prst="rect">
            <a:avLst/>
          </a:prstGeom>
        </p:spPr>
        <p:txBody>
          <a:bodyPr/>
          <a:lstStyle/>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2000" b="0" i="0" u="none" strike="noStrike" kern="1200" cap="none" spc="0" normalizeH="0" baseline="0" noProof="0" dirty="0" smtClean="0">
              <a:ln>
                <a:noFill/>
              </a:ln>
              <a:solidFill>
                <a:schemeClr val="accent1"/>
              </a:solidFill>
              <a:effectLst/>
              <a:uLnTx/>
              <a:uFillTx/>
              <a:latin typeface="+mj-lt"/>
              <a:ea typeface="+mn-ea"/>
              <a:cs typeface="HP Display Beta Bold"/>
            </a:endParaRPr>
          </a:p>
        </p:txBody>
      </p:sp>
      <p:sp>
        <p:nvSpPr>
          <p:cNvPr id="9" name="Text Placeholder 5"/>
          <p:cNvSpPr txBox="1">
            <a:spLocks/>
          </p:cNvSpPr>
          <p:nvPr/>
        </p:nvSpPr>
        <p:spPr bwMode="black">
          <a:xfrm>
            <a:off x="342357" y="1571131"/>
            <a:ext cx="5666557" cy="2881622"/>
          </a:xfrm>
          <a:prstGeom prst="rect">
            <a:avLst/>
          </a:prstGeom>
        </p:spPr>
        <p:txBody>
          <a:bodyPr vert="horz" wrap="square" lIns="0" tIns="0" rIns="0" bIns="0" rtlCol="0" anchor="t">
            <a:noAutofit/>
          </a:bodyPr>
          <a:lstStyle/>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lang="en-US" sz="1600" dirty="0" smtClean="0">
                <a:solidFill>
                  <a:schemeClr val="accent1"/>
                </a:solidFill>
                <a:latin typeface="HP Simplified" pitchFamily="34" charset="0"/>
                <a:cs typeface="Futura Hv"/>
              </a:rPr>
              <a:t>Intelligent components built in</a:t>
            </a:r>
          </a:p>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lang="en-US" sz="1600" dirty="0" smtClean="0">
                <a:solidFill>
                  <a:schemeClr val="accent1"/>
                </a:solidFill>
                <a:latin typeface="HP Simplified" pitchFamily="34" charset="0"/>
                <a:cs typeface="Futura Hv"/>
              </a:rPr>
              <a:t>Intuitive consistent design philosophy</a:t>
            </a:r>
          </a:p>
          <a:p>
            <a:pPr marL="225425" marR="0" lvl="0" indent="-225425" algn="l" defTabSz="457200" rtl="0" eaLnBrk="1" fontAlgn="auto" latinLnBrk="0" hangingPunct="1">
              <a:lnSpc>
                <a:spcPct val="110000"/>
              </a:lnSpc>
              <a:spcBef>
                <a:spcPts val="1000"/>
              </a:spcBef>
              <a:spcAft>
                <a:spcPts val="140"/>
              </a:spcAft>
              <a:buClrTx/>
              <a:buSzPct val="80000"/>
              <a:buFont typeface="Arial" pitchFamily="34" charset="0"/>
              <a:buChar char="•"/>
              <a:tabLst/>
              <a:defRPr/>
            </a:pPr>
            <a:r>
              <a:rPr kumimoji="0" lang="en-US" sz="1600" i="0" u="none" strike="noStrike" kern="1200" cap="none" spc="0" normalizeH="0" baseline="0" noProof="0" dirty="0" smtClean="0">
                <a:ln>
                  <a:noFill/>
                </a:ln>
                <a:solidFill>
                  <a:schemeClr val="accent1"/>
                </a:solidFill>
                <a:effectLst/>
                <a:uLnTx/>
                <a:uFillTx/>
                <a:latin typeface="HP Simplified" pitchFamily="34" charset="0"/>
                <a:cs typeface="Futura Hv"/>
              </a:rPr>
              <a:t>Hassle-free serviceability</a:t>
            </a:r>
            <a:endParaRPr kumimoji="0" lang="en-US" sz="1600" i="0" u="none" strike="noStrike" kern="1200" cap="none" spc="0" normalizeH="0" baseline="0" noProof="0" dirty="0" smtClean="0">
              <a:ln>
                <a:noFill/>
              </a:ln>
              <a:solidFill>
                <a:schemeClr val="accent1"/>
              </a:solidFill>
              <a:effectLst/>
              <a:uLnTx/>
              <a:uFillTx/>
              <a:latin typeface="HP Simplified" pitchFamily="34" charset="0"/>
              <a:cs typeface="HP Display Beta Bold"/>
            </a:endParaRPr>
          </a:p>
        </p:txBody>
      </p:sp>
      <p:pic>
        <p:nvPicPr>
          <p:cNvPr id="10" name="Picture 2" descr="C:\Users\DOGEN\Documents\ISS\ProLiant Gen8\Product Images\hands and closeups\HR JPG\16020 197.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5982" y="2934128"/>
            <a:ext cx="1619980" cy="1638168"/>
          </a:xfrm>
          <a:prstGeom prst="rect">
            <a:avLst/>
          </a:prstGeom>
          <a:ln w="3175">
            <a:solidFill>
              <a:schemeClr val="bg1"/>
            </a:solidFill>
          </a:ln>
          <a:effectLst>
            <a:outerShdw blurRad="127000" dist="317500" dir="6120000" sx="89000" sy="89000" algn="tl" rotWithShape="0">
              <a:prstClr val="black">
                <a:alpha val="31000"/>
              </a:prstClr>
            </a:outerShdw>
          </a:effectLst>
          <a:scene3d>
            <a:camera prst="perspectiveContrastingRightFacing">
              <a:rot lat="623785" lon="20400000" rev="213211"/>
            </a:camera>
            <a:lightRig rig="threePt" dir="t"/>
          </a:scene3d>
        </p:spPr>
      </p:pic>
      <p:pic>
        <p:nvPicPr>
          <p:cNvPr id="11" name="Picture 3" descr="C:\Users\DOGEN\Documents\ISS\ProLiant Gen8\Product Images\hands and closeups\HR JPG\16020 171.jpg"/>
          <p:cNvPicPr>
            <a:picLocks noChangeAspect="1" noChangeArrowheads="1"/>
          </p:cNvPicPr>
          <p:nvPr/>
        </p:nvPicPr>
        <p:blipFill>
          <a:blip r:embed="rId5" cstate="email">
            <a:extLst>
              <a:ext uri="{28A0092B-C50C-407E-A947-70E740481C1C}">
                <a14:useLocalDpi xmlns:a14="http://schemas.microsoft.com/office/drawing/2010/main"/>
              </a:ext>
            </a:extLst>
          </a:blip>
          <a:srcRect t="-1812"/>
          <a:stretch>
            <a:fillRect/>
          </a:stretch>
        </p:blipFill>
        <p:spPr bwMode="auto">
          <a:xfrm>
            <a:off x="1848542" y="2925426"/>
            <a:ext cx="1619979" cy="1646870"/>
          </a:xfrm>
          <a:prstGeom prst="rect">
            <a:avLst/>
          </a:prstGeom>
          <a:ln w="3175">
            <a:solidFill>
              <a:schemeClr val="bg1"/>
            </a:solidFill>
          </a:ln>
          <a:effectLst>
            <a:outerShdw blurRad="127000" dist="317500" dir="6120000" sx="89000" sy="89000" algn="tl" rotWithShape="0">
              <a:prstClr val="black">
                <a:alpha val="31000"/>
              </a:prstClr>
            </a:outerShdw>
          </a:effectLst>
          <a:scene3d>
            <a:camera prst="perspectiveContrastingRightFacing">
              <a:rot lat="623785" lon="20400000" rev="213211"/>
            </a:camera>
            <a:lightRig rig="threePt" dir="t"/>
          </a:scene3d>
        </p:spPr>
      </p:pic>
      <p:pic>
        <p:nvPicPr>
          <p:cNvPr id="12" name="Picture 4" descr="C:\Users\DOGEN\Documents\ISS\ProLiant Gen8\Product Images\hands and closeups\HR JPG\16020 186.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97036" y="2999014"/>
            <a:ext cx="1856418" cy="1573282"/>
          </a:xfrm>
          <a:prstGeom prst="rect">
            <a:avLst/>
          </a:prstGeom>
          <a:ln w="3175">
            <a:solidFill>
              <a:schemeClr val="bg1"/>
            </a:solidFill>
          </a:ln>
          <a:effectLst>
            <a:outerShdw blurRad="127000" dist="317500" dir="6120000" sx="89000" sy="89000" algn="tl" rotWithShape="0">
              <a:prstClr val="black">
                <a:alpha val="31000"/>
              </a:prstClr>
            </a:outerShdw>
          </a:effectLst>
          <a:scene3d>
            <a:camera prst="perspectiveContrastingRightFacing">
              <a:rot lat="623785" lon="20400000" rev="213211"/>
            </a:camera>
            <a:lightRig rig="threePt" dir="t"/>
          </a:scene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DD_LFF_Front_Tran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6915" y="671650"/>
            <a:ext cx="4443438" cy="3586842"/>
          </a:xfrm>
          <a:prstGeom prst="rect">
            <a:avLst/>
          </a:prstGeom>
          <a:effectLst>
            <a:outerShdw blurRad="50800" dist="38100" dir="2700000" algn="tl" rotWithShape="0">
              <a:prstClr val="black">
                <a:alpha val="40000"/>
              </a:prstClr>
            </a:outerShdw>
          </a:effectLst>
        </p:spPr>
      </p:pic>
      <p:sp>
        <p:nvSpPr>
          <p:cNvPr id="2" name="Subtitle 1"/>
          <p:cNvSpPr>
            <a:spLocks noGrp="1"/>
          </p:cNvSpPr>
          <p:nvPr>
            <p:ph type="subTitle" idx="4294967295"/>
          </p:nvPr>
        </p:nvSpPr>
        <p:spPr>
          <a:xfrm>
            <a:off x="331469" y="660169"/>
            <a:ext cx="8460105" cy="384721"/>
          </a:xfrm>
          <a:prstGeom prst="rect">
            <a:avLst/>
          </a:prstGeom>
        </p:spPr>
        <p:txBody>
          <a:bodyPr/>
          <a:lstStyle/>
          <a:p>
            <a:pPr lvl="0"/>
            <a:r>
              <a:rPr lang="en-US" dirty="0" smtClean="0">
                <a:solidFill>
                  <a:schemeClr val="tx1"/>
                </a:solidFill>
              </a:rPr>
              <a:t>Examples of customer-driven innovations in ProLiant Gen8 servers</a:t>
            </a:r>
          </a:p>
        </p:txBody>
      </p:sp>
      <p:sp>
        <p:nvSpPr>
          <p:cNvPr id="3" name="Title 2"/>
          <p:cNvSpPr>
            <a:spLocks noGrp="1"/>
          </p:cNvSpPr>
          <p:nvPr>
            <p:ph type="title"/>
          </p:nvPr>
        </p:nvSpPr>
        <p:spPr/>
        <p:txBody>
          <a:bodyPr/>
          <a:lstStyle/>
          <a:p>
            <a:pPr lvl="0"/>
            <a:r>
              <a:rPr lang="en-US" dirty="0" smtClean="0"/>
              <a:t>Better Design Reduces Unplanned Downtime</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noProof="0" smtClean="0"/>
              <a:pPr/>
              <a:t>29</a:t>
            </a:fld>
            <a:endParaRPr lang="en-US" noProof="0" dirty="0"/>
          </a:p>
        </p:txBody>
      </p:sp>
      <p:sp>
        <p:nvSpPr>
          <p:cNvPr id="5" name="Text Placeholder 6"/>
          <p:cNvSpPr txBox="1">
            <a:spLocks/>
          </p:cNvSpPr>
          <p:nvPr/>
        </p:nvSpPr>
        <p:spPr>
          <a:xfrm>
            <a:off x="1071912" y="3615104"/>
            <a:ext cx="3861200" cy="1446136"/>
          </a:xfrm>
          <a:prstGeom prst="rect">
            <a:avLst/>
          </a:prstGeom>
        </p:spPr>
        <p:txBody>
          <a:bodyPr/>
          <a:lstStyle/>
          <a:p>
            <a:pPr marL="0" marR="0" lvl="0" indent="0" algn="l" defTabSz="457200" rtl="0" eaLnBrk="1" fontAlgn="auto" latinLnBrk="0" hangingPunct="1">
              <a:spcBef>
                <a:spcPts val="0"/>
              </a:spcBef>
              <a:spcAft>
                <a:spcPts val="140"/>
              </a:spcAft>
              <a:buClrTx/>
              <a:buSzPct val="100000"/>
              <a:buFont typeface="Arial"/>
              <a:buNone/>
              <a:tabLst/>
              <a:defRPr/>
            </a:pPr>
            <a:r>
              <a:rPr kumimoji="0" lang="en-US" sz="1800" b="1" i="0" u="none" strike="noStrike" kern="1200" cap="none" spc="0" normalizeH="0" baseline="0" noProof="0" dirty="0" smtClean="0">
                <a:ln>
                  <a:noFill/>
                </a:ln>
                <a:solidFill>
                  <a:srgbClr val="0070C0"/>
                </a:solidFill>
                <a:effectLst/>
                <a:uLnTx/>
                <a:uFillTx/>
                <a:latin typeface="HP Simplified" pitchFamily="34" charset="0"/>
                <a:cs typeface="HP Display Beta Bold"/>
              </a:rPr>
              <a:t>HP Smart Socket</a:t>
            </a:r>
          </a:p>
          <a:p>
            <a:pPr marL="0" marR="0" lvl="1" indent="0" algn="l" defTabSz="430213" rtl="0" eaLnBrk="1" fontAlgn="auto" latinLnBrk="0" hangingPunct="1">
              <a:spcBef>
                <a:spcPts val="0"/>
              </a:spcBef>
              <a:spcAft>
                <a:spcPts val="140"/>
              </a:spcAft>
              <a:buClrTx/>
              <a:buSzPct val="100000"/>
              <a:buFont typeface="Lucida Grande"/>
              <a:buNone/>
              <a:tabLst/>
              <a:defRPr/>
            </a:pPr>
            <a:r>
              <a:rPr kumimoji="0" lang="en-US" sz="1800" b="0" i="0" u="none" strike="noStrike" kern="1200" cap="none" spc="0" normalizeH="0" baseline="0" noProof="0" dirty="0" smtClean="0">
                <a:ln>
                  <a:noFill/>
                </a:ln>
                <a:solidFill>
                  <a:schemeClr val="tx1"/>
                </a:solidFill>
                <a:effectLst/>
                <a:uLnTx/>
                <a:uFillTx/>
                <a:latin typeface="HP Simplified" pitchFamily="34" charset="0"/>
                <a:cs typeface="HP Display Beta Regular"/>
              </a:rPr>
              <a:t>Addresses the leading cause of motherboard failures</a:t>
            </a:r>
          </a:p>
          <a:p>
            <a:pPr marL="0" marR="0" lvl="0" indent="0" algn="l" defTabSz="457200" rtl="0" eaLnBrk="1" fontAlgn="auto" latinLnBrk="0" hangingPunct="1">
              <a:spcBef>
                <a:spcPts val="0"/>
              </a:spcBef>
              <a:spcAft>
                <a:spcPts val="140"/>
              </a:spcAft>
              <a:buClrTx/>
              <a:buSzPct val="100000"/>
              <a:buFont typeface="Arial"/>
              <a:buNone/>
              <a:tabLst/>
              <a:defRPr/>
            </a:pPr>
            <a:endParaRPr kumimoji="0" lang="en-US" sz="1800" b="0" i="0" u="none" strike="noStrike" kern="1200" cap="none" spc="0" normalizeH="0" baseline="0" noProof="0" dirty="0">
              <a:ln>
                <a:noFill/>
              </a:ln>
              <a:solidFill>
                <a:schemeClr val="accent1"/>
              </a:solidFill>
              <a:effectLst/>
              <a:uLnTx/>
              <a:uFillTx/>
              <a:latin typeface="HP Simplified" pitchFamily="34" charset="0"/>
              <a:cs typeface="HP Display Beta Bold"/>
            </a:endParaRPr>
          </a:p>
        </p:txBody>
      </p:sp>
      <p:sp>
        <p:nvSpPr>
          <p:cNvPr id="8" name="Text Placeholder 7"/>
          <p:cNvSpPr txBox="1">
            <a:spLocks/>
          </p:cNvSpPr>
          <p:nvPr/>
        </p:nvSpPr>
        <p:spPr>
          <a:xfrm>
            <a:off x="4911659" y="3615104"/>
            <a:ext cx="3378901" cy="1448293"/>
          </a:xfrm>
          <a:prstGeom prst="rect">
            <a:avLst/>
          </a:prstGeom>
        </p:spPr>
        <p:txBody>
          <a:bodyPr/>
          <a:lstStyle/>
          <a:p>
            <a:pPr marL="0" marR="0" lvl="0" indent="0" algn="l" defTabSz="457200" rtl="0" eaLnBrk="1" fontAlgn="auto" latinLnBrk="0" hangingPunct="1">
              <a:spcBef>
                <a:spcPts val="0"/>
              </a:spcBef>
              <a:spcAft>
                <a:spcPts val="140"/>
              </a:spcAft>
              <a:buClrTx/>
              <a:buSzPct val="100000"/>
              <a:buFont typeface="Arial"/>
              <a:buNone/>
              <a:tabLst/>
              <a:defRPr/>
            </a:pPr>
            <a:r>
              <a:rPr kumimoji="0" lang="en-US" sz="1800" b="1" i="0" u="none" strike="noStrike" kern="1200" cap="none" spc="0" normalizeH="0" baseline="0" noProof="0" dirty="0" smtClean="0">
                <a:ln>
                  <a:noFill/>
                </a:ln>
                <a:solidFill>
                  <a:srgbClr val="0070C0"/>
                </a:solidFill>
                <a:effectLst/>
                <a:uLnTx/>
                <a:uFillTx/>
                <a:latin typeface="HP Simplified" pitchFamily="34" charset="0"/>
                <a:cs typeface="HP Display Beta Bold"/>
              </a:rPr>
              <a:t>HP Smart Drive</a:t>
            </a:r>
          </a:p>
          <a:p>
            <a:pPr marL="0" marR="0" lvl="1" indent="0" algn="l" defTabSz="430213" rtl="0" eaLnBrk="1" fontAlgn="auto" latinLnBrk="0" hangingPunct="1">
              <a:spcBef>
                <a:spcPts val="0"/>
              </a:spcBef>
              <a:spcAft>
                <a:spcPts val="140"/>
              </a:spcAft>
              <a:buClrTx/>
              <a:buSzPct val="100000"/>
              <a:buFont typeface="Lucida Grande"/>
              <a:buNone/>
              <a:tabLst/>
              <a:defRPr/>
            </a:pPr>
            <a:r>
              <a:rPr kumimoji="0" lang="en-US" sz="1800" b="0" i="0" u="none" strike="noStrike" kern="1200" cap="none" spc="0" normalizeH="0" baseline="0" noProof="0" dirty="0" smtClean="0">
                <a:ln>
                  <a:noFill/>
                </a:ln>
                <a:solidFill>
                  <a:schemeClr val="tx1"/>
                </a:solidFill>
                <a:effectLst/>
                <a:uLnTx/>
                <a:uFillTx/>
                <a:latin typeface="HP Simplified" pitchFamily="34" charset="0"/>
                <a:cs typeface="HP Display Beta Regular"/>
              </a:rPr>
              <a:t>Do-not remove LED addresses the leading cause of data loss due to human error</a:t>
            </a:r>
          </a:p>
        </p:txBody>
      </p:sp>
      <p:pic>
        <p:nvPicPr>
          <p:cNvPr id="9" name="Picture 8" descr="16020 135.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4064" y="1339437"/>
            <a:ext cx="2733438" cy="2193495"/>
          </a:xfrm>
          <a:prstGeom prst="rect">
            <a:avLst/>
          </a:prstGeom>
          <a:effectLst>
            <a:outerShdw blurRad="50800" dist="38100" dir="2700000" algn="tl" rotWithShape="0">
              <a:prstClr val="black">
                <a:alpha val="40000"/>
              </a:prstClr>
            </a:outerShdw>
          </a:effectLst>
        </p:spPr>
      </p:pic>
      <p:grpSp>
        <p:nvGrpSpPr>
          <p:cNvPr id="6" name="Group 12"/>
          <p:cNvGrpSpPr/>
          <p:nvPr/>
        </p:nvGrpSpPr>
        <p:grpSpPr>
          <a:xfrm>
            <a:off x="7298418" y="2315364"/>
            <a:ext cx="473978" cy="604006"/>
            <a:chOff x="7298418" y="2315364"/>
            <a:chExt cx="473978" cy="604006"/>
          </a:xfrm>
        </p:grpSpPr>
        <p:sp>
          <p:nvSpPr>
            <p:cNvPr id="12" name="Rounded Rectangle 11"/>
            <p:cNvSpPr/>
            <p:nvPr/>
          </p:nvSpPr>
          <p:spPr>
            <a:xfrm>
              <a:off x="7298418" y="2315364"/>
              <a:ext cx="473978" cy="604006"/>
            </a:xfrm>
            <a:prstGeom prst="roundRect">
              <a:avLst/>
            </a:prstGeom>
            <a:solidFill>
              <a:srgbClr val="CF4D13"/>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386508" y="2403447"/>
              <a:ext cx="285226" cy="423644"/>
            </a:xfrm>
            <a:prstGeom prst="roundRect">
              <a:avLst/>
            </a:prstGeom>
            <a:solidFill>
              <a:srgbClr val="CF4D13"/>
            </a:solidFill>
            <a:ln>
              <a:noFill/>
            </a:ln>
            <a:effectLst>
              <a:glow rad="139700">
                <a:schemeClr val="accent5">
                  <a:satMod val="175000"/>
                  <a:alpha val="40000"/>
                </a:schemeClr>
              </a:glow>
            </a:effectLst>
            <a:scene3d>
              <a:camera prst="orthographicFront"/>
              <a:lightRig rig="morning" dir="t"/>
            </a:scene3d>
            <a:sp3d prstMaterial="flat">
              <a:bevelT w="57150" h="56515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724839"/>
            <a:ext cx="7222352" cy="2936188"/>
          </a:xfrm>
        </p:spPr>
        <p:txBody>
          <a:bodyPr/>
          <a:lstStyle/>
          <a:p>
            <a:pPr lvl="0"/>
            <a:r>
              <a:rPr lang="en-US" b="0" dirty="0" smtClean="0">
                <a:latin typeface="HP Simplified" pitchFamily="34" charset="0"/>
              </a:rPr>
              <a:t>Transforming the</a:t>
            </a:r>
            <a:br>
              <a:rPr lang="en-US" b="0" dirty="0" smtClean="0">
                <a:latin typeface="HP Simplified" pitchFamily="34" charset="0"/>
              </a:rPr>
            </a:br>
            <a:r>
              <a:rPr lang="en-US" b="0" dirty="0" smtClean="0">
                <a:latin typeface="HP Simplified" pitchFamily="34" charset="0"/>
              </a:rPr>
              <a:t>x86 Server Market</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sz="2000" b="0" dirty="0" smtClean="0">
                <a:latin typeface="HP Simplified" pitchFamily="34" charset="0"/>
              </a:rPr>
              <a:t>Juan Carlos Perez</a:t>
            </a:r>
            <a:endParaRPr lang="en-US" b="0" dirty="0">
              <a:latin typeface="HP Simplified" pitchFamily="34" charset="0"/>
            </a:endParaRP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0" name="Picture 4" descr="http://vipdesk.files.wordpress.com/2011/04/customer-satisfaction-experience-loyalty.jpg"/>
          <p:cNvPicPr>
            <a:picLocks noChangeAspect="1" noChangeArrowheads="1"/>
          </p:cNvPicPr>
          <p:nvPr/>
        </p:nvPicPr>
        <p:blipFill>
          <a:blip r:embed="rId3" cstate="email">
            <a:lum bright="-9000"/>
            <a:extLst>
              <a:ext uri="{28A0092B-C50C-407E-A947-70E740481C1C}">
                <a14:useLocalDpi xmlns:a14="http://schemas.microsoft.com/office/drawing/2010/main"/>
              </a:ext>
            </a:extLst>
          </a:blip>
          <a:srcRect/>
          <a:stretch>
            <a:fillRect/>
          </a:stretch>
        </p:blipFill>
        <p:spPr bwMode="auto">
          <a:xfrm>
            <a:off x="2309268" y="1489464"/>
            <a:ext cx="4514850" cy="1907381"/>
          </a:xfrm>
          <a:prstGeom prst="rect">
            <a:avLst/>
          </a:prstGeom>
        </p:spPr>
      </p:pic>
      <p:sp>
        <p:nvSpPr>
          <p:cNvPr id="3" name="Title 2"/>
          <p:cNvSpPr>
            <a:spLocks noGrp="1"/>
          </p:cNvSpPr>
          <p:nvPr>
            <p:ph type="title"/>
          </p:nvPr>
        </p:nvSpPr>
        <p:spPr>
          <a:xfrm>
            <a:off x="331469" y="235063"/>
            <a:ext cx="8460105" cy="861774"/>
          </a:xfrm>
        </p:spPr>
        <p:txBody>
          <a:bodyPr/>
          <a:lstStyle/>
          <a:p>
            <a:pPr lvl="0"/>
            <a:r>
              <a:rPr lang="en-US" dirty="0" smtClean="0"/>
              <a:t>Deliver Better Customer Experience</a:t>
            </a:r>
            <a:br>
              <a:rPr lang="en-US" dirty="0" smtClean="0"/>
            </a:br>
            <a:endParaRPr lang="en-US" dirty="0"/>
          </a:p>
        </p:txBody>
      </p:sp>
      <p:sp>
        <p:nvSpPr>
          <p:cNvPr id="2" name="Text Placeholder 1"/>
          <p:cNvSpPr>
            <a:spLocks noGrp="1"/>
          </p:cNvSpPr>
          <p:nvPr>
            <p:ph type="body" sz="quarter" idx="4294967295"/>
          </p:nvPr>
        </p:nvSpPr>
        <p:spPr>
          <a:xfrm>
            <a:off x="0" y="639763"/>
            <a:ext cx="8370888" cy="293687"/>
          </a:xfrm>
          <a:prstGeom prst="rect">
            <a:avLst/>
          </a:prstGeom>
        </p:spPr>
        <p:txBody>
          <a:bodyPr>
            <a:normAutofit fontScale="70000" lnSpcReduction="20000"/>
          </a:bodyPr>
          <a:lstStyle/>
          <a:p>
            <a:pPr marL="225425" indent="-225425">
              <a:lnSpc>
                <a:spcPct val="110000"/>
              </a:lnSpc>
            </a:pPr>
            <a:r>
              <a:rPr lang="en-US" dirty="0">
                <a:solidFill>
                  <a:schemeClr val="tx1"/>
                </a:solidFill>
              </a:rPr>
              <a:t>Focus on business discussions and not administrative tasks</a:t>
            </a:r>
          </a:p>
          <a:p>
            <a:endParaRPr lang="en-US" dirty="0">
              <a:solidFill>
                <a:schemeClr val="tx1"/>
              </a:solidFill>
            </a:endParaRPr>
          </a:p>
        </p:txBody>
      </p:sp>
      <p:sp>
        <p:nvSpPr>
          <p:cNvPr id="8" name="Rectangle 7"/>
          <p:cNvSpPr/>
          <p:nvPr/>
        </p:nvSpPr>
        <p:spPr>
          <a:xfrm>
            <a:off x="5410200" y="1153742"/>
            <a:ext cx="3557950" cy="830997"/>
          </a:xfrm>
          <a:prstGeom prst="rect">
            <a:avLst/>
          </a:prstGeom>
        </p:spPr>
        <p:txBody>
          <a:bodyPr wrap="square">
            <a:spAutoFit/>
          </a:bodyPr>
          <a:lstStyle/>
          <a:p>
            <a:pPr algn="r" defTabSz="457200"/>
            <a:r>
              <a:rPr lang="en-US" sz="1600" b="1" dirty="0" smtClean="0">
                <a:solidFill>
                  <a:srgbClr val="002060"/>
                </a:solidFill>
                <a:latin typeface="HP Simplified" pitchFamily="34" charset="0"/>
              </a:rPr>
              <a:t>Intuitive &amp; configurable management system eliminates tedious, time-consuming tasks  </a:t>
            </a:r>
          </a:p>
        </p:txBody>
      </p:sp>
      <p:sp>
        <p:nvSpPr>
          <p:cNvPr id="9" name="Rectangle 8"/>
          <p:cNvSpPr/>
          <p:nvPr/>
        </p:nvSpPr>
        <p:spPr>
          <a:xfrm>
            <a:off x="262760" y="1183360"/>
            <a:ext cx="3612555" cy="584775"/>
          </a:xfrm>
          <a:prstGeom prst="rect">
            <a:avLst/>
          </a:prstGeom>
        </p:spPr>
        <p:txBody>
          <a:bodyPr wrap="square">
            <a:spAutoFit/>
          </a:bodyPr>
          <a:lstStyle/>
          <a:p>
            <a:pPr defTabSz="457200"/>
            <a:r>
              <a:rPr lang="en-US" sz="1600" b="1" dirty="0" smtClean="0">
                <a:solidFill>
                  <a:srgbClr val="002060"/>
                </a:solidFill>
                <a:latin typeface="HP Simplified" pitchFamily="34" charset="0"/>
              </a:rPr>
              <a:t>Simplified provisioning, troubleshooting, and software updates</a:t>
            </a:r>
            <a:endParaRPr lang="en-US" sz="1600" b="1" dirty="0">
              <a:solidFill>
                <a:srgbClr val="002060"/>
              </a:solidFill>
              <a:latin typeface="HP Simplified" pitchFamily="34" charset="0"/>
            </a:endParaRPr>
          </a:p>
        </p:txBody>
      </p:sp>
      <p:sp>
        <p:nvSpPr>
          <p:cNvPr id="10" name="Rectangle 9"/>
          <p:cNvSpPr/>
          <p:nvPr/>
        </p:nvSpPr>
        <p:spPr>
          <a:xfrm>
            <a:off x="509955" y="2486236"/>
            <a:ext cx="2005529" cy="907941"/>
          </a:xfrm>
          <a:prstGeom prst="rect">
            <a:avLst/>
          </a:prstGeom>
        </p:spPr>
        <p:txBody>
          <a:bodyPr wrap="square">
            <a:spAutoFit/>
          </a:bodyPr>
          <a:lstStyle/>
          <a:p>
            <a:pPr algn="ctr" defTabSz="457200"/>
            <a:r>
              <a:rPr lang="en-US" sz="2000" b="1" dirty="0" smtClean="0">
                <a:solidFill>
                  <a:srgbClr val="C00000"/>
                </a:solidFill>
                <a:latin typeface="HP Simplified" pitchFamily="34" charset="0"/>
                <a:ea typeface="新細明體" pitchFamily="18" charset="-120"/>
                <a:cs typeface="Times New Roman" pitchFamily="18" charset="0"/>
              </a:rPr>
              <a:t>45%</a:t>
            </a:r>
          </a:p>
          <a:p>
            <a:pPr marL="112713" indent="-112713" algn="ctr" defTabSz="457200">
              <a:spcBef>
                <a:spcPts val="600"/>
              </a:spcBef>
              <a:defRPr/>
            </a:pPr>
            <a:r>
              <a:rPr lang="en-US" sz="1400" b="1" dirty="0" smtClean="0">
                <a:solidFill>
                  <a:srgbClr val="C00000"/>
                </a:solidFill>
                <a:latin typeface="HP Simplified" pitchFamily="34" charset="0"/>
                <a:ea typeface="新細明體" pitchFamily="18" charset="-120"/>
                <a:cs typeface="Times New Roman" pitchFamily="18" charset="0"/>
              </a:rPr>
              <a:t>Less startup steps eliminated</a:t>
            </a:r>
          </a:p>
        </p:txBody>
      </p:sp>
      <p:sp>
        <p:nvSpPr>
          <p:cNvPr id="11" name="Rectangle 10"/>
          <p:cNvSpPr/>
          <p:nvPr/>
        </p:nvSpPr>
        <p:spPr>
          <a:xfrm>
            <a:off x="6443768" y="2479828"/>
            <a:ext cx="1975686" cy="907941"/>
          </a:xfrm>
          <a:prstGeom prst="rect">
            <a:avLst/>
          </a:prstGeom>
        </p:spPr>
        <p:txBody>
          <a:bodyPr wrap="square">
            <a:spAutoFit/>
          </a:bodyPr>
          <a:lstStyle/>
          <a:p>
            <a:pPr marL="112713" indent="-112713" algn="ctr" defTabSz="457200">
              <a:spcBef>
                <a:spcPts val="600"/>
              </a:spcBef>
              <a:defRPr/>
            </a:pPr>
            <a:r>
              <a:rPr lang="en-US" sz="2000" b="1" dirty="0" smtClean="0">
                <a:solidFill>
                  <a:srgbClr val="C00000"/>
                </a:solidFill>
                <a:latin typeface="HP Simplified" pitchFamily="34" charset="0"/>
                <a:ea typeface="新細明體" pitchFamily="18" charset="-120"/>
                <a:cs typeface="Times New Roman" pitchFamily="18" charset="0"/>
              </a:rPr>
              <a:t>5x</a:t>
            </a:r>
            <a:r>
              <a:rPr lang="en-US" b="1" dirty="0" smtClean="0">
                <a:solidFill>
                  <a:srgbClr val="C00000"/>
                </a:solidFill>
                <a:latin typeface="HP Simplified" pitchFamily="34" charset="0"/>
                <a:ea typeface="新細明體" pitchFamily="18" charset="-120"/>
                <a:cs typeface="Times New Roman" pitchFamily="18" charset="0"/>
              </a:rPr>
              <a:t> </a:t>
            </a:r>
          </a:p>
          <a:p>
            <a:pPr marL="112713" indent="-112713" algn="ctr" defTabSz="457200">
              <a:spcBef>
                <a:spcPts val="600"/>
              </a:spcBef>
              <a:defRPr/>
            </a:pPr>
            <a:r>
              <a:rPr lang="en-US" sz="1400" b="1" dirty="0" smtClean="0">
                <a:solidFill>
                  <a:srgbClr val="C00000"/>
                </a:solidFill>
                <a:latin typeface="HP Simplified" pitchFamily="34" charset="0"/>
                <a:ea typeface="新細明體" pitchFamily="18" charset="-120"/>
                <a:cs typeface="Times New Roman" pitchFamily="18" charset="0"/>
              </a:rPr>
              <a:t>Faster problem analysis</a:t>
            </a:r>
          </a:p>
        </p:txBody>
      </p:sp>
      <p:sp>
        <p:nvSpPr>
          <p:cNvPr id="12" name="Rectangle 11"/>
          <p:cNvSpPr/>
          <p:nvPr/>
        </p:nvSpPr>
        <p:spPr>
          <a:xfrm>
            <a:off x="3323492" y="3283182"/>
            <a:ext cx="2497016" cy="907941"/>
          </a:xfrm>
          <a:prstGeom prst="rect">
            <a:avLst/>
          </a:prstGeom>
        </p:spPr>
        <p:txBody>
          <a:bodyPr wrap="square">
            <a:spAutoFit/>
          </a:bodyPr>
          <a:lstStyle/>
          <a:p>
            <a:pPr indent="-60325" algn="ctr" defTabSz="457200">
              <a:spcBef>
                <a:spcPts val="600"/>
              </a:spcBef>
              <a:defRPr/>
            </a:pPr>
            <a:r>
              <a:rPr lang="en-US" sz="2000" b="1" dirty="0" smtClean="0">
                <a:solidFill>
                  <a:srgbClr val="C00000"/>
                </a:solidFill>
                <a:latin typeface="HP Simplified" pitchFamily="34" charset="0"/>
                <a:ea typeface="新細明體" pitchFamily="18" charset="-120"/>
                <a:cs typeface="Times New Roman" pitchFamily="18" charset="0"/>
              </a:rPr>
              <a:t>93%</a:t>
            </a:r>
          </a:p>
          <a:p>
            <a:pPr marL="112713" indent="-112713" algn="ctr" defTabSz="457200">
              <a:spcBef>
                <a:spcPts val="600"/>
              </a:spcBef>
              <a:defRPr/>
            </a:pPr>
            <a:r>
              <a:rPr lang="en-US" sz="1400" b="1" dirty="0" smtClean="0">
                <a:solidFill>
                  <a:srgbClr val="C00000"/>
                </a:solidFill>
                <a:latin typeface="HP Simplified" pitchFamily="34" charset="0"/>
                <a:ea typeface="新細明體" pitchFamily="18" charset="-120"/>
                <a:cs typeface="Times New Roman" pitchFamily="18" charset="0"/>
              </a:rPr>
              <a:t>Less downtime during online updates</a:t>
            </a:r>
          </a:p>
        </p:txBody>
      </p:sp>
      <p:sp>
        <p:nvSpPr>
          <p:cNvPr id="14" name="Rectangle 13"/>
          <p:cNvSpPr/>
          <p:nvPr/>
        </p:nvSpPr>
        <p:spPr>
          <a:xfrm>
            <a:off x="587823" y="4230715"/>
            <a:ext cx="7881257" cy="1031501"/>
          </a:xfrm>
          <a:prstGeom prst="rect">
            <a:avLst/>
          </a:prstGeom>
        </p:spPr>
        <p:txBody>
          <a:bodyPr wrap="square">
            <a:spAutoFit/>
          </a:bodyPr>
          <a:lstStyle/>
          <a:p>
            <a:pPr algn="ctr">
              <a:lnSpc>
                <a:spcPct val="120000"/>
              </a:lnSpc>
              <a:spcAft>
                <a:spcPts val="140"/>
              </a:spcAft>
              <a:buSzPct val="100000"/>
            </a:pPr>
            <a:r>
              <a:rPr lang="en-US" sz="1600" b="1" dirty="0" smtClean="0">
                <a:solidFill>
                  <a:srgbClr val="002060"/>
                </a:solidFill>
                <a:latin typeface="HP Simplified" pitchFamily="34" charset="0"/>
              </a:rPr>
              <a:t>One-click systematically updates servers and blade infrastructures at the scale of your data center</a:t>
            </a:r>
          </a:p>
          <a:p>
            <a:pPr algn="ctr" defTabSz="457200">
              <a:lnSpc>
                <a:spcPct val="120000"/>
              </a:lnSpc>
              <a:spcAft>
                <a:spcPts val="140"/>
              </a:spcAft>
              <a:buSzPct val="100000"/>
            </a:pPr>
            <a:endParaRPr lang="en-US" sz="2000" b="1" dirty="0" smtClean="0">
              <a:solidFill>
                <a:schemeClr val="bg2">
                  <a:lumMod val="50000"/>
                </a:schemeClr>
              </a:solidFill>
              <a:latin typeface="HP Simplified" pitchFamily="34"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triped Right Arrow 28"/>
          <p:cNvSpPr/>
          <p:nvPr/>
        </p:nvSpPr>
        <p:spPr>
          <a:xfrm rot="20900942">
            <a:off x="646509" y="2591993"/>
            <a:ext cx="8020645" cy="1079500"/>
          </a:xfrm>
          <a:prstGeom prst="stripedRightArrow">
            <a:avLst/>
          </a:prstGeom>
          <a:solidFill>
            <a:srgbClr val="87898B"/>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p:txBody>
          <a:bodyPr>
            <a:normAutofit/>
          </a:bodyPr>
          <a:lstStyle/>
          <a:p>
            <a:pPr algn="l"/>
            <a:r>
              <a:rPr lang="en-US" dirty="0" smtClean="0"/>
              <a:t>HP </a:t>
            </a:r>
            <a:r>
              <a:rPr lang="en-US" dirty="0" err="1" smtClean="0"/>
              <a:t>ProLiant</a:t>
            </a:r>
            <a:r>
              <a:rPr lang="en-US" dirty="0" smtClean="0"/>
              <a:t> Gen8 Server Portfolio</a:t>
            </a:r>
            <a:endParaRPr lang="en-US" dirty="0"/>
          </a:p>
        </p:txBody>
      </p:sp>
      <p:sp>
        <p:nvSpPr>
          <p:cNvPr id="4" name="Subtitle 3"/>
          <p:cNvSpPr>
            <a:spLocks noGrp="1"/>
          </p:cNvSpPr>
          <p:nvPr>
            <p:ph type="subTitle" idx="4294967295"/>
          </p:nvPr>
        </p:nvSpPr>
        <p:spPr>
          <a:xfrm>
            <a:off x="0" y="676275"/>
            <a:ext cx="8459788" cy="276225"/>
          </a:xfrm>
          <a:prstGeom prst="rect">
            <a:avLst/>
          </a:prstGeom>
        </p:spPr>
        <p:txBody>
          <a:bodyPr/>
          <a:lstStyle/>
          <a:p>
            <a:r>
              <a:rPr lang="en-US" dirty="0" smtClean="0"/>
              <a:t>Ready to help your business grow…and grow easily with your business</a:t>
            </a:r>
            <a:endParaRPr lang="en-US" dirty="0"/>
          </a:p>
        </p:txBody>
      </p:sp>
      <p:sp>
        <p:nvSpPr>
          <p:cNvPr id="26" name="TextBox 25"/>
          <p:cNvSpPr txBox="1"/>
          <p:nvPr/>
        </p:nvSpPr>
        <p:spPr>
          <a:xfrm>
            <a:off x="0" y="2462620"/>
            <a:ext cx="1887955" cy="761747"/>
          </a:xfrm>
          <a:prstGeom prst="rect">
            <a:avLst/>
          </a:prstGeom>
          <a:noFill/>
        </p:spPr>
        <p:txBody>
          <a:bodyPr wrap="square" rtlCol="0">
            <a:spAutoFit/>
          </a:bodyPr>
          <a:lstStyle/>
          <a:p>
            <a:pPr algn="ctr"/>
            <a:r>
              <a:rPr lang="en-US" sz="1100" b="1" dirty="0" smtClean="0">
                <a:solidFill>
                  <a:prstClr val="black"/>
                </a:solidFill>
              </a:rPr>
              <a:t>HP ProLiant </a:t>
            </a:r>
            <a:r>
              <a:rPr lang="en-US" sz="1100" b="1" dirty="0" err="1" smtClean="0">
                <a:solidFill>
                  <a:prstClr val="black"/>
                </a:solidFill>
              </a:rPr>
              <a:t>MicroServer</a:t>
            </a:r>
            <a:endParaRPr lang="en-US" sz="1100" b="1" dirty="0" smtClean="0">
              <a:solidFill>
                <a:prstClr val="black"/>
              </a:solidFill>
            </a:endParaRPr>
          </a:p>
          <a:p>
            <a:pPr algn="ctr">
              <a:spcBef>
                <a:spcPts val="300"/>
              </a:spcBef>
            </a:pPr>
            <a:r>
              <a:rPr lang="en-US" sz="1000" dirty="0" smtClean="0">
                <a:solidFill>
                  <a:prstClr val="black"/>
                </a:solidFill>
              </a:rPr>
              <a:t>Affordable server </a:t>
            </a:r>
            <a:br>
              <a:rPr lang="en-US" sz="1000" dirty="0" smtClean="0">
                <a:solidFill>
                  <a:prstClr val="black"/>
                </a:solidFill>
              </a:rPr>
            </a:br>
            <a:r>
              <a:rPr lang="en-US" sz="1000" dirty="0" smtClean="0">
                <a:solidFill>
                  <a:prstClr val="black"/>
                </a:solidFill>
              </a:rPr>
              <a:t>within reach of every </a:t>
            </a:r>
            <a:br>
              <a:rPr lang="en-US" sz="1000" dirty="0" smtClean="0">
                <a:solidFill>
                  <a:prstClr val="black"/>
                </a:solidFill>
              </a:rPr>
            </a:br>
            <a:r>
              <a:rPr lang="en-US" sz="1000" dirty="0" smtClean="0">
                <a:solidFill>
                  <a:prstClr val="black"/>
                </a:solidFill>
              </a:rPr>
              <a:t>small business</a:t>
            </a:r>
            <a:endParaRPr lang="en-US" sz="1000" dirty="0">
              <a:solidFill>
                <a:prstClr val="black"/>
              </a:solidFill>
            </a:endParaRPr>
          </a:p>
        </p:txBody>
      </p:sp>
      <p:sp>
        <p:nvSpPr>
          <p:cNvPr id="27" name="TextBox 26"/>
          <p:cNvSpPr txBox="1"/>
          <p:nvPr/>
        </p:nvSpPr>
        <p:spPr>
          <a:xfrm>
            <a:off x="2415271" y="1703760"/>
            <a:ext cx="1998577" cy="607859"/>
          </a:xfrm>
          <a:prstGeom prst="rect">
            <a:avLst/>
          </a:prstGeom>
          <a:noFill/>
        </p:spPr>
        <p:txBody>
          <a:bodyPr wrap="square" rtlCol="0">
            <a:spAutoFit/>
          </a:bodyPr>
          <a:lstStyle/>
          <a:p>
            <a:pPr algn="ctr"/>
            <a:r>
              <a:rPr lang="en-US" sz="1100" b="1" dirty="0" smtClean="0">
                <a:solidFill>
                  <a:prstClr val="black"/>
                </a:solidFill>
              </a:rPr>
              <a:t>HP ProLiant e-Series</a:t>
            </a:r>
          </a:p>
          <a:p>
            <a:pPr algn="ctr">
              <a:spcBef>
                <a:spcPts val="300"/>
              </a:spcBef>
            </a:pPr>
            <a:r>
              <a:rPr lang="en-US" sz="1000" dirty="0" smtClean="0">
                <a:solidFill>
                  <a:prstClr val="black"/>
                </a:solidFill>
              </a:rPr>
              <a:t>Essential servers ideal for everyday business needs</a:t>
            </a:r>
          </a:p>
        </p:txBody>
      </p:sp>
      <p:sp>
        <p:nvSpPr>
          <p:cNvPr id="32" name="TextBox 31"/>
          <p:cNvSpPr txBox="1"/>
          <p:nvPr/>
        </p:nvSpPr>
        <p:spPr>
          <a:xfrm>
            <a:off x="4799793" y="1389726"/>
            <a:ext cx="2133974" cy="607859"/>
          </a:xfrm>
          <a:prstGeom prst="rect">
            <a:avLst/>
          </a:prstGeom>
          <a:noFill/>
        </p:spPr>
        <p:txBody>
          <a:bodyPr wrap="square" rtlCol="0">
            <a:spAutoFit/>
          </a:bodyPr>
          <a:lstStyle/>
          <a:p>
            <a:pPr algn="ctr"/>
            <a:r>
              <a:rPr lang="en-US" sz="1100" b="1" dirty="0" smtClean="0">
                <a:solidFill>
                  <a:prstClr val="black"/>
                </a:solidFill>
              </a:rPr>
              <a:t>HP ProLiant p-Series</a:t>
            </a:r>
          </a:p>
          <a:p>
            <a:pPr algn="ctr">
              <a:spcBef>
                <a:spcPts val="300"/>
              </a:spcBef>
            </a:pPr>
            <a:r>
              <a:rPr lang="en-US" sz="1000" dirty="0" smtClean="0">
                <a:solidFill>
                  <a:prstClr val="black"/>
                </a:solidFill>
              </a:rPr>
              <a:t>High-performance servers ideal for more demanding applications</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1621" y="3317782"/>
            <a:ext cx="598439" cy="74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0"/>
          <p:cNvGrpSpPr/>
          <p:nvPr/>
        </p:nvGrpSpPr>
        <p:grpSpPr>
          <a:xfrm>
            <a:off x="3164685" y="2540663"/>
            <a:ext cx="1448295" cy="687623"/>
            <a:chOff x="5251887" y="1688167"/>
            <a:chExt cx="1448295" cy="687623"/>
          </a:xfrm>
        </p:grpSpPr>
        <p:pic>
          <p:nvPicPr>
            <p:cNvPr id="22"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51887" y="1688167"/>
              <a:ext cx="1428867" cy="44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73261" y="2049468"/>
              <a:ext cx="1426921" cy="32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23" descr="ML350pG8tower_FrontBezel_Trans cop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2729" y="2477464"/>
            <a:ext cx="700377" cy="1012910"/>
          </a:xfrm>
          <a:prstGeom prst="rect">
            <a:avLst/>
          </a:prstGeom>
          <a:effectLst/>
        </p:spPr>
      </p:pic>
      <p:grpSp>
        <p:nvGrpSpPr>
          <p:cNvPr id="6" name="Group 6"/>
          <p:cNvGrpSpPr/>
          <p:nvPr/>
        </p:nvGrpSpPr>
        <p:grpSpPr>
          <a:xfrm>
            <a:off x="4772647" y="1738131"/>
            <a:ext cx="1828188" cy="1308812"/>
            <a:chOff x="384953" y="2112480"/>
            <a:chExt cx="2574988" cy="1615838"/>
          </a:xfrm>
        </p:grpSpPr>
        <p:pic>
          <p:nvPicPr>
            <p:cNvPr id="38" name="Picture 37" descr="DL380p_FrontBezel_Trans.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4953" y="2112480"/>
              <a:ext cx="2574988" cy="1430549"/>
            </a:xfrm>
            <a:prstGeom prst="rect">
              <a:avLst/>
            </a:prstGeom>
          </p:spPr>
        </p:pic>
        <p:pic>
          <p:nvPicPr>
            <p:cNvPr id="39" name="Picture 38" descr="DL360p_FrontBezel_Tran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7610" y="2919451"/>
              <a:ext cx="2292848" cy="808867"/>
            </a:xfrm>
            <a:prstGeom prst="rect">
              <a:avLst/>
            </a:prstGeom>
          </p:spPr>
        </p:pic>
      </p:grpSp>
      <p:pic>
        <p:nvPicPr>
          <p:cNvPr id="40" name="Picture 39" descr="ML350pG8tower_FrontBezel_Trans cop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93075" y="2095570"/>
            <a:ext cx="615519" cy="890185"/>
          </a:xfrm>
          <a:prstGeom prst="rect">
            <a:avLst/>
          </a:prstGeom>
          <a:effectLst/>
        </p:spPr>
      </p:pic>
      <p:sp>
        <p:nvSpPr>
          <p:cNvPr id="41" name="Rectangle 40"/>
          <p:cNvSpPr/>
          <p:nvPr/>
        </p:nvSpPr>
        <p:spPr>
          <a:xfrm>
            <a:off x="3610011" y="3861063"/>
            <a:ext cx="1267135" cy="261610"/>
          </a:xfrm>
          <a:prstGeom prst="rect">
            <a:avLst/>
          </a:prstGeom>
        </p:spPr>
        <p:txBody>
          <a:bodyPr wrap="square" lIns="0" rIns="0">
            <a:spAutoFit/>
          </a:bodyPr>
          <a:lstStyle/>
          <a:p>
            <a:pPr algn="ctr"/>
            <a:r>
              <a:rPr lang="en-US" sz="1100" b="1" dirty="0" smtClean="0">
                <a:solidFill>
                  <a:prstClr val="black"/>
                </a:solidFill>
              </a:rPr>
              <a:t>DL380 Family</a:t>
            </a:r>
            <a:endParaRPr lang="en-US" sz="1100" b="1" dirty="0">
              <a:solidFill>
                <a:prstClr val="black"/>
              </a:solidFill>
            </a:endParaRPr>
          </a:p>
        </p:txBody>
      </p:sp>
      <p:sp>
        <p:nvSpPr>
          <p:cNvPr id="42" name="Rectangle 41"/>
          <p:cNvSpPr/>
          <p:nvPr/>
        </p:nvSpPr>
        <p:spPr bwMode="auto">
          <a:xfrm>
            <a:off x="3288758" y="4067136"/>
            <a:ext cx="1972452" cy="400110"/>
          </a:xfrm>
          <a:prstGeom prst="rect">
            <a:avLst/>
          </a:prstGeom>
        </p:spPr>
        <p:txBody>
          <a:bodyPr wrap="square">
            <a:spAutoFit/>
          </a:bodyPr>
          <a:lstStyle/>
          <a:p>
            <a:pPr algn="ctr">
              <a:defRPr/>
            </a:pPr>
            <a:r>
              <a:rPr lang="en-US" sz="1000" dirty="0" smtClean="0">
                <a:solidFill>
                  <a:prstClr val="black"/>
                </a:solidFill>
              </a:rPr>
              <a:t>Industry leading serviceability, </a:t>
            </a:r>
            <a:br>
              <a:rPr lang="en-US" sz="1000" dirty="0" smtClean="0">
                <a:solidFill>
                  <a:prstClr val="black"/>
                </a:solidFill>
              </a:rPr>
            </a:br>
            <a:r>
              <a:rPr lang="en-US" sz="1000" dirty="0" smtClean="0">
                <a:solidFill>
                  <a:prstClr val="black"/>
                </a:solidFill>
              </a:rPr>
              <a:t>expandability and flexibility in 2U</a:t>
            </a:r>
            <a:endParaRPr lang="en-US" sz="1000" dirty="0">
              <a:solidFill>
                <a:prstClr val="black"/>
              </a:solidFill>
            </a:endParaRPr>
          </a:p>
        </p:txBody>
      </p:sp>
      <p:sp>
        <p:nvSpPr>
          <p:cNvPr id="43" name="Rectangle 42"/>
          <p:cNvSpPr/>
          <p:nvPr/>
        </p:nvSpPr>
        <p:spPr>
          <a:xfrm>
            <a:off x="5406300" y="3468753"/>
            <a:ext cx="1333545" cy="261610"/>
          </a:xfrm>
          <a:prstGeom prst="rect">
            <a:avLst/>
          </a:prstGeom>
        </p:spPr>
        <p:txBody>
          <a:bodyPr wrap="square" lIns="0" rIns="0">
            <a:spAutoFit/>
          </a:bodyPr>
          <a:lstStyle/>
          <a:p>
            <a:pPr algn="ctr"/>
            <a:r>
              <a:rPr lang="en-US" sz="1100" b="1" dirty="0" smtClean="0">
                <a:solidFill>
                  <a:prstClr val="black"/>
                </a:solidFill>
              </a:rPr>
              <a:t>DL360 Family</a:t>
            </a:r>
            <a:endParaRPr lang="en-US" sz="1100" b="1" dirty="0">
              <a:solidFill>
                <a:prstClr val="black"/>
              </a:solidFill>
            </a:endParaRPr>
          </a:p>
        </p:txBody>
      </p:sp>
      <p:sp>
        <p:nvSpPr>
          <p:cNvPr id="44" name="Rectangle 43"/>
          <p:cNvSpPr/>
          <p:nvPr/>
        </p:nvSpPr>
        <p:spPr bwMode="auto">
          <a:xfrm>
            <a:off x="4934487" y="3676815"/>
            <a:ext cx="2424740" cy="553998"/>
          </a:xfrm>
          <a:prstGeom prst="rect">
            <a:avLst/>
          </a:prstGeom>
        </p:spPr>
        <p:txBody>
          <a:bodyPr wrap="square">
            <a:spAutoFit/>
          </a:bodyPr>
          <a:lstStyle/>
          <a:p>
            <a:pPr algn="ctr">
              <a:defRPr/>
            </a:pPr>
            <a:r>
              <a:rPr lang="en-US" sz="1000" dirty="0" smtClean="0">
                <a:solidFill>
                  <a:prstClr val="black"/>
                </a:solidFill>
              </a:rPr>
              <a:t>Optimized for size and storage.</a:t>
            </a:r>
          </a:p>
          <a:p>
            <a:pPr algn="ctr">
              <a:defRPr/>
            </a:pPr>
            <a:r>
              <a:rPr lang="en-US" sz="1000" dirty="0" smtClean="0">
                <a:solidFill>
                  <a:prstClr val="black"/>
                </a:solidFill>
              </a:rPr>
              <a:t>Best-in-class compute and </a:t>
            </a:r>
            <a:br>
              <a:rPr lang="en-US" sz="1000" dirty="0" smtClean="0">
                <a:solidFill>
                  <a:prstClr val="black"/>
                </a:solidFill>
              </a:rPr>
            </a:br>
            <a:r>
              <a:rPr lang="en-US" sz="1000" dirty="0" smtClean="0">
                <a:solidFill>
                  <a:prstClr val="black"/>
                </a:solidFill>
              </a:rPr>
              <a:t>storage in 1U</a:t>
            </a:r>
            <a:endParaRPr lang="en-US" sz="1000" dirty="0">
              <a:solidFill>
                <a:prstClr val="black"/>
              </a:solidFill>
            </a:endParaRPr>
          </a:p>
        </p:txBody>
      </p:sp>
      <p:sp>
        <p:nvSpPr>
          <p:cNvPr id="45" name="Rectangle 44"/>
          <p:cNvSpPr/>
          <p:nvPr/>
        </p:nvSpPr>
        <p:spPr>
          <a:xfrm>
            <a:off x="1680097" y="3518714"/>
            <a:ext cx="1282479" cy="261610"/>
          </a:xfrm>
          <a:prstGeom prst="rect">
            <a:avLst/>
          </a:prstGeom>
        </p:spPr>
        <p:txBody>
          <a:bodyPr wrap="square" lIns="0" rIns="0">
            <a:spAutoFit/>
          </a:bodyPr>
          <a:lstStyle/>
          <a:p>
            <a:pPr algn="ctr"/>
            <a:r>
              <a:rPr lang="en-US" sz="1100" b="1" dirty="0" smtClean="0">
                <a:solidFill>
                  <a:prstClr val="black"/>
                </a:solidFill>
              </a:rPr>
              <a:t>ML350 Family</a:t>
            </a:r>
            <a:endParaRPr lang="en-US" sz="1100" b="1" dirty="0">
              <a:solidFill>
                <a:prstClr val="black"/>
              </a:solidFill>
            </a:endParaRPr>
          </a:p>
        </p:txBody>
      </p:sp>
      <p:sp>
        <p:nvSpPr>
          <p:cNvPr id="46" name="TextBox 45"/>
          <p:cNvSpPr txBox="1"/>
          <p:nvPr/>
        </p:nvSpPr>
        <p:spPr>
          <a:xfrm>
            <a:off x="1526329" y="3698781"/>
            <a:ext cx="1565329" cy="861774"/>
          </a:xfrm>
          <a:prstGeom prst="rect">
            <a:avLst/>
          </a:prstGeom>
          <a:noFill/>
        </p:spPr>
        <p:txBody>
          <a:bodyPr wrap="square">
            <a:spAutoFit/>
          </a:bodyPr>
          <a:lstStyle/>
          <a:p>
            <a:pPr algn="ctr">
              <a:defRPr/>
            </a:pPr>
            <a:r>
              <a:rPr lang="en-US" sz="1000" dirty="0">
                <a:solidFill>
                  <a:prstClr val="black"/>
                </a:solidFill>
              </a:rPr>
              <a:t>Essential </a:t>
            </a:r>
            <a:r>
              <a:rPr lang="en-US" sz="1000" dirty="0" smtClean="0">
                <a:solidFill>
                  <a:prstClr val="black"/>
                </a:solidFill>
              </a:rPr>
              <a:t/>
            </a:r>
            <a:br>
              <a:rPr lang="en-US" sz="1000" dirty="0" smtClean="0">
                <a:solidFill>
                  <a:prstClr val="black"/>
                </a:solidFill>
              </a:rPr>
            </a:br>
            <a:r>
              <a:rPr lang="en-US" sz="1000" dirty="0" smtClean="0">
                <a:solidFill>
                  <a:prstClr val="black"/>
                </a:solidFill>
              </a:rPr>
              <a:t>performance </a:t>
            </a:r>
            <a:br>
              <a:rPr lang="en-US" sz="1000" dirty="0" smtClean="0">
                <a:solidFill>
                  <a:prstClr val="black"/>
                </a:solidFill>
              </a:rPr>
            </a:br>
            <a:r>
              <a:rPr lang="en-US" sz="1000" dirty="0" smtClean="0">
                <a:solidFill>
                  <a:prstClr val="black"/>
                </a:solidFill>
              </a:rPr>
              <a:t>with versatility </a:t>
            </a:r>
            <a:br>
              <a:rPr lang="en-US" sz="1000" dirty="0" smtClean="0">
                <a:solidFill>
                  <a:prstClr val="black"/>
                </a:solidFill>
              </a:rPr>
            </a:br>
            <a:r>
              <a:rPr lang="en-US" sz="1000" dirty="0" smtClean="0">
                <a:solidFill>
                  <a:prstClr val="black"/>
                </a:solidFill>
              </a:rPr>
              <a:t>and room </a:t>
            </a:r>
            <a:br>
              <a:rPr lang="en-US" sz="1000" dirty="0" smtClean="0">
                <a:solidFill>
                  <a:prstClr val="black"/>
                </a:solidFill>
              </a:rPr>
            </a:br>
            <a:r>
              <a:rPr lang="en-US" sz="1000" dirty="0" smtClean="0">
                <a:solidFill>
                  <a:prstClr val="black"/>
                </a:solidFill>
              </a:rPr>
              <a:t>to grow</a:t>
            </a:r>
            <a:endParaRPr lang="en-US" sz="1000" dirty="0">
              <a:solidFill>
                <a:prstClr val="black"/>
              </a:solidFill>
            </a:endParaRPr>
          </a:p>
        </p:txBody>
      </p:sp>
      <p:pic>
        <p:nvPicPr>
          <p:cNvPr id="49" name="Picture 37" descr="Description: 420_single.jpg"/>
          <p:cNvPicPr>
            <a:picLocks noChangeAspect="1" noChangeArrowheads="1"/>
          </p:cNvPicPr>
          <p:nvPr/>
        </p:nvPicPr>
        <p:blipFill>
          <a:blip r:embed="rId10" cstate="email">
            <a:lum bright="-9000"/>
            <a:extLst>
              <a:ext uri="{28A0092B-C50C-407E-A947-70E740481C1C}">
                <a14:useLocalDpi xmlns:a14="http://schemas.microsoft.com/office/drawing/2010/main"/>
              </a:ext>
            </a:extLst>
          </a:blip>
          <a:srcRect/>
          <a:stretch>
            <a:fillRect/>
          </a:stretch>
        </p:blipFill>
        <p:spPr bwMode="auto">
          <a:xfrm>
            <a:off x="7067309" y="1774891"/>
            <a:ext cx="1196338" cy="811215"/>
          </a:xfrm>
          <a:prstGeom prst="rect">
            <a:avLst/>
          </a:prstGeom>
          <a:noFill/>
        </p:spPr>
      </p:pic>
      <p:pic>
        <p:nvPicPr>
          <p:cNvPr id="50" name="Picture 42" descr="Description: 460_single.jpg"/>
          <p:cNvPicPr>
            <a:picLocks noChangeAspect="1" noChangeArrowheads="1"/>
          </p:cNvPicPr>
          <p:nvPr/>
        </p:nvPicPr>
        <p:blipFill>
          <a:blip r:embed="rId11" cstate="email">
            <a:lum bright="-9000"/>
            <a:extLst>
              <a:ext uri="{28A0092B-C50C-407E-A947-70E740481C1C}">
                <a14:useLocalDpi xmlns:a14="http://schemas.microsoft.com/office/drawing/2010/main"/>
              </a:ext>
            </a:extLst>
          </a:blip>
          <a:srcRect/>
          <a:stretch>
            <a:fillRect/>
          </a:stretch>
        </p:blipFill>
        <p:spPr bwMode="auto">
          <a:xfrm>
            <a:off x="8040803" y="1508512"/>
            <a:ext cx="898481" cy="858115"/>
          </a:xfrm>
          <a:prstGeom prst="rect">
            <a:avLst/>
          </a:prstGeom>
          <a:noFill/>
        </p:spPr>
      </p:pic>
      <p:sp>
        <p:nvSpPr>
          <p:cNvPr id="5" name="Right Brace 4"/>
          <p:cNvSpPr/>
          <p:nvPr/>
        </p:nvSpPr>
        <p:spPr>
          <a:xfrm rot="4695268">
            <a:off x="4720934" y="2099685"/>
            <a:ext cx="350081" cy="3026764"/>
          </a:xfrm>
          <a:prstGeom prst="rightBrac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pic>
        <p:nvPicPr>
          <p:cNvPr id="31" name="Picture 30" descr="ML350pG8rack_LeftBezel_Trans.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082724" y="2632046"/>
            <a:ext cx="1021643" cy="598796"/>
          </a:xfrm>
          <a:prstGeom prst="rect">
            <a:avLst/>
          </a:prstGeom>
        </p:spPr>
      </p:pic>
      <p:pic>
        <p:nvPicPr>
          <p:cNvPr id="33" name="Picture 32" descr="ML350pG8tower_FrontBezel_Trans cop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277943" y="2540663"/>
            <a:ext cx="615519" cy="890185"/>
          </a:xfrm>
          <a:prstGeom prst="rect">
            <a:avLst/>
          </a:prstGeom>
          <a:effectLst/>
        </p:spPr>
      </p:pic>
      <p:sp>
        <p:nvSpPr>
          <p:cNvPr id="35" name="TextBox 34"/>
          <p:cNvSpPr txBox="1"/>
          <p:nvPr/>
        </p:nvSpPr>
        <p:spPr>
          <a:xfrm>
            <a:off x="6987654" y="847570"/>
            <a:ext cx="1937981" cy="892552"/>
          </a:xfrm>
          <a:prstGeom prst="rect">
            <a:avLst/>
          </a:prstGeom>
          <a:noFill/>
        </p:spPr>
        <p:txBody>
          <a:bodyPr wrap="square" rtlCol="0">
            <a:spAutoFit/>
          </a:bodyPr>
          <a:lstStyle/>
          <a:p>
            <a:pPr algn="ctr"/>
            <a:r>
              <a:rPr lang="en-US" sz="1100" b="1" dirty="0" smtClean="0">
                <a:solidFill>
                  <a:prstClr val="black"/>
                </a:solidFill>
              </a:rPr>
              <a:t>HP </a:t>
            </a:r>
            <a:r>
              <a:rPr lang="en-US" sz="1100" b="1" dirty="0" err="1" smtClean="0">
                <a:solidFill>
                  <a:prstClr val="black"/>
                </a:solidFill>
              </a:rPr>
              <a:t>ProLiant</a:t>
            </a:r>
            <a:r>
              <a:rPr lang="en-US" sz="1100" b="1" dirty="0" smtClean="0">
                <a:solidFill>
                  <a:prstClr val="black"/>
                </a:solidFill>
              </a:rPr>
              <a:t> Blades 400</a:t>
            </a:r>
          </a:p>
          <a:p>
            <a:pPr algn="ctr"/>
            <a:r>
              <a:rPr lang="en-US" sz="1000" dirty="0" smtClean="0">
                <a:solidFill>
                  <a:prstClr val="black"/>
                </a:solidFill>
              </a:rPr>
              <a:t>Ideal balance of performance, </a:t>
            </a:r>
            <a:br>
              <a:rPr lang="en-US" sz="1000" dirty="0" smtClean="0">
                <a:solidFill>
                  <a:prstClr val="black"/>
                </a:solidFill>
              </a:rPr>
            </a:br>
            <a:r>
              <a:rPr lang="en-US" sz="1000" dirty="0" smtClean="0">
                <a:solidFill>
                  <a:prstClr val="black"/>
                </a:solidFill>
              </a:rPr>
              <a:t>density, and efficiency for </a:t>
            </a:r>
            <a:br>
              <a:rPr lang="en-US" sz="1000" dirty="0" smtClean="0">
                <a:solidFill>
                  <a:prstClr val="black"/>
                </a:solidFill>
              </a:rPr>
            </a:br>
            <a:r>
              <a:rPr lang="en-US" sz="1000" dirty="0" smtClean="0">
                <a:solidFill>
                  <a:prstClr val="black"/>
                </a:solidFill>
              </a:rPr>
              <a:t>enterprise applications</a:t>
            </a:r>
          </a:p>
          <a:p>
            <a:pPr algn="ctr"/>
            <a:endParaRPr lang="en-US" sz="1100" b="1" dirty="0" smtClean="0">
              <a:solidFill>
                <a:prstClr val="black"/>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724839"/>
            <a:ext cx="7222352" cy="3490186"/>
          </a:xfrm>
        </p:spPr>
        <p:txBody>
          <a:bodyPr/>
          <a:lstStyle/>
          <a:p>
            <a:r>
              <a:rPr lang="en-US" b="0" dirty="0" smtClean="0">
                <a:latin typeface="HP Simplified" pitchFamily="34" charset="0"/>
              </a:rPr>
              <a:t>Blades and Cloud</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sz="2000" b="0" dirty="0" smtClean="0">
                <a:latin typeface="HP Simplified" pitchFamily="34" charset="0"/>
              </a:rPr>
              <a:t>Vance Baran</a:t>
            </a:r>
            <a:br>
              <a:rPr lang="en-US" sz="2000" b="0" dirty="0" smtClean="0">
                <a:latin typeface="HP Simplified" pitchFamily="34" charset="0"/>
              </a:rPr>
            </a:br>
            <a:r>
              <a:rPr lang="en-US" sz="2000" b="0" dirty="0" smtClean="0">
                <a:latin typeface="HP Simplified" pitchFamily="34" charset="0"/>
              </a:rPr>
              <a:t>Manager, WW Enterprise Field Enablement</a:t>
            </a:r>
            <a:br>
              <a:rPr lang="en-US" sz="2000" b="0" dirty="0" smtClean="0">
                <a:latin typeface="HP Simplified" pitchFamily="34" charset="0"/>
              </a:rPr>
            </a:br>
            <a:r>
              <a:rPr lang="en-US" sz="2000" b="0" dirty="0" smtClean="0">
                <a:latin typeface="HP Simplified" pitchFamily="34" charset="0"/>
              </a:rPr>
              <a:t>Industry Standard Servers and Software</a:t>
            </a:r>
            <a:endParaRPr lang="en-US" b="0" dirty="0">
              <a:latin typeface="HP Simplified" pitchFamily="34" charset="0"/>
            </a:endParaRP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1"/>
          <p:cNvGrpSpPr/>
          <p:nvPr/>
        </p:nvGrpSpPr>
        <p:grpSpPr>
          <a:xfrm>
            <a:off x="600502" y="1746913"/>
            <a:ext cx="1108806" cy="1009934"/>
            <a:chOff x="1595976" y="431671"/>
            <a:chExt cx="2569928" cy="2352904"/>
          </a:xfrm>
        </p:grpSpPr>
        <p:pic>
          <p:nvPicPr>
            <p:cNvPr id="40" name="Picture 39" descr="c7000 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5976" y="893602"/>
              <a:ext cx="2569928" cy="1890973"/>
            </a:xfrm>
            <a:prstGeom prst="rect">
              <a:avLst/>
            </a:prstGeom>
          </p:spPr>
        </p:pic>
        <p:grpSp>
          <p:nvGrpSpPr>
            <p:cNvPr id="4" name="Group 31"/>
            <p:cNvGrpSpPr/>
            <p:nvPr/>
          </p:nvGrpSpPr>
          <p:grpSpPr>
            <a:xfrm>
              <a:off x="1857346" y="431671"/>
              <a:ext cx="1990205" cy="778705"/>
              <a:chOff x="-1803514" y="2608147"/>
              <a:chExt cx="569696" cy="438379"/>
            </a:xfrm>
            <a:effectLst>
              <a:outerShdw blurRad="50800" dist="38100" dir="2700000" algn="tl" rotWithShape="0">
                <a:prstClr val="black">
                  <a:alpha val="40000"/>
                </a:prstClr>
              </a:outerShdw>
            </a:effectLst>
          </p:grpSpPr>
          <p:pic>
            <p:nvPicPr>
              <p:cNvPr id="48" name="Picture 70" descr="http://h18004.www1.hp.com/products/blades/components/fibrechannel/vc/images/prod-shot-170x190.gif"/>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t="37563" b="35608"/>
              <a:stretch>
                <a:fillRect/>
              </a:stretch>
            </p:blipFill>
            <p:spPr bwMode="auto">
              <a:xfrm>
                <a:off x="-1798209" y="2608147"/>
                <a:ext cx="279524" cy="95220"/>
              </a:xfrm>
              <a:prstGeom prst="rect">
                <a:avLst/>
              </a:prstGeom>
              <a:noFill/>
              <a:ln w="9525">
                <a:noFill/>
                <a:miter lim="800000"/>
                <a:headEnd/>
                <a:tailEnd/>
              </a:ln>
            </p:spPr>
          </p:pic>
          <p:pic>
            <p:nvPicPr>
              <p:cNvPr id="4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03514" y="2692851"/>
                <a:ext cx="569696" cy="353675"/>
              </a:xfrm>
              <a:prstGeom prst="rect">
                <a:avLst/>
              </a:prstGeom>
              <a:noFill/>
              <a:ln w="9525">
                <a:noFill/>
                <a:miter lim="800000"/>
                <a:headEnd/>
                <a:tailEnd/>
              </a:ln>
            </p:spPr>
          </p:pic>
        </p:grpSp>
        <p:pic>
          <p:nvPicPr>
            <p:cNvPr id="51" name="Picture 70" descr="http://h18004.www1.hp.com/products/blades/components/fibrechannel/vc/images/prod-shot-170x190.gif"/>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t="37563" b="35608"/>
            <a:stretch>
              <a:fillRect/>
            </a:stretch>
          </p:blipFill>
          <p:spPr bwMode="auto">
            <a:xfrm>
              <a:off x="2860795" y="431973"/>
              <a:ext cx="987875" cy="171112"/>
            </a:xfrm>
            <a:prstGeom prst="rect">
              <a:avLst/>
            </a:prstGeom>
            <a:noFill/>
            <a:ln w="9525">
              <a:noFill/>
              <a:miter lim="800000"/>
              <a:headEnd/>
              <a:tailEnd/>
            </a:ln>
          </p:spPr>
        </p:pic>
      </p:grpSp>
      <p:pic>
        <p:nvPicPr>
          <p:cNvPr id="43" name="Picture 42" descr="up arrow.png"/>
          <p:cNvPicPr>
            <a:picLocks noChangeAspect="1"/>
          </p:cNvPicPr>
          <p:nvPr/>
        </p:nvPicPr>
        <p:blipFill>
          <a:blip r:embed="rId6" cstate="print">
            <a:duotone>
              <a:prstClr val="black"/>
              <a:schemeClr val="accent1">
                <a:tint val="45000"/>
                <a:satMod val="400000"/>
              </a:schemeClr>
            </a:duotone>
            <a:lum bright="-41000"/>
          </a:blip>
          <a:stretch>
            <a:fillRect/>
          </a:stretch>
        </p:blipFill>
        <p:spPr>
          <a:xfrm rot="21014613">
            <a:off x="-1033683" y="1187407"/>
            <a:ext cx="9679533" cy="3184325"/>
          </a:xfrm>
          <a:prstGeom prst="rect">
            <a:avLst/>
          </a:prstGeom>
        </p:spPr>
      </p:pic>
      <p:sp>
        <p:nvSpPr>
          <p:cNvPr id="31747" name="Title 2"/>
          <p:cNvSpPr txBox="1">
            <a:spLocks/>
          </p:cNvSpPr>
          <p:nvPr/>
        </p:nvSpPr>
        <p:spPr bwMode="auto">
          <a:xfrm>
            <a:off x="331788" y="269880"/>
            <a:ext cx="8229600" cy="384721"/>
          </a:xfrm>
          <a:prstGeom prst="rect">
            <a:avLst/>
          </a:prstGeom>
          <a:noFill/>
          <a:ln w="9525">
            <a:noFill/>
            <a:miter lim="800000"/>
            <a:headEnd/>
            <a:tailEnd/>
          </a:ln>
        </p:spPr>
        <p:txBody>
          <a:bodyPr lIns="0" tIns="0" rIns="0" bIns="0">
            <a:spAutoFit/>
          </a:bodyPr>
          <a:lstStyle/>
          <a:p>
            <a:pPr defTabSz="455613">
              <a:lnSpc>
                <a:spcPts val="3000"/>
              </a:lnSpc>
            </a:pPr>
            <a:endParaRPr lang="en-US" sz="2800" dirty="0">
              <a:solidFill>
                <a:schemeClr val="bg1"/>
              </a:solidFill>
              <a:latin typeface="HP Simplified" pitchFamily="34" charset="0"/>
              <a:ea typeface="Futura"/>
              <a:cs typeface="Futura"/>
            </a:endParaRPr>
          </a:p>
        </p:txBody>
      </p:sp>
      <p:pic>
        <p:nvPicPr>
          <p:cNvPr id="21" name="Picture 53" descr="C:\Users\poweljam\Pictures\TC Family photos\gt7725quad-4mons-2x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6715" y="2151108"/>
            <a:ext cx="885825" cy="7175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2" name="Rectangle 21"/>
          <p:cNvSpPr>
            <a:spLocks noChangeArrowheads="1"/>
          </p:cNvSpPr>
          <p:nvPr/>
        </p:nvSpPr>
        <p:spPr bwMode="auto">
          <a:xfrm>
            <a:off x="0" y="3087124"/>
            <a:ext cx="1756836" cy="646238"/>
          </a:xfrm>
          <a:prstGeom prst="rect">
            <a:avLst/>
          </a:prstGeom>
          <a:noFill/>
          <a:ln w="57150" algn="ctr">
            <a:noFill/>
            <a:miter lim="800000"/>
            <a:headEnd/>
            <a:tailEnd/>
          </a:ln>
        </p:spPr>
        <p:txBody>
          <a:bodyPr wrap="square" lIns="91348" tIns="45674" rIns="91348" bIns="45674">
            <a:spAutoFit/>
          </a:bodyPr>
          <a:lstStyle/>
          <a:p>
            <a:pPr algn="ctr">
              <a:defRPr/>
            </a:pPr>
            <a:r>
              <a:rPr lang="en-US" sz="1200" b="1" dirty="0">
                <a:solidFill>
                  <a:schemeClr val="bg1"/>
                </a:solidFill>
                <a:latin typeface="HP Simplified" pitchFamily="34" charset="0"/>
                <a:ea typeface="ＭＳ Ｐゴシック" charset="-128"/>
                <a:cs typeface="MS PGothic"/>
              </a:rPr>
              <a:t>1</a:t>
            </a:r>
            <a:r>
              <a:rPr lang="en-US" sz="1200" b="1" baseline="30000" dirty="0">
                <a:solidFill>
                  <a:schemeClr val="bg1"/>
                </a:solidFill>
                <a:latin typeface="HP Simplified" pitchFamily="34" charset="0"/>
                <a:ea typeface="ＭＳ Ｐゴシック" charset="-128"/>
                <a:cs typeface="MS PGothic"/>
              </a:rPr>
              <a:t>st</a:t>
            </a:r>
            <a:r>
              <a:rPr lang="en-US" sz="1200" b="1" dirty="0">
                <a:solidFill>
                  <a:schemeClr val="bg1"/>
                </a:solidFill>
                <a:latin typeface="HP Simplified" pitchFamily="34" charset="0"/>
                <a:ea typeface="ＭＳ Ｐゴシック" charset="-128"/>
                <a:cs typeface="MS PGothic"/>
              </a:rPr>
              <a:t> highly optimized solution for </a:t>
            </a:r>
            <a:r>
              <a:rPr lang="en-US" sz="1200" b="1" dirty="0" smtClean="0">
                <a:solidFill>
                  <a:schemeClr val="bg1"/>
                </a:solidFill>
                <a:latin typeface="HP Simplified" pitchFamily="34" charset="0"/>
                <a:ea typeface="ＭＳ Ｐゴシック" charset="-128"/>
                <a:cs typeface="MS PGothic"/>
              </a:rPr>
              <a:t>Client Virtualization</a:t>
            </a:r>
            <a:endParaRPr lang="en-US" sz="1200" b="1" dirty="0">
              <a:solidFill>
                <a:schemeClr val="bg1"/>
              </a:solidFill>
              <a:latin typeface="HP Simplified" pitchFamily="34" charset="0"/>
              <a:ea typeface="ＭＳ Ｐゴシック" charset="-128"/>
              <a:cs typeface="MS PGothic"/>
            </a:endParaRPr>
          </a:p>
        </p:txBody>
      </p:sp>
      <p:sp>
        <p:nvSpPr>
          <p:cNvPr id="25" name="Rectangle 40"/>
          <p:cNvSpPr>
            <a:spLocks noChangeArrowheads="1"/>
          </p:cNvSpPr>
          <p:nvPr/>
        </p:nvSpPr>
        <p:spPr bwMode="auto">
          <a:xfrm>
            <a:off x="1519237" y="2816268"/>
            <a:ext cx="1646715" cy="646238"/>
          </a:xfrm>
          <a:prstGeom prst="rect">
            <a:avLst/>
          </a:prstGeom>
          <a:noFill/>
          <a:ln w="57150" algn="ctr">
            <a:noFill/>
            <a:miter lim="800000"/>
            <a:headEnd/>
            <a:tailEnd/>
          </a:ln>
        </p:spPr>
        <p:txBody>
          <a:bodyPr wrap="square" lIns="91348" tIns="45674" rIns="91348" bIns="45674">
            <a:spAutoFit/>
          </a:bodyPr>
          <a:lstStyle/>
          <a:p>
            <a:pPr algn="ctr">
              <a:defRPr/>
            </a:pPr>
            <a:r>
              <a:rPr lang="en-US" sz="1200" b="1" dirty="0">
                <a:solidFill>
                  <a:schemeClr val="bg1"/>
                </a:solidFill>
                <a:latin typeface="HP Simplified" pitchFamily="34" charset="0"/>
                <a:ea typeface="ＭＳ Ｐゴシック" charset="-128"/>
                <a:cs typeface="MS PGothic"/>
              </a:rPr>
              <a:t>#1 SMB blade, Optimized for the “undatacenter”</a:t>
            </a:r>
          </a:p>
        </p:txBody>
      </p:sp>
      <p:pic>
        <p:nvPicPr>
          <p:cNvPr id="27" name="Picture 26" descr="G8763003042008.png"/>
          <p:cNvPicPr>
            <a:picLocks noChangeAspect="1"/>
          </p:cNvPicPr>
          <p:nvPr/>
        </p:nvPicPr>
        <p:blipFill>
          <a:blip r:embed="rId8" cstate="email">
            <a:lum bright="4000"/>
            <a:extLst>
              <a:ext uri="{28A0092B-C50C-407E-A947-70E740481C1C}">
                <a14:useLocalDpi xmlns:a14="http://schemas.microsoft.com/office/drawing/2010/main"/>
              </a:ext>
            </a:extLst>
          </a:blip>
          <a:stretch>
            <a:fillRect/>
          </a:stretch>
        </p:blipFill>
        <p:spPr>
          <a:xfrm>
            <a:off x="4697413" y="1328787"/>
            <a:ext cx="573087" cy="10556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 name="Picture 29" descr="server2.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a:off x="4060884" y="1915826"/>
            <a:ext cx="838662" cy="450850"/>
          </a:xfrm>
          <a:prstGeom prst="rect">
            <a:avLst/>
          </a:prstGeom>
          <a:effectLst>
            <a:outerShdw blurRad="50800" dist="38100" dir="2700000" algn="tl" rotWithShape="0">
              <a:prstClr val="black">
                <a:alpha val="40000"/>
              </a:prstClr>
            </a:outerShdw>
          </a:effectLst>
        </p:spPr>
      </p:pic>
      <p:pic>
        <p:nvPicPr>
          <p:cNvPr id="31760" name="Picture 2" descr="C:\DOCUME~1\ADMINI~1\LOCALS~1\Temp\VMwareDnD\fca375ff\G8870026052008.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783275" y="1111293"/>
            <a:ext cx="1057275" cy="1117600"/>
          </a:xfrm>
          <a:prstGeom prst="rect">
            <a:avLst/>
          </a:prstGeom>
          <a:noFill/>
          <a:ln w="9525">
            <a:noFill/>
            <a:miter lim="800000"/>
            <a:headEnd/>
            <a:tailEnd/>
          </a:ln>
        </p:spPr>
      </p:pic>
      <p:sp>
        <p:nvSpPr>
          <p:cNvPr id="34" name="Rectangle 39"/>
          <p:cNvSpPr>
            <a:spLocks noChangeArrowheads="1"/>
          </p:cNvSpPr>
          <p:nvPr/>
        </p:nvSpPr>
        <p:spPr bwMode="auto">
          <a:xfrm>
            <a:off x="2854643" y="2592431"/>
            <a:ext cx="1363830" cy="646238"/>
          </a:xfrm>
          <a:prstGeom prst="rect">
            <a:avLst/>
          </a:prstGeom>
          <a:noFill/>
          <a:ln w="57150" algn="ctr">
            <a:noFill/>
            <a:miter lim="800000"/>
            <a:headEnd/>
            <a:tailEnd/>
          </a:ln>
        </p:spPr>
        <p:txBody>
          <a:bodyPr wrap="square" lIns="91348" tIns="45674" rIns="91348" bIns="45674">
            <a:spAutoFit/>
          </a:bodyPr>
          <a:lstStyle/>
          <a:p>
            <a:pPr algn="ctr">
              <a:defRPr/>
            </a:pPr>
            <a:r>
              <a:rPr lang="en-US" sz="1200" b="1" dirty="0">
                <a:solidFill>
                  <a:schemeClr val="bg1"/>
                </a:solidFill>
                <a:latin typeface="HP Simplified" pitchFamily="34" charset="0"/>
                <a:ea typeface="ＭＳ Ｐゴシック" charset="-128"/>
                <a:cs typeface="MS PGothic"/>
              </a:rPr>
              <a:t>#1 </a:t>
            </a:r>
            <a:r>
              <a:rPr lang="en-US" sz="1200" b="1" dirty="0" smtClean="0">
                <a:solidFill>
                  <a:schemeClr val="bg1"/>
                </a:solidFill>
                <a:latin typeface="HP Simplified" pitchFamily="34" charset="0"/>
                <a:ea typeface="ＭＳ Ｐゴシック" charset="-128"/>
                <a:cs typeface="MS PGothic"/>
              </a:rPr>
              <a:t>Blade</a:t>
            </a:r>
            <a:br>
              <a:rPr lang="en-US" sz="1200" b="1" dirty="0" smtClean="0">
                <a:solidFill>
                  <a:schemeClr val="bg1"/>
                </a:solidFill>
                <a:latin typeface="HP Simplified" pitchFamily="34" charset="0"/>
                <a:ea typeface="ＭＳ Ｐゴシック" charset="-128"/>
                <a:cs typeface="MS PGothic"/>
              </a:rPr>
            </a:br>
            <a:r>
              <a:rPr lang="en-US" sz="1200" b="1" dirty="0" smtClean="0">
                <a:solidFill>
                  <a:schemeClr val="bg1"/>
                </a:solidFill>
                <a:latin typeface="HP Simplified" pitchFamily="34" charset="0"/>
                <a:ea typeface="ＭＳ Ｐゴシック" charset="-128"/>
                <a:cs typeface="MS PGothic"/>
              </a:rPr>
              <a:t> for </a:t>
            </a:r>
            <a:r>
              <a:rPr lang="en-US" sz="1200" b="1" dirty="0">
                <a:solidFill>
                  <a:schemeClr val="bg1"/>
                </a:solidFill>
                <a:latin typeface="HP Simplified" pitchFamily="34" charset="0"/>
                <a:ea typeface="ＭＳ Ｐゴシック" charset="-128"/>
                <a:cs typeface="MS PGothic"/>
              </a:rPr>
              <a:t>Enterprise Data Centers</a:t>
            </a:r>
          </a:p>
        </p:txBody>
      </p:sp>
      <p:sp>
        <p:nvSpPr>
          <p:cNvPr id="35" name="Rectangle 39"/>
          <p:cNvSpPr>
            <a:spLocks noChangeArrowheads="1"/>
          </p:cNvSpPr>
          <p:nvPr/>
        </p:nvSpPr>
        <p:spPr bwMode="auto">
          <a:xfrm>
            <a:off x="4133666" y="2387643"/>
            <a:ext cx="1233982" cy="646238"/>
          </a:xfrm>
          <a:prstGeom prst="rect">
            <a:avLst/>
          </a:prstGeom>
          <a:noFill/>
          <a:ln w="57150" algn="ctr">
            <a:noFill/>
            <a:miter lim="800000"/>
            <a:headEnd/>
            <a:tailEnd/>
          </a:ln>
        </p:spPr>
        <p:txBody>
          <a:bodyPr wrap="square" lIns="91348" tIns="45674" rIns="91348" bIns="45674">
            <a:spAutoFit/>
          </a:bodyPr>
          <a:lstStyle/>
          <a:p>
            <a:pPr algn="ctr">
              <a:defRPr/>
            </a:pPr>
            <a:r>
              <a:rPr lang="en-US" sz="1200" b="1" dirty="0">
                <a:solidFill>
                  <a:schemeClr val="bg1"/>
                </a:solidFill>
                <a:latin typeface="HP Simplified" pitchFamily="34" charset="0"/>
                <a:ea typeface="ＭＳ Ｐゴシック" charset="-128"/>
                <a:cs typeface="MS PGothic"/>
              </a:rPr>
              <a:t>#1 platform on Top 500 list for </a:t>
            </a:r>
            <a:r>
              <a:rPr lang="en-US" sz="1200" b="1" dirty="0" smtClean="0">
                <a:solidFill>
                  <a:schemeClr val="bg1"/>
                </a:solidFill>
                <a:latin typeface="HP Simplified" pitchFamily="34" charset="0"/>
                <a:ea typeface="MS PGothic"/>
              </a:rPr>
              <a:t>HPC</a:t>
            </a:r>
            <a:endParaRPr lang="en-US" sz="1200" b="1" dirty="0">
              <a:solidFill>
                <a:schemeClr val="bg1"/>
              </a:solidFill>
              <a:latin typeface="HP Simplified" pitchFamily="34" charset="0"/>
              <a:ea typeface="ＭＳ Ｐゴシック" charset="-128"/>
              <a:cs typeface="MS PGothic"/>
            </a:endParaRPr>
          </a:p>
        </p:txBody>
      </p:sp>
      <p:sp>
        <p:nvSpPr>
          <p:cNvPr id="36" name="Rectangle 39"/>
          <p:cNvSpPr>
            <a:spLocks noChangeArrowheads="1"/>
          </p:cNvSpPr>
          <p:nvPr/>
        </p:nvSpPr>
        <p:spPr bwMode="auto">
          <a:xfrm>
            <a:off x="5383225" y="2205081"/>
            <a:ext cx="1595891" cy="646238"/>
          </a:xfrm>
          <a:prstGeom prst="rect">
            <a:avLst/>
          </a:prstGeom>
          <a:noFill/>
          <a:ln w="57150" algn="ctr">
            <a:noFill/>
            <a:miter lim="800000"/>
            <a:headEnd/>
            <a:tailEnd/>
          </a:ln>
        </p:spPr>
        <p:txBody>
          <a:bodyPr wrap="square" lIns="91348" tIns="45674" rIns="91348" bIns="45674">
            <a:spAutoFit/>
          </a:bodyPr>
          <a:lstStyle/>
          <a:p>
            <a:pPr algn="ctr">
              <a:defRPr/>
            </a:pPr>
            <a:r>
              <a:rPr lang="en-US" sz="1200" b="1" dirty="0">
                <a:solidFill>
                  <a:schemeClr val="bg1"/>
                </a:solidFill>
                <a:latin typeface="HP Simplified" pitchFamily="34" charset="0"/>
                <a:ea typeface="ＭＳ Ｐゴシック" charset="-128"/>
                <a:cs typeface="MS PGothic"/>
              </a:rPr>
              <a:t>1</a:t>
            </a:r>
            <a:r>
              <a:rPr lang="en-US" sz="1200" b="1" baseline="30000" dirty="0">
                <a:solidFill>
                  <a:schemeClr val="bg1"/>
                </a:solidFill>
                <a:latin typeface="HP Simplified" pitchFamily="34" charset="0"/>
                <a:ea typeface="ＭＳ Ｐゴシック" charset="-128"/>
                <a:cs typeface="MS PGothic"/>
              </a:rPr>
              <a:t>st</a:t>
            </a:r>
            <a:r>
              <a:rPr lang="en-US" sz="1200" b="1" dirty="0">
                <a:solidFill>
                  <a:schemeClr val="bg1"/>
                </a:solidFill>
                <a:latin typeface="HP Simplified" pitchFamily="34" charset="0"/>
                <a:ea typeface="ＭＳ Ｐゴシック" charset="-128"/>
                <a:cs typeface="MS PGothic"/>
              </a:rPr>
              <a:t> Mission Critical Converged Infrastructure</a:t>
            </a:r>
          </a:p>
        </p:txBody>
      </p:sp>
      <p:sp>
        <p:nvSpPr>
          <p:cNvPr id="31766" name="Rectangle 25"/>
          <p:cNvSpPr>
            <a:spLocks noChangeArrowheads="1"/>
          </p:cNvSpPr>
          <p:nvPr/>
        </p:nvSpPr>
        <p:spPr bwMode="auto">
          <a:xfrm>
            <a:off x="6847351" y="1957832"/>
            <a:ext cx="1512878" cy="646238"/>
          </a:xfrm>
          <a:prstGeom prst="rect">
            <a:avLst/>
          </a:prstGeom>
          <a:noFill/>
          <a:ln w="57150" algn="ctr">
            <a:noFill/>
            <a:miter lim="800000"/>
            <a:headEnd/>
            <a:tailEnd/>
          </a:ln>
        </p:spPr>
        <p:txBody>
          <a:bodyPr wrap="square" lIns="91348" tIns="45674" rIns="91348" bIns="45674">
            <a:spAutoFit/>
          </a:bodyPr>
          <a:lstStyle/>
          <a:p>
            <a:pPr algn="ctr"/>
            <a:r>
              <a:rPr lang="en-US" sz="1200" b="1" dirty="0">
                <a:solidFill>
                  <a:schemeClr val="bg1"/>
                </a:solidFill>
                <a:latin typeface="HP Simplified" pitchFamily="34" charset="0"/>
                <a:ea typeface="ＭＳ Ｐゴシック" charset="-128"/>
                <a:cs typeface="ＭＳ Ｐゴシック" charset="-128"/>
              </a:rPr>
              <a:t>Most complete, open, integrated system for Cloud</a:t>
            </a:r>
          </a:p>
        </p:txBody>
      </p:sp>
      <p:sp>
        <p:nvSpPr>
          <p:cNvPr id="31767" name="Rectangle 34"/>
          <p:cNvSpPr>
            <a:spLocks noGrp="1" noChangeArrowheads="1"/>
          </p:cNvSpPr>
          <p:nvPr>
            <p:ph type="title"/>
          </p:nvPr>
        </p:nvSpPr>
        <p:spPr>
          <a:xfrm>
            <a:off x="331469" y="235063"/>
            <a:ext cx="8460105" cy="861774"/>
          </a:xfrm>
        </p:spPr>
        <p:txBody>
          <a:bodyPr/>
          <a:lstStyle/>
          <a:p>
            <a:pPr fontAlgn="base">
              <a:spcAft>
                <a:spcPct val="0"/>
              </a:spcAft>
            </a:pPr>
            <a:r>
              <a:rPr dirty="0" smtClean="0"/>
              <a:t>One Converged Infrastructure from Client to Cloud </a:t>
            </a:r>
            <a:br>
              <a:rPr dirty="0" smtClean="0"/>
            </a:br>
            <a:endParaRPr dirty="0" smtClean="0"/>
          </a:p>
        </p:txBody>
      </p:sp>
      <p:sp>
        <p:nvSpPr>
          <p:cNvPr id="31768" name="Footer Placeholder 3"/>
          <p:cNvSpPr txBox="1">
            <a:spLocks/>
          </p:cNvSpPr>
          <p:nvPr/>
        </p:nvSpPr>
        <p:spPr bwMode="auto">
          <a:xfrm>
            <a:off x="6523205" y="3917702"/>
            <a:ext cx="1736095" cy="646331"/>
          </a:xfrm>
          <a:prstGeom prst="rect">
            <a:avLst/>
          </a:prstGeom>
          <a:noFill/>
          <a:ln w="9525">
            <a:noFill/>
            <a:miter lim="800000"/>
            <a:headEnd/>
            <a:tailEnd/>
          </a:ln>
        </p:spPr>
        <p:txBody>
          <a:bodyPr wrap="square" lIns="0" tIns="0" rIns="0" bIns="0">
            <a:spAutoFit/>
          </a:bodyPr>
          <a:lstStyle/>
          <a:p>
            <a:pPr algn="ctr" defTabSz="455613"/>
            <a:r>
              <a:rPr lang="en-US" b="1" dirty="0" smtClean="0">
                <a:solidFill>
                  <a:schemeClr val="accent1"/>
                </a:solidFill>
                <a:latin typeface="HP Simplified" pitchFamily="34" charset="0"/>
                <a:cs typeface="HP Display Beta Bold"/>
              </a:rPr>
              <a:t>6 </a:t>
            </a:r>
            <a:r>
              <a:rPr lang="en-US" b="1" dirty="0">
                <a:solidFill>
                  <a:schemeClr val="accent1"/>
                </a:solidFill>
                <a:latin typeface="HP Simplified" pitchFamily="34" charset="0"/>
                <a:cs typeface="HP Display Beta Bold"/>
              </a:rPr>
              <a:t>million</a:t>
            </a:r>
          </a:p>
          <a:p>
            <a:pPr algn="ctr" defTabSz="455613"/>
            <a:r>
              <a:rPr lang="en-US" sz="1200" dirty="0">
                <a:latin typeface="HP Simplified" pitchFamily="34" charset="0"/>
              </a:rPr>
              <a:t>Insight Management </a:t>
            </a:r>
            <a:r>
              <a:rPr lang="en-US" sz="1200" dirty="0" smtClean="0">
                <a:latin typeface="HP Simplified" pitchFamily="34" charset="0"/>
              </a:rPr>
              <a:t>licenses</a:t>
            </a:r>
            <a:endParaRPr lang="en-US" sz="1200" dirty="0">
              <a:latin typeface="HP Simplified" pitchFamily="34" charset="0"/>
            </a:endParaRPr>
          </a:p>
        </p:txBody>
      </p:sp>
      <p:sp>
        <p:nvSpPr>
          <p:cNvPr id="31769" name="Footer Placeholder 3"/>
          <p:cNvSpPr txBox="1">
            <a:spLocks/>
          </p:cNvSpPr>
          <p:nvPr/>
        </p:nvSpPr>
        <p:spPr bwMode="auto">
          <a:xfrm>
            <a:off x="2422519" y="3917702"/>
            <a:ext cx="2220367" cy="646331"/>
          </a:xfrm>
          <a:prstGeom prst="rect">
            <a:avLst/>
          </a:prstGeom>
          <a:noFill/>
          <a:ln w="9525">
            <a:noFill/>
            <a:miter lim="800000"/>
            <a:headEnd/>
            <a:tailEnd/>
          </a:ln>
        </p:spPr>
        <p:txBody>
          <a:bodyPr wrap="square" lIns="0" tIns="0" rIns="0" bIns="0">
            <a:spAutoFit/>
          </a:bodyPr>
          <a:lstStyle/>
          <a:p>
            <a:pPr algn="ctr" defTabSz="455613"/>
            <a:r>
              <a:rPr lang="en-US" b="1" dirty="0" smtClean="0">
                <a:solidFill>
                  <a:schemeClr val="accent1"/>
                </a:solidFill>
                <a:latin typeface="HP Simplified" pitchFamily="34" charset="0"/>
                <a:cs typeface="HP Display Beta Bold"/>
              </a:rPr>
              <a:t>2.7 </a:t>
            </a:r>
            <a:r>
              <a:rPr lang="en-US" b="1" dirty="0">
                <a:solidFill>
                  <a:schemeClr val="accent1"/>
                </a:solidFill>
                <a:latin typeface="HP Simplified" pitchFamily="34" charset="0"/>
                <a:cs typeface="HP Display Beta Bold"/>
              </a:rPr>
              <a:t>million</a:t>
            </a:r>
          </a:p>
          <a:p>
            <a:pPr algn="ctr" defTabSz="455613"/>
            <a:r>
              <a:rPr lang="en-US" sz="1200" dirty="0">
                <a:latin typeface="HP Simplified" pitchFamily="34" charset="0"/>
              </a:rPr>
              <a:t>Blades </a:t>
            </a:r>
            <a:r>
              <a:rPr lang="en-US" sz="1200" dirty="0" smtClean="0">
                <a:latin typeface="HP Simplified" pitchFamily="34" charset="0"/>
              </a:rPr>
              <a:t>shipped - </a:t>
            </a:r>
            <a:r>
              <a:rPr lang="en-US" sz="1200" dirty="0">
                <a:latin typeface="HP Simplified" pitchFamily="34" charset="0"/>
              </a:rPr>
              <a:t>more than </a:t>
            </a:r>
            <a:r>
              <a:rPr lang="en-US" sz="1200" dirty="0" smtClean="0">
                <a:latin typeface="HP Simplified" pitchFamily="34" charset="0"/>
              </a:rPr>
              <a:t> Dell</a:t>
            </a:r>
            <a:r>
              <a:rPr lang="en-US" sz="1200" dirty="0">
                <a:latin typeface="HP Simplified" pitchFamily="34" charset="0"/>
              </a:rPr>
              <a:t>, IBM, and Cisco combined</a:t>
            </a:r>
            <a:r>
              <a:rPr lang="en-US" sz="1200" dirty="0" smtClean="0">
                <a:latin typeface="HP Simplified" pitchFamily="34" charset="0"/>
              </a:rPr>
              <a:t>!</a:t>
            </a:r>
            <a:endParaRPr lang="en-US" sz="900" dirty="0">
              <a:latin typeface="HP Simplified" pitchFamily="34" charset="0"/>
            </a:endParaRPr>
          </a:p>
        </p:txBody>
      </p:sp>
      <p:sp>
        <p:nvSpPr>
          <p:cNvPr id="31770" name="Footer Placeholder 3"/>
          <p:cNvSpPr txBox="1">
            <a:spLocks/>
          </p:cNvSpPr>
          <p:nvPr/>
        </p:nvSpPr>
        <p:spPr bwMode="auto">
          <a:xfrm>
            <a:off x="4601970" y="3917702"/>
            <a:ext cx="1962150" cy="461665"/>
          </a:xfrm>
          <a:prstGeom prst="rect">
            <a:avLst/>
          </a:prstGeom>
          <a:noFill/>
          <a:ln w="9525">
            <a:noFill/>
            <a:miter lim="800000"/>
            <a:headEnd/>
            <a:tailEnd/>
          </a:ln>
        </p:spPr>
        <p:txBody>
          <a:bodyPr lIns="0" tIns="0" rIns="0" bIns="0">
            <a:spAutoFit/>
          </a:bodyPr>
          <a:lstStyle/>
          <a:p>
            <a:pPr algn="ctr" defTabSz="455613"/>
            <a:r>
              <a:rPr lang="en-US" b="1" dirty="0" smtClean="0">
                <a:solidFill>
                  <a:schemeClr val="accent1"/>
                </a:solidFill>
                <a:latin typeface="HP Simplified" pitchFamily="34" charset="0"/>
                <a:cs typeface="HP Display Beta Bold"/>
              </a:rPr>
              <a:t>5 </a:t>
            </a:r>
            <a:r>
              <a:rPr lang="en-US" b="1" dirty="0">
                <a:solidFill>
                  <a:schemeClr val="accent1"/>
                </a:solidFill>
                <a:latin typeface="HP Simplified" pitchFamily="34" charset="0"/>
                <a:cs typeface="HP Display Beta Bold"/>
              </a:rPr>
              <a:t>million</a:t>
            </a:r>
          </a:p>
          <a:p>
            <a:pPr algn="ctr" defTabSz="455613"/>
            <a:r>
              <a:rPr lang="en-US" sz="1200" dirty="0">
                <a:latin typeface="HP Simplified" pitchFamily="34" charset="0"/>
              </a:rPr>
              <a:t>Virtual Connect ports </a:t>
            </a:r>
            <a:r>
              <a:rPr lang="en-US" sz="1200" dirty="0" smtClean="0">
                <a:latin typeface="HP Simplified" pitchFamily="34" charset="0"/>
              </a:rPr>
              <a:t>delivered </a:t>
            </a:r>
            <a:endParaRPr lang="en-US" sz="1200" dirty="0">
              <a:latin typeface="HP Simplified" pitchFamily="34" charset="0"/>
            </a:endParaRPr>
          </a:p>
        </p:txBody>
      </p:sp>
      <p:sp>
        <p:nvSpPr>
          <p:cNvPr id="31771" name="Footer Placeholder 3"/>
          <p:cNvSpPr txBox="1">
            <a:spLocks noGrp="1"/>
          </p:cNvSpPr>
          <p:nvPr/>
        </p:nvSpPr>
        <p:spPr bwMode="auto">
          <a:xfrm>
            <a:off x="344391" y="3929277"/>
            <a:ext cx="2119044" cy="646331"/>
          </a:xfrm>
          <a:prstGeom prst="rect">
            <a:avLst/>
          </a:prstGeom>
          <a:noFill/>
          <a:ln w="9525">
            <a:noFill/>
            <a:miter lim="800000"/>
            <a:headEnd/>
            <a:tailEnd/>
          </a:ln>
        </p:spPr>
        <p:txBody>
          <a:bodyPr wrap="square" lIns="0" tIns="0" rIns="0" bIns="0">
            <a:spAutoFit/>
          </a:bodyPr>
          <a:lstStyle/>
          <a:p>
            <a:pPr algn="ctr" defTabSz="455613"/>
            <a:r>
              <a:rPr lang="en-US" b="1" dirty="0">
                <a:solidFill>
                  <a:schemeClr val="accent1"/>
                </a:solidFill>
                <a:latin typeface="HP Simplified" pitchFamily="34" charset="0"/>
                <a:cs typeface="HP Display Beta Bold"/>
              </a:rPr>
              <a:t>#</a:t>
            </a:r>
            <a:r>
              <a:rPr lang="en-US" b="1" dirty="0" smtClean="0">
                <a:solidFill>
                  <a:schemeClr val="accent1"/>
                </a:solidFill>
                <a:latin typeface="HP Simplified" pitchFamily="34" charset="0"/>
                <a:cs typeface="HP Display Beta Bold"/>
              </a:rPr>
              <a:t>1 in </a:t>
            </a:r>
            <a:r>
              <a:rPr lang="en-US" b="1" dirty="0">
                <a:solidFill>
                  <a:schemeClr val="accent1"/>
                </a:solidFill>
                <a:latin typeface="HP Simplified" pitchFamily="34" charset="0"/>
                <a:cs typeface="HP Display Beta Bold"/>
              </a:rPr>
              <a:t>Blades</a:t>
            </a:r>
          </a:p>
          <a:p>
            <a:pPr algn="ctr" defTabSz="455613"/>
            <a:r>
              <a:rPr lang="en-US" sz="1200" dirty="0">
                <a:latin typeface="HP Simplified" pitchFamily="34" charset="0"/>
              </a:rPr>
              <a:t>In market </a:t>
            </a:r>
            <a:r>
              <a:rPr lang="en-US" sz="1200" dirty="0" smtClean="0">
                <a:latin typeface="HP Simplified" pitchFamily="34" charset="0"/>
              </a:rPr>
              <a:t>share</a:t>
            </a:r>
          </a:p>
          <a:p>
            <a:pPr algn="ctr" defTabSz="455613"/>
            <a:r>
              <a:rPr lang="en-US" sz="1200" dirty="0" smtClean="0">
                <a:latin typeface="HP Simplified" pitchFamily="34" charset="0"/>
              </a:rPr>
              <a:t> </a:t>
            </a:r>
            <a:r>
              <a:rPr lang="en-US" sz="1200" dirty="0">
                <a:latin typeface="HP Simplified" pitchFamily="34" charset="0"/>
              </a:rPr>
              <a:t>and </a:t>
            </a:r>
            <a:r>
              <a:rPr lang="en-US" sz="1200" dirty="0" smtClean="0">
                <a:latin typeface="HP Simplified" pitchFamily="34" charset="0"/>
              </a:rPr>
              <a:t>revenue</a:t>
            </a:r>
            <a:endParaRPr lang="en-US" sz="900" dirty="0">
              <a:latin typeface="HP Simplified" pitchFamily="34" charset="0"/>
            </a:endParaRPr>
          </a:p>
        </p:txBody>
      </p:sp>
      <p:sp>
        <p:nvSpPr>
          <p:cNvPr id="65569" name="Text Box 33"/>
          <p:cNvSpPr txBox="1">
            <a:spLocks noChangeArrowheads="1"/>
          </p:cNvSpPr>
          <p:nvPr/>
        </p:nvSpPr>
        <p:spPr bwMode="auto">
          <a:xfrm>
            <a:off x="4826000" y="203201"/>
            <a:ext cx="1473200"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endParaRPr lang="en-US" dirty="0">
              <a:latin typeface="HP Simplified" pitchFamily="34" charset="0"/>
            </a:endParaRPr>
          </a:p>
        </p:txBody>
      </p:sp>
      <p:grpSp>
        <p:nvGrpSpPr>
          <p:cNvPr id="5" name="Group 40"/>
          <p:cNvGrpSpPr/>
          <p:nvPr/>
        </p:nvGrpSpPr>
        <p:grpSpPr>
          <a:xfrm>
            <a:off x="6908077" y="817084"/>
            <a:ext cx="979488" cy="1174750"/>
            <a:chOff x="6965950" y="909681"/>
            <a:chExt cx="979488" cy="1174750"/>
          </a:xfrm>
        </p:grpSpPr>
        <p:pic>
          <p:nvPicPr>
            <p:cNvPr id="2" name="Picture 10" descr="G10418004042009_sm.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546975" y="909681"/>
              <a:ext cx="398463" cy="1081087"/>
            </a:xfrm>
            <a:prstGeom prst="rect">
              <a:avLst/>
            </a:prstGeom>
            <a:ln>
              <a:noFill/>
            </a:ln>
            <a:effectLst>
              <a:outerShdw blurRad="292100" dist="139700" dir="2700000" algn="tl" rotWithShape="0">
                <a:srgbClr val="333333">
                  <a:alpha val="65000"/>
                </a:srgbClr>
              </a:outerShdw>
            </a:effectLst>
          </p:spPr>
        </p:pic>
        <p:pic>
          <p:nvPicPr>
            <p:cNvPr id="31774" name="Picture 30" descr="Cloudsystem ic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65950" y="1366881"/>
              <a:ext cx="808038" cy="717550"/>
            </a:xfrm>
            <a:prstGeom prst="rect">
              <a:avLst/>
            </a:prstGeom>
            <a:noFill/>
            <a:ln w="9525">
              <a:noFill/>
              <a:miter lim="800000"/>
              <a:headEnd/>
              <a:tailEnd/>
            </a:ln>
          </p:spPr>
        </p:pic>
      </p:grpSp>
      <p:sp>
        <p:nvSpPr>
          <p:cNvPr id="38" name="TextBox 21"/>
          <p:cNvSpPr txBox="1">
            <a:spLocks noChangeArrowheads="1"/>
          </p:cNvSpPr>
          <p:nvPr/>
        </p:nvSpPr>
        <p:spPr bwMode="auto">
          <a:xfrm>
            <a:off x="410143" y="4928056"/>
            <a:ext cx="6522755" cy="215444"/>
          </a:xfrm>
          <a:prstGeom prst="rect">
            <a:avLst/>
          </a:prstGeom>
          <a:noFill/>
          <a:ln w="9525">
            <a:noFill/>
            <a:miter lim="800000"/>
            <a:headEnd/>
            <a:tailEnd/>
          </a:ln>
        </p:spPr>
        <p:txBody>
          <a:bodyPr wrap="square">
            <a:spAutoFit/>
          </a:bodyPr>
          <a:lstStyle/>
          <a:p>
            <a:r>
              <a:rPr lang="en-US" altLang="ja-JP" sz="800" dirty="0">
                <a:solidFill>
                  <a:schemeClr val="bg1">
                    <a:lumMod val="75000"/>
                  </a:schemeClr>
                </a:solidFill>
                <a:latin typeface="HP Simplified" pitchFamily="34" charset="0"/>
              </a:rPr>
              <a:t>*Based </a:t>
            </a:r>
            <a:r>
              <a:rPr lang="en-US" altLang="ja-JP" sz="800" dirty="0" smtClean="0">
                <a:solidFill>
                  <a:schemeClr val="bg1">
                    <a:lumMod val="75000"/>
                  </a:schemeClr>
                </a:solidFill>
                <a:latin typeface="HP Simplified" pitchFamily="34" charset="0"/>
              </a:rPr>
              <a:t> on </a:t>
            </a:r>
            <a:r>
              <a:rPr lang="en-US" sz="800" dirty="0" smtClean="0">
                <a:solidFill>
                  <a:schemeClr val="bg1">
                    <a:lumMod val="75000"/>
                  </a:schemeClr>
                </a:solidFill>
                <a:latin typeface="HP Simplified" pitchFamily="34" charset="0"/>
              </a:rPr>
              <a:t>IDC Quarterly Worldwide Server Tracker Q4 CY2011 and </a:t>
            </a:r>
            <a:r>
              <a:rPr lang="en-US" altLang="ja-JP" sz="800" dirty="0" smtClean="0">
                <a:solidFill>
                  <a:schemeClr val="bg1">
                    <a:lumMod val="75000"/>
                  </a:schemeClr>
                </a:solidFill>
                <a:latin typeface="HP Simplified" pitchFamily="34" charset="0"/>
              </a:rPr>
              <a:t>on </a:t>
            </a:r>
            <a:r>
              <a:rPr lang="en-US" altLang="ja-JP" sz="800" dirty="0">
                <a:solidFill>
                  <a:schemeClr val="bg1">
                    <a:lumMod val="75000"/>
                  </a:schemeClr>
                </a:solidFill>
                <a:latin typeface="HP Simplified" pitchFamily="34" charset="0"/>
              </a:rPr>
              <a:t>internal </a:t>
            </a:r>
            <a:r>
              <a:rPr lang="en-US" altLang="ja-JP" sz="800" dirty="0" smtClean="0">
                <a:solidFill>
                  <a:schemeClr val="bg1">
                    <a:lumMod val="75000"/>
                  </a:schemeClr>
                </a:solidFill>
                <a:latin typeface="HP Simplified" pitchFamily="34" charset="0"/>
              </a:rPr>
              <a:t>calculations</a:t>
            </a:r>
            <a:endParaRPr lang="en-US" sz="800" dirty="0">
              <a:solidFill>
                <a:schemeClr val="bg1">
                  <a:lumMod val="75000"/>
                </a:schemeClr>
              </a:solidFill>
              <a:latin typeface="HP Simplified" pitchFamily="34" charset="0"/>
            </a:endParaRPr>
          </a:p>
        </p:txBody>
      </p:sp>
      <p:pic>
        <p:nvPicPr>
          <p:cNvPr id="41" name="Picture 40" descr="c7000 left angle.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058035" y="1861185"/>
            <a:ext cx="882594" cy="843914"/>
          </a:xfrm>
          <a:prstGeom prst="rect">
            <a:avLst/>
          </a:prstGeom>
        </p:spPr>
      </p:pic>
      <p:pic>
        <p:nvPicPr>
          <p:cNvPr id="42" name="Picture 41" descr="c3000 front.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24747" y="2318656"/>
            <a:ext cx="864026" cy="527957"/>
          </a:xfrm>
          <a:prstGeom prst="rect">
            <a:avLst/>
          </a:prstGeom>
        </p:spPr>
      </p:pic>
      <p:pic>
        <p:nvPicPr>
          <p:cNvPr id="53" name="Picture 52" descr="c7000 left angl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95583" y="1673398"/>
            <a:ext cx="667440" cy="638189"/>
          </a:xfrm>
          <a:prstGeom prst="rect">
            <a:avLst/>
          </a:prstGeom>
        </p:spPr>
      </p:pic>
      <p:pic>
        <p:nvPicPr>
          <p:cNvPr id="33" name="Picture 3" descr="magicquadrant.jpg"/>
          <p:cNvPicPr>
            <a:picLocks noChangeAspect="1"/>
          </p:cNvPicPr>
          <p:nvPr/>
        </p:nvPicPr>
        <p:blipFill>
          <a:blip r:embed="rId16" cstate="email">
            <a:lum bright="-9000"/>
            <a:extLst>
              <a:ext uri="{28A0092B-C50C-407E-A947-70E740481C1C}">
                <a14:useLocalDpi xmlns:a14="http://schemas.microsoft.com/office/drawing/2010/main"/>
              </a:ext>
            </a:extLst>
          </a:blip>
          <a:srcRect/>
          <a:stretch>
            <a:fillRect/>
          </a:stretch>
        </p:blipFill>
        <p:spPr bwMode="auto">
          <a:xfrm>
            <a:off x="1709308" y="699095"/>
            <a:ext cx="5198769" cy="3876513"/>
          </a:xfrm>
          <a:prstGeom prst="rect">
            <a:avLst/>
          </a:prstGeom>
          <a:noFill/>
          <a:ln w="9525">
            <a:noFill/>
            <a:miter lim="800000"/>
            <a:headEnd/>
            <a:tailEnd/>
          </a:ln>
        </p:spPr>
      </p:pic>
      <p:sp>
        <p:nvSpPr>
          <p:cNvPr id="37" name="TextBox 35"/>
          <p:cNvSpPr txBox="1">
            <a:spLocks noChangeArrowheads="1"/>
          </p:cNvSpPr>
          <p:nvPr/>
        </p:nvSpPr>
        <p:spPr bwMode="auto">
          <a:xfrm>
            <a:off x="600502" y="4637735"/>
            <a:ext cx="8172500" cy="398019"/>
          </a:xfrm>
          <a:prstGeom prst="rect">
            <a:avLst/>
          </a:prstGeom>
          <a:noFill/>
          <a:ln w="9525">
            <a:noFill/>
            <a:miter lim="800000"/>
            <a:headEnd/>
            <a:tailEnd/>
          </a:ln>
        </p:spPr>
        <p:txBody>
          <a:bodyPr/>
          <a:lstStyle/>
          <a:p>
            <a:pPr defTabSz="457200" eaLnBrk="0" hangingPunct="0">
              <a:spcBef>
                <a:spcPct val="30000"/>
              </a:spcBef>
            </a:pPr>
            <a:r>
              <a:rPr lang="en-US" sz="500" i="1" dirty="0">
                <a:solidFill>
                  <a:prstClr val="black"/>
                </a:solidFill>
                <a:latin typeface="HP Simplified" pitchFamily="34" charset="0"/>
              </a:rPr>
              <a:t>This Magic Quadrant graphic was published by Gartner Inc. as part of a larger research note and should be evaluated in the context of the entire report.  The Gartner report is available upon request from HP.  The Magic Quadrant is copyrighted 2009 by Gartner, Inc., and is reused with permission. The Magic Quadrant is a graphical representation of a marketplace at and for a specific time period. It depicts Gartner's analysis of how certain vendors measure against criteria for that marketplace, as defined by Gartner. Gartner does not endorse any vendor, product or service depicted in the Magic Quadrant, and does not advise technology users to select only those vendors placed in the "Leaders" quadrant. The Magic Quadrant is intended solely as a research tool, and is not meant to be a specific guide to action. Gartner disclaims all warranties, express or implied, with respect to this research, including any warranties of merchantability or fitness for a particular purpose. </a:t>
            </a:r>
            <a:endParaRPr lang="en-US" sz="500" dirty="0">
              <a:solidFill>
                <a:prstClr val="black"/>
              </a:solidFill>
              <a:latin typeface="HP Simplified" pitchFamily="34" charset="0"/>
            </a:endParaRPr>
          </a:p>
        </p:txBody>
      </p:sp>
    </p:spTree>
    <p:extLst>
      <p:ext uri="{BB962C8B-B14F-4D97-AF65-F5344CB8AC3E}">
        <p14:creationId xmlns:p14="http://schemas.microsoft.com/office/powerpoint/2010/main" val="2940946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ircle(in)">
                                      <p:cBhvr>
                                        <p:cTn id="10" dur="2000"/>
                                        <p:tgtEl>
                                          <p:spTgt spid="37"/>
                                        </p:tgtEl>
                                      </p:cBhvr>
                                    </p:animEffect>
                                  </p:childTnLst>
                                </p:cTn>
                              </p:par>
                              <p:par>
                                <p:cTn id="11" presetID="42" presetClass="path" presetSubtype="0" accel="50000" decel="50000" fill="hold" grpId="0" nodeType="withEffect">
                                  <p:stCondLst>
                                    <p:cond delay="0"/>
                                  </p:stCondLst>
                                  <p:childTnLst>
                                    <p:animMotion origin="layout" path="M 0.0158 -0.00278 L -0.07621 -0.00124 " pathEditMode="relative" rAng="0" ptsTypes="AA">
                                      <p:cBhvr>
                                        <p:cTn id="12" dur="2000" fill="hold"/>
                                        <p:tgtEl>
                                          <p:spTgt spid="31771"/>
                                        </p:tgtEl>
                                        <p:attrNameLst>
                                          <p:attrName>ppt_x</p:attrName>
                                          <p:attrName>ppt_y</p:attrName>
                                        </p:attrNameLst>
                                      </p:cBhvr>
                                      <p:rCtr x="-4601" y="62"/>
                                    </p:animMotion>
                                  </p:childTnLst>
                                </p:cTn>
                              </p:par>
                              <p:par>
                                <p:cTn id="13" presetID="42" presetClass="path" presetSubtype="0" accel="50000" decel="50000" fill="hold" grpId="0" nodeType="withEffect">
                                  <p:stCondLst>
                                    <p:cond delay="0"/>
                                  </p:stCondLst>
                                  <p:childTnLst>
                                    <p:animMotion origin="layout" path="M -4.72222E-6 2.89157E-6 L 0.08733 -0.07198 " pathEditMode="relative" rAng="0" ptsTypes="AA">
                                      <p:cBhvr>
                                        <p:cTn id="14" dur="2000" fill="hold"/>
                                        <p:tgtEl>
                                          <p:spTgt spid="31768"/>
                                        </p:tgtEl>
                                        <p:attrNameLst>
                                          <p:attrName>ppt_x</p:attrName>
                                          <p:attrName>ppt_y</p:attrName>
                                        </p:attrNameLst>
                                      </p:cBhvr>
                                      <p:rCtr x="4358" y="-36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8" grpId="0"/>
      <p:bldP spid="31771"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p:txBody>
          <a:bodyPr/>
          <a:lstStyle/>
          <a:p>
            <a:pPr fontAlgn="base">
              <a:spcAft>
                <a:spcPct val="0"/>
              </a:spcAft>
            </a:pPr>
            <a:r>
              <a:rPr dirty="0" smtClean="0"/>
              <a:t>HP </a:t>
            </a:r>
            <a:r>
              <a:rPr dirty="0" err="1" smtClean="0"/>
              <a:t>ProLiant</a:t>
            </a:r>
            <a:r>
              <a:rPr dirty="0" smtClean="0"/>
              <a:t> Gen8   </a:t>
            </a:r>
            <a:r>
              <a:rPr sz="2400" dirty="0" smtClean="0"/>
              <a:t>-   </a:t>
            </a:r>
            <a:r>
              <a:rPr lang="en-US" sz="2400" i="1" dirty="0">
                <a:solidFill>
                  <a:schemeClr val="accent1"/>
                </a:solidFill>
              </a:rPr>
              <a:t>Delivering Real </a:t>
            </a:r>
            <a:r>
              <a:rPr lang="en-US" sz="2400" i="1" dirty="0" smtClean="0">
                <a:solidFill>
                  <a:schemeClr val="accent1"/>
                </a:solidFill>
              </a:rPr>
              <a:t>Customer Value</a:t>
            </a:r>
            <a:endParaRPr sz="2400" i="1" dirty="0" smtClean="0"/>
          </a:p>
        </p:txBody>
      </p:sp>
      <p:sp>
        <p:nvSpPr>
          <p:cNvPr id="10" name="Slide Number Placeholder 2"/>
          <p:cNvSpPr>
            <a:spLocks noGrp="1"/>
          </p:cNvSpPr>
          <p:nvPr>
            <p:ph type="sldNum" sz="quarter" idx="4"/>
          </p:nvPr>
        </p:nvSpPr>
        <p:spPr>
          <a:prstGeom prst="rect">
            <a:avLst/>
          </a:prstGeom>
        </p:spPr>
        <p:txBody>
          <a:bodyPr/>
          <a:lstStyle/>
          <a:p>
            <a:pPr>
              <a:defRPr/>
            </a:pPr>
            <a:fld id="{2381D561-5FD6-49D2-8C80-BB95F6455256}" type="slidenum">
              <a:rPr>
                <a:solidFill>
                  <a:srgbClr val="000000">
                    <a:lumMod val="50000"/>
                    <a:lumOff val="50000"/>
                  </a:srgbClr>
                </a:solidFill>
              </a:rPr>
              <a:pPr>
                <a:defRPr/>
              </a:pPr>
              <a:t>34</a:t>
            </a:fld>
            <a:endParaRPr dirty="0">
              <a:solidFill>
                <a:srgbClr val="000000">
                  <a:lumMod val="50000"/>
                  <a:lumOff val="50000"/>
                </a:srgbClr>
              </a:solidFill>
            </a:endParaRPr>
          </a:p>
        </p:txBody>
      </p:sp>
      <p:sp>
        <p:nvSpPr>
          <p:cNvPr id="37" name="Rectangle 36"/>
          <p:cNvSpPr/>
          <p:nvPr/>
        </p:nvSpPr>
        <p:spPr>
          <a:xfrm>
            <a:off x="427860" y="1779243"/>
            <a:ext cx="1701800" cy="2544762"/>
          </a:xfrm>
          <a:prstGeom prst="rect">
            <a:avLst/>
          </a:prstGeom>
          <a:gradFill flip="none" rotWithShape="1">
            <a:gsLst>
              <a:gs pos="100000">
                <a:srgbClr val="5693C9"/>
              </a:gs>
              <a:gs pos="0">
                <a:srgbClr val="00539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defRPr/>
            </a:pPr>
            <a:endParaRPr lang="en-US" sz="1600" dirty="0">
              <a:solidFill>
                <a:prstClr val="white"/>
              </a:solidFill>
              <a:latin typeface="HP Simplified" pitchFamily="34" charset="0"/>
            </a:endParaRPr>
          </a:p>
        </p:txBody>
      </p:sp>
      <p:sp>
        <p:nvSpPr>
          <p:cNvPr id="38" name="Rectangle 37"/>
          <p:cNvSpPr/>
          <p:nvPr/>
        </p:nvSpPr>
        <p:spPr>
          <a:xfrm>
            <a:off x="2167760" y="1779243"/>
            <a:ext cx="6475413" cy="46037"/>
          </a:xfrm>
          <a:prstGeom prst="rect">
            <a:avLst/>
          </a:prstGeom>
          <a:gradFill flip="none" rotWithShape="1">
            <a:gsLst>
              <a:gs pos="0">
                <a:srgbClr val="858689">
                  <a:shade val="30000"/>
                  <a:satMod val="115000"/>
                </a:srgbClr>
              </a:gs>
              <a:gs pos="50000">
                <a:srgbClr val="858689">
                  <a:shade val="67500"/>
                  <a:satMod val="115000"/>
                </a:srgbClr>
              </a:gs>
              <a:gs pos="100000">
                <a:srgbClr val="858689">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defRPr/>
            </a:pPr>
            <a:endParaRPr lang="en-US" sz="1600" dirty="0">
              <a:solidFill>
                <a:prstClr val="white"/>
              </a:solidFill>
              <a:latin typeface="HP Simplified" pitchFamily="34" charset="0"/>
            </a:endParaRPr>
          </a:p>
        </p:txBody>
      </p:sp>
      <p:sp>
        <p:nvSpPr>
          <p:cNvPr id="39" name="Rectangle 38"/>
          <p:cNvSpPr/>
          <p:nvPr/>
        </p:nvSpPr>
        <p:spPr>
          <a:xfrm flipV="1">
            <a:off x="2167760" y="4277968"/>
            <a:ext cx="6475413" cy="46037"/>
          </a:xfrm>
          <a:prstGeom prst="rect">
            <a:avLst/>
          </a:prstGeom>
          <a:gradFill flip="none" rotWithShape="1">
            <a:gsLst>
              <a:gs pos="0">
                <a:srgbClr val="858689">
                  <a:shade val="30000"/>
                  <a:satMod val="115000"/>
                </a:srgbClr>
              </a:gs>
              <a:gs pos="50000">
                <a:srgbClr val="858689">
                  <a:shade val="67500"/>
                  <a:satMod val="115000"/>
                </a:srgbClr>
              </a:gs>
              <a:gs pos="100000">
                <a:srgbClr val="858689">
                  <a:shade val="100000"/>
                  <a:satMod val="11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defRPr/>
            </a:pPr>
            <a:endParaRPr lang="en-US" sz="1600" dirty="0">
              <a:solidFill>
                <a:prstClr val="white"/>
              </a:solidFill>
              <a:latin typeface="HP Simplified" pitchFamily="34" charset="0"/>
            </a:endParaRPr>
          </a:p>
        </p:txBody>
      </p:sp>
      <p:sp>
        <p:nvSpPr>
          <p:cNvPr id="24582" name="Rectangle 39"/>
          <p:cNvSpPr>
            <a:spLocks noChangeArrowheads="1"/>
          </p:cNvSpPr>
          <p:nvPr/>
        </p:nvSpPr>
        <p:spPr bwMode="auto">
          <a:xfrm>
            <a:off x="535810" y="2358680"/>
            <a:ext cx="1485900" cy="738664"/>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sz="1400" smtClean="0">
                <a:solidFill>
                  <a:prstClr val="white"/>
                </a:solidFill>
                <a:latin typeface="HP Simplified" pitchFamily="34" charset="0"/>
                <a:cs typeface="Arial" charset="0"/>
              </a:rPr>
              <a:t>Gerry McCartney, </a:t>
            </a:r>
            <a:r>
              <a:rPr lang="en-US" sz="1400" i="1" smtClean="0">
                <a:solidFill>
                  <a:prstClr val="white"/>
                </a:solidFill>
                <a:latin typeface="HP Simplified" pitchFamily="34" charset="0"/>
                <a:cs typeface="Arial" charset="0"/>
              </a:rPr>
              <a:t>Purdue CIO, VP for IT  </a:t>
            </a:r>
          </a:p>
        </p:txBody>
      </p:sp>
      <p:sp>
        <p:nvSpPr>
          <p:cNvPr id="41" name="Rectangle 40"/>
          <p:cNvSpPr/>
          <p:nvPr/>
        </p:nvSpPr>
        <p:spPr>
          <a:xfrm>
            <a:off x="2321748" y="1939580"/>
            <a:ext cx="6321425" cy="2554288"/>
          </a:xfrm>
          <a:prstGeom prst="rect">
            <a:avLst/>
          </a:prstGeom>
        </p:spPr>
        <p:txBody>
          <a:bodyPr>
            <a:spAutoFit/>
          </a:bodyPr>
          <a:lstStyle/>
          <a:p>
            <a:pPr defTabSz="914400" fontAlgn="base">
              <a:spcBef>
                <a:spcPct val="0"/>
              </a:spcBef>
              <a:spcAft>
                <a:spcPct val="0"/>
              </a:spcAft>
              <a:defRPr/>
            </a:pPr>
            <a:r>
              <a:rPr lang="en-US" sz="1600" dirty="0">
                <a:solidFill>
                  <a:srgbClr val="000000"/>
                </a:solidFill>
                <a:latin typeface="HP Simplified" pitchFamily="34" charset="0"/>
                <a:cs typeface="Arial" charset="0"/>
              </a:rPr>
              <a:t> “The Carter cluster at Purdue University, the largest campus supercomputer in the U.S., needs an IT infrastructure that can support the broad research the university supports.  With HP ProLiant Gen8 servers, Carter delivers twice the performance of the school’s most recent TOP500 systems, while using half the energy of the previous systems and requires only a quarter of the datacenter space.  With nearly four million hours of research computation to date, Carter is already having impact on research from cancer treatment to forecasting tornados.”</a:t>
            </a:r>
          </a:p>
          <a:p>
            <a:pPr defTabSz="914400" fontAlgn="base">
              <a:spcBef>
                <a:spcPct val="0"/>
              </a:spcBef>
              <a:spcAft>
                <a:spcPct val="0"/>
              </a:spcAft>
              <a:defRPr/>
            </a:pPr>
            <a:r>
              <a:rPr lang="en-US" sz="1600" dirty="0">
                <a:solidFill>
                  <a:srgbClr val="000000"/>
                </a:solidFill>
                <a:latin typeface="HP Simplified" pitchFamily="34" charset="0"/>
                <a:cs typeface="Arial" charset="0"/>
              </a:rPr>
              <a:t>	</a:t>
            </a:r>
          </a:p>
        </p:txBody>
      </p:sp>
      <p:pic>
        <p:nvPicPr>
          <p:cNvPr id="24586" name="Picture 11" descr="https://marketing.purdue.edu/Toolkit/Downloads/Identity/Purdue/Print/PU_signature.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77785" y="835607"/>
            <a:ext cx="2393950" cy="803275"/>
          </a:xfrm>
          <a:prstGeom prst="rect">
            <a:avLst/>
          </a:prstGeom>
          <a:noFill/>
          <a:ln w="9525">
            <a:noFill/>
            <a:miter lim="800000"/>
            <a:headEnd/>
            <a:tailEnd/>
          </a:ln>
        </p:spPr>
      </p:pic>
    </p:spTree>
    <p:extLst>
      <p:ext uri="{BB962C8B-B14F-4D97-AF65-F5344CB8AC3E}">
        <p14:creationId xmlns:p14="http://schemas.microsoft.com/office/powerpoint/2010/main" val="34016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331469" y="235063"/>
            <a:ext cx="8460105" cy="397545"/>
          </a:xfrm>
        </p:spPr>
        <p:txBody>
          <a:bodyPr/>
          <a:lstStyle/>
          <a:p>
            <a:pPr eaLnBrk="1" hangingPunct="1">
              <a:lnSpc>
                <a:spcPts val="3100"/>
              </a:lnSpc>
            </a:pPr>
            <a:r>
              <a:rPr sz="3000" dirty="0" smtClean="0"/>
              <a:t>HP BladeSystem Economics  </a:t>
            </a:r>
            <a:r>
              <a:rPr sz="2000" dirty="0" smtClean="0">
                <a:solidFill>
                  <a:srgbClr val="E7E8E9"/>
                </a:solidFill>
              </a:rPr>
              <a:t> </a:t>
            </a:r>
            <a:endParaRPr sz="2800" dirty="0" smtClean="0">
              <a:solidFill>
                <a:srgbClr val="E7E8E9"/>
              </a:solidFill>
            </a:endParaRPr>
          </a:p>
        </p:txBody>
      </p:sp>
      <p:sp>
        <p:nvSpPr>
          <p:cNvPr id="48130" name="Text Box 25"/>
          <p:cNvSpPr txBox="1">
            <a:spLocks noChangeArrowheads="1"/>
          </p:cNvSpPr>
          <p:nvPr/>
        </p:nvSpPr>
        <p:spPr bwMode="auto">
          <a:xfrm>
            <a:off x="1409709" y="4519619"/>
            <a:ext cx="5616575" cy="623887"/>
          </a:xfrm>
          <a:prstGeom prst="rect">
            <a:avLst/>
          </a:prstGeom>
          <a:noFill/>
          <a:ln w="9525">
            <a:noFill/>
            <a:miter lim="800000"/>
            <a:headEnd/>
            <a:tailEnd/>
          </a:ln>
        </p:spPr>
        <p:txBody>
          <a:bodyPr wrap="none" anchor="ctr"/>
          <a:lstStyle/>
          <a:p>
            <a:pPr algn="ctr">
              <a:spcBef>
                <a:spcPts val="600"/>
              </a:spcBef>
            </a:pPr>
            <a:endParaRPr lang="en-US" sz="2400" dirty="0">
              <a:solidFill>
                <a:srgbClr val="E2A40A"/>
              </a:solidFill>
              <a:latin typeface="HP Simplified" pitchFamily="34" charset="0"/>
              <a:ea typeface="ＭＳ Ｐゴシック" charset="-128"/>
              <a:cs typeface="ＭＳ Ｐゴシック" charset="-128"/>
            </a:endParaRPr>
          </a:p>
        </p:txBody>
      </p:sp>
      <p:sp>
        <p:nvSpPr>
          <p:cNvPr id="48135" name="TextBox 37"/>
          <p:cNvSpPr txBox="1">
            <a:spLocks noChangeArrowheads="1"/>
          </p:cNvSpPr>
          <p:nvPr/>
        </p:nvSpPr>
        <p:spPr bwMode="auto">
          <a:xfrm>
            <a:off x="5392307" y="750350"/>
            <a:ext cx="1968679" cy="400110"/>
          </a:xfrm>
          <a:prstGeom prst="rect">
            <a:avLst/>
          </a:prstGeom>
          <a:noFill/>
          <a:ln w="9525">
            <a:noFill/>
            <a:miter lim="800000"/>
            <a:headEnd/>
            <a:tailEnd/>
          </a:ln>
        </p:spPr>
        <p:txBody>
          <a:bodyPr wrap="none">
            <a:spAutoFit/>
          </a:bodyPr>
          <a:lstStyle/>
          <a:p>
            <a:pPr algn="ctr"/>
            <a:r>
              <a:rPr lang="en-US" sz="2000" b="1" dirty="0">
                <a:solidFill>
                  <a:srgbClr val="000000"/>
                </a:solidFill>
                <a:latin typeface="HP Simplified" pitchFamily="34" charset="0"/>
                <a:ea typeface="ＭＳ Ｐゴシック" charset="-128"/>
                <a:cs typeface="ＭＳ Ｐゴシック" charset="-128"/>
              </a:rPr>
              <a:t>HP BladeSystem</a:t>
            </a:r>
          </a:p>
        </p:txBody>
      </p:sp>
      <p:sp>
        <p:nvSpPr>
          <p:cNvPr id="103443" name="Text Box 19"/>
          <p:cNvSpPr txBox="1">
            <a:spLocks noChangeArrowheads="1"/>
          </p:cNvSpPr>
          <p:nvPr/>
        </p:nvSpPr>
        <p:spPr bwMode="auto">
          <a:xfrm>
            <a:off x="7859713" y="1831979"/>
            <a:ext cx="830262" cy="24622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endParaRPr lang="en-US" sz="1000" dirty="0">
              <a:solidFill>
                <a:schemeClr val="bg1"/>
              </a:solidFill>
              <a:latin typeface="HP Simplified" pitchFamily="34" charset="0"/>
            </a:endParaRPr>
          </a:p>
        </p:txBody>
      </p:sp>
      <p:sp>
        <p:nvSpPr>
          <p:cNvPr id="48137" name="TextBox 18"/>
          <p:cNvSpPr txBox="1">
            <a:spLocks noChangeArrowheads="1"/>
          </p:cNvSpPr>
          <p:nvPr/>
        </p:nvSpPr>
        <p:spPr bwMode="auto">
          <a:xfrm>
            <a:off x="-150125" y="4138786"/>
            <a:ext cx="9307773" cy="384721"/>
          </a:xfrm>
          <a:prstGeom prst="rect">
            <a:avLst/>
          </a:prstGeom>
          <a:noFill/>
          <a:ln w="9525">
            <a:noFill/>
            <a:miter lim="800000"/>
            <a:headEnd/>
            <a:tailEnd/>
          </a:ln>
        </p:spPr>
        <p:txBody>
          <a:bodyPr wrap="square">
            <a:spAutoFit/>
          </a:bodyPr>
          <a:lstStyle/>
          <a:p>
            <a:pPr algn="ctr"/>
            <a:r>
              <a:rPr lang="en-US" sz="1900" dirty="0" smtClean="0">
                <a:solidFill>
                  <a:srgbClr val="000000"/>
                </a:solidFill>
                <a:latin typeface="HP Simplified" pitchFamily="34" charset="0"/>
              </a:rPr>
              <a:t> “Investment </a:t>
            </a:r>
            <a:r>
              <a:rPr lang="en-US" sz="1900" dirty="0">
                <a:solidFill>
                  <a:srgbClr val="000000"/>
                </a:solidFill>
                <a:latin typeface="HP Simplified" pitchFamily="34" charset="0"/>
              </a:rPr>
              <a:t>in a bladed </a:t>
            </a:r>
            <a:r>
              <a:rPr lang="en-US" sz="1900" dirty="0" smtClean="0">
                <a:solidFill>
                  <a:srgbClr val="000000"/>
                </a:solidFill>
                <a:latin typeface="HP Simplified" pitchFamily="34" charset="0"/>
              </a:rPr>
              <a:t>infrastructure is paid </a:t>
            </a:r>
            <a:r>
              <a:rPr lang="en-US" sz="1900" dirty="0">
                <a:solidFill>
                  <a:srgbClr val="000000"/>
                </a:solidFill>
                <a:latin typeface="HP Simplified" pitchFamily="34" charset="0"/>
              </a:rPr>
              <a:t>back </a:t>
            </a:r>
            <a:r>
              <a:rPr lang="en-US" sz="1900" dirty="0" smtClean="0">
                <a:solidFill>
                  <a:srgbClr val="000000"/>
                </a:solidFill>
                <a:latin typeface="HP Simplified" pitchFamily="34" charset="0"/>
              </a:rPr>
              <a:t>in just </a:t>
            </a:r>
            <a:r>
              <a:rPr lang="en-US" sz="1900" dirty="0">
                <a:solidFill>
                  <a:srgbClr val="000000"/>
                </a:solidFill>
                <a:latin typeface="HP Simplified" pitchFamily="34" charset="0"/>
              </a:rPr>
              <a:t>over </a:t>
            </a:r>
            <a:r>
              <a:rPr lang="en-US" sz="1900" b="1" dirty="0">
                <a:solidFill>
                  <a:schemeClr val="hlink"/>
                </a:solidFill>
                <a:latin typeface="HP Simplified" pitchFamily="34" charset="0"/>
                <a:cs typeface="Arial" charset="0"/>
              </a:rPr>
              <a:t>10 months</a:t>
            </a:r>
            <a:r>
              <a:rPr lang="en-US" sz="1900" dirty="0">
                <a:solidFill>
                  <a:srgbClr val="000000"/>
                </a:solidFill>
                <a:latin typeface="HP Simplified" pitchFamily="34" charset="0"/>
              </a:rPr>
              <a:t>.” –IDC*</a:t>
            </a:r>
          </a:p>
        </p:txBody>
      </p:sp>
      <p:sp>
        <p:nvSpPr>
          <p:cNvPr id="48138" name="Rectangle 26"/>
          <p:cNvSpPr>
            <a:spLocks noChangeArrowheads="1"/>
          </p:cNvSpPr>
          <p:nvPr/>
        </p:nvSpPr>
        <p:spPr bwMode="auto">
          <a:xfrm>
            <a:off x="4814547" y="2771112"/>
            <a:ext cx="4006850" cy="1200329"/>
          </a:xfrm>
          <a:prstGeom prst="rect">
            <a:avLst/>
          </a:prstGeom>
          <a:noFill/>
          <a:ln w="9525">
            <a:noFill/>
            <a:miter lim="800000"/>
            <a:headEnd/>
            <a:tailEnd/>
          </a:ln>
          <a:effectLst>
            <a:prstShdw prst="shdw17" dist="17961" dir="2700000">
              <a:srgbClr val="31577B"/>
            </a:prstShdw>
          </a:effectLst>
        </p:spPr>
        <p:txBody>
          <a:bodyPr wrap="square">
            <a:spAutoFit/>
          </a:bodyPr>
          <a:lstStyle/>
          <a:p>
            <a:pPr>
              <a:spcBef>
                <a:spcPct val="50000"/>
              </a:spcBef>
              <a:buClr>
                <a:schemeClr val="tx1"/>
              </a:buClr>
              <a:buFont typeface="Arial" charset="0"/>
              <a:buChar char="•"/>
            </a:pPr>
            <a:r>
              <a:rPr lang="en-US" b="1" dirty="0" smtClean="0">
                <a:solidFill>
                  <a:schemeClr val="hlink"/>
                </a:solidFill>
                <a:latin typeface="HP Simplified" pitchFamily="34" charset="0"/>
                <a:cs typeface="Arial" charset="0"/>
              </a:rPr>
              <a:t> 50</a:t>
            </a:r>
            <a:r>
              <a:rPr lang="en-US" b="1" dirty="0">
                <a:solidFill>
                  <a:schemeClr val="hlink"/>
                </a:solidFill>
                <a:latin typeface="HP Simplified" pitchFamily="34" charset="0"/>
                <a:cs typeface="Arial" charset="0"/>
              </a:rPr>
              <a:t>%</a:t>
            </a:r>
            <a:r>
              <a:rPr lang="en-US" dirty="0">
                <a:solidFill>
                  <a:srgbClr val="000000"/>
                </a:solidFill>
                <a:latin typeface="HP Simplified" pitchFamily="34" charset="0"/>
              </a:rPr>
              <a:t> less hardware cost*</a:t>
            </a:r>
          </a:p>
          <a:p>
            <a:pPr>
              <a:spcBef>
                <a:spcPct val="50000"/>
              </a:spcBef>
              <a:buClr>
                <a:schemeClr val="tx1"/>
              </a:buClr>
              <a:buFont typeface="Arial" charset="0"/>
              <a:buChar char="•"/>
            </a:pPr>
            <a:r>
              <a:rPr lang="en-US" b="1" dirty="0" smtClean="0">
                <a:solidFill>
                  <a:schemeClr val="hlink"/>
                </a:solidFill>
                <a:latin typeface="HP Simplified" pitchFamily="34" charset="0"/>
                <a:cs typeface="Arial" charset="0"/>
              </a:rPr>
              <a:t> 40</a:t>
            </a:r>
            <a:r>
              <a:rPr lang="en-US" b="1" dirty="0">
                <a:solidFill>
                  <a:schemeClr val="hlink"/>
                </a:solidFill>
                <a:latin typeface="HP Simplified" pitchFamily="34" charset="0"/>
                <a:cs typeface="Arial" charset="0"/>
              </a:rPr>
              <a:t>%</a:t>
            </a:r>
            <a:r>
              <a:rPr lang="en-US" b="1" dirty="0">
                <a:solidFill>
                  <a:srgbClr val="000000"/>
                </a:solidFill>
                <a:latin typeface="HP Simplified" pitchFamily="34" charset="0"/>
              </a:rPr>
              <a:t> </a:t>
            </a:r>
            <a:r>
              <a:rPr lang="en-US" dirty="0">
                <a:solidFill>
                  <a:srgbClr val="000000"/>
                </a:solidFill>
                <a:latin typeface="HP Simplified" pitchFamily="34" charset="0"/>
              </a:rPr>
              <a:t>less power*</a:t>
            </a:r>
          </a:p>
          <a:p>
            <a:pPr>
              <a:spcBef>
                <a:spcPct val="50000"/>
              </a:spcBef>
              <a:buClr>
                <a:schemeClr val="tx1"/>
              </a:buClr>
              <a:buFont typeface="Arial" charset="0"/>
              <a:buChar char="•"/>
            </a:pPr>
            <a:r>
              <a:rPr lang="en-US" b="1" dirty="0" smtClean="0">
                <a:solidFill>
                  <a:schemeClr val="hlink"/>
                </a:solidFill>
                <a:latin typeface="HP Simplified" pitchFamily="34" charset="0"/>
                <a:cs typeface="Arial" charset="0"/>
              </a:rPr>
              <a:t> 46</a:t>
            </a:r>
            <a:r>
              <a:rPr lang="en-US" b="1" dirty="0">
                <a:solidFill>
                  <a:schemeClr val="hlink"/>
                </a:solidFill>
                <a:latin typeface="HP Simplified" pitchFamily="34" charset="0"/>
                <a:cs typeface="Arial" charset="0"/>
              </a:rPr>
              <a:t>%</a:t>
            </a:r>
            <a:r>
              <a:rPr lang="en-US" dirty="0">
                <a:solidFill>
                  <a:srgbClr val="000000"/>
                </a:solidFill>
                <a:latin typeface="HP Simplified" pitchFamily="34" charset="0"/>
              </a:rPr>
              <a:t> less set up and configuration</a:t>
            </a:r>
            <a:r>
              <a:rPr lang="en-US" dirty="0" smtClean="0">
                <a:solidFill>
                  <a:srgbClr val="000000"/>
                </a:solidFill>
                <a:latin typeface="HP Simplified" pitchFamily="34" charset="0"/>
              </a:rPr>
              <a:t>*</a:t>
            </a:r>
            <a:endParaRPr lang="en-US" dirty="0">
              <a:solidFill>
                <a:srgbClr val="000000"/>
              </a:solidFill>
              <a:latin typeface="HP Simplified" pitchFamily="34" charset="0"/>
            </a:endParaRPr>
          </a:p>
        </p:txBody>
      </p:sp>
      <p:sp>
        <p:nvSpPr>
          <p:cNvPr id="48140" name="TextBox 15"/>
          <p:cNvSpPr txBox="1">
            <a:spLocks noChangeArrowheads="1"/>
          </p:cNvSpPr>
          <p:nvPr/>
        </p:nvSpPr>
        <p:spPr bwMode="auto">
          <a:xfrm>
            <a:off x="1944920" y="4920343"/>
            <a:ext cx="5773511" cy="215444"/>
          </a:xfrm>
          <a:prstGeom prst="rect">
            <a:avLst/>
          </a:prstGeom>
          <a:noFill/>
          <a:ln w="9525">
            <a:noFill/>
            <a:miter lim="800000"/>
            <a:headEnd/>
            <a:tailEnd/>
          </a:ln>
        </p:spPr>
        <p:txBody>
          <a:bodyPr wrap="square">
            <a:spAutoFit/>
          </a:bodyPr>
          <a:lstStyle/>
          <a:p>
            <a:pPr algn="ctr"/>
            <a:r>
              <a:rPr lang="en-US" sz="800" i="1" dirty="0" smtClean="0">
                <a:solidFill>
                  <a:srgbClr val="C0C0C0"/>
                </a:solidFill>
                <a:latin typeface="HP Simplified" pitchFamily="34" charset="0"/>
              </a:rPr>
              <a:t>*</a:t>
            </a:r>
            <a:endParaRPr lang="en-US" sz="800" dirty="0">
              <a:solidFill>
                <a:srgbClr val="C0C0C0"/>
              </a:solidFill>
              <a:latin typeface="HP Simplified" pitchFamily="34" charset="0"/>
            </a:endParaRPr>
          </a:p>
        </p:txBody>
      </p:sp>
      <p:grpSp>
        <p:nvGrpSpPr>
          <p:cNvPr id="3" name="Group 21"/>
          <p:cNvGrpSpPr/>
          <p:nvPr/>
        </p:nvGrpSpPr>
        <p:grpSpPr>
          <a:xfrm>
            <a:off x="-142762" y="725792"/>
            <a:ext cx="4903928" cy="3238437"/>
            <a:chOff x="201613" y="1141413"/>
            <a:chExt cx="4903928" cy="3238437"/>
          </a:xfrm>
        </p:grpSpPr>
        <p:sp>
          <p:nvSpPr>
            <p:cNvPr id="48131" name="TextBox 37"/>
            <p:cNvSpPr txBox="1">
              <a:spLocks noChangeArrowheads="1"/>
            </p:cNvSpPr>
            <p:nvPr/>
          </p:nvSpPr>
          <p:spPr bwMode="auto">
            <a:xfrm>
              <a:off x="201613" y="1141413"/>
              <a:ext cx="3716337" cy="400110"/>
            </a:xfrm>
            <a:prstGeom prst="rect">
              <a:avLst/>
            </a:prstGeom>
            <a:noFill/>
            <a:ln w="9525">
              <a:noFill/>
              <a:miter lim="800000"/>
              <a:headEnd/>
              <a:tailEnd/>
            </a:ln>
          </p:spPr>
          <p:txBody>
            <a:bodyPr>
              <a:spAutoFit/>
            </a:bodyPr>
            <a:lstStyle/>
            <a:p>
              <a:pPr algn="ctr"/>
              <a:r>
                <a:rPr lang="en-US" sz="2000" b="1" dirty="0">
                  <a:solidFill>
                    <a:srgbClr val="000000"/>
                  </a:solidFill>
                  <a:latin typeface="HP Simplified" pitchFamily="34" charset="0"/>
                  <a:ea typeface="ＭＳ Ｐゴシック" charset="-128"/>
                  <a:cs typeface="ＭＳ Ｐゴシック" charset="-128"/>
                </a:rPr>
                <a:t>Traditional Infrastructure</a:t>
              </a:r>
            </a:p>
          </p:txBody>
        </p:sp>
        <p:pic>
          <p:nvPicPr>
            <p:cNvPr id="48132" name="Picture 3"/>
            <p:cNvPicPr>
              <a:picLocks noChangeAspect="1" noChangeArrowheads="1"/>
            </p:cNvPicPr>
            <p:nvPr/>
          </p:nvPicPr>
          <p:blipFill>
            <a:blip r:embed="rId3" cstate="print"/>
            <a:srcRect/>
            <a:stretch>
              <a:fillRect/>
            </a:stretch>
          </p:blipFill>
          <p:spPr bwMode="auto">
            <a:xfrm>
              <a:off x="1254125" y="1536638"/>
              <a:ext cx="1084263" cy="2687637"/>
            </a:xfrm>
            <a:prstGeom prst="rect">
              <a:avLst/>
            </a:prstGeom>
            <a:noFill/>
            <a:ln w="9525">
              <a:noFill/>
              <a:miter lim="800000"/>
              <a:headEnd/>
              <a:tailEnd/>
            </a:ln>
          </p:spPr>
        </p:pic>
        <p:pic>
          <p:nvPicPr>
            <p:cNvPr id="48133" name="Picture 2" descr="\\16.84.201.159\Fileshare\Krodel\Cisco-Sprawl_July2010\Cisco-Sprawl_big-pile_lookUp_small_917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3388" y="2393888"/>
              <a:ext cx="2338387" cy="1985962"/>
            </a:xfrm>
            <a:prstGeom prst="rect">
              <a:avLst/>
            </a:prstGeom>
            <a:noFill/>
            <a:ln w="9525">
              <a:noFill/>
              <a:miter lim="800000"/>
              <a:headEnd/>
              <a:tailEnd/>
            </a:ln>
          </p:spPr>
        </p:pic>
        <p:grpSp>
          <p:nvGrpSpPr>
            <p:cNvPr id="4" name="Isosceles Triangle 37"/>
            <p:cNvGrpSpPr>
              <a:grpSpLocks/>
            </p:cNvGrpSpPr>
            <p:nvPr/>
          </p:nvGrpSpPr>
          <p:grpSpPr bwMode="auto">
            <a:xfrm>
              <a:off x="3524032" y="1843716"/>
              <a:ext cx="1581509" cy="1814969"/>
              <a:chOff x="1503" y="1396"/>
              <a:chExt cx="847" cy="714"/>
            </a:xfrm>
          </p:grpSpPr>
          <p:pic>
            <p:nvPicPr>
              <p:cNvPr id="19" name="Isosceles Triangle 37"/>
              <p:cNvPicPr>
                <a:picLocks noChangeArrowheads="1"/>
              </p:cNvPicPr>
              <p:nvPr/>
            </p:nvPicPr>
            <p:blipFill>
              <a:blip r:embed="rId5" cstate="print"/>
              <a:srcRect/>
              <a:stretch>
                <a:fillRect/>
              </a:stretch>
            </p:blipFill>
            <p:spPr bwMode="auto">
              <a:xfrm>
                <a:off x="1663" y="1396"/>
                <a:ext cx="687" cy="714"/>
              </a:xfrm>
              <a:prstGeom prst="rect">
                <a:avLst/>
              </a:prstGeom>
              <a:noFill/>
              <a:ln w="9525">
                <a:noFill/>
                <a:miter lim="800000"/>
                <a:headEnd/>
                <a:tailEnd/>
              </a:ln>
            </p:spPr>
          </p:pic>
          <p:sp>
            <p:nvSpPr>
              <p:cNvPr id="20" name="Text Box 46"/>
              <p:cNvSpPr txBox="1">
                <a:spLocks noChangeArrowheads="1"/>
              </p:cNvSpPr>
              <p:nvPr/>
            </p:nvSpPr>
            <p:spPr bwMode="auto">
              <a:xfrm rot="5400000">
                <a:off x="1497" y="1550"/>
                <a:ext cx="352" cy="340"/>
              </a:xfrm>
              <a:prstGeom prst="rect">
                <a:avLst/>
              </a:prstGeom>
              <a:noFill/>
              <a:ln w="9525">
                <a:noFill/>
                <a:miter lim="800000"/>
                <a:headEnd/>
                <a:tailEnd/>
              </a:ln>
            </p:spPr>
            <p:txBody>
              <a:bodyPr lIns="34267" tIns="17132" rIns="34267" bIns="17132" anchor="ctr"/>
              <a:lstStyle/>
              <a:p>
                <a:pPr algn="ctr" defTabSz="455613"/>
                <a:endParaRPr lang="en-US" sz="500" dirty="0">
                  <a:solidFill>
                    <a:srgbClr val="FFFFFF"/>
                  </a:solidFill>
                  <a:latin typeface="HP Simplified" pitchFamily="34" charset="0"/>
                </a:endParaRPr>
              </a:p>
            </p:txBody>
          </p:sp>
        </p:grpSp>
      </p:grpSp>
      <p:sp>
        <p:nvSpPr>
          <p:cNvPr id="21" name="Rectangle 20"/>
          <p:cNvSpPr/>
          <p:nvPr/>
        </p:nvSpPr>
        <p:spPr>
          <a:xfrm>
            <a:off x="1509489" y="4912674"/>
            <a:ext cx="7373257" cy="200055"/>
          </a:xfrm>
          <a:prstGeom prst="rect">
            <a:avLst/>
          </a:prstGeom>
        </p:spPr>
        <p:txBody>
          <a:bodyPr wrap="square">
            <a:spAutoFit/>
          </a:bodyPr>
          <a:lstStyle/>
          <a:p>
            <a:pPr algn="ctr" eaLnBrk="0" hangingPunct="0">
              <a:spcBef>
                <a:spcPct val="30000"/>
              </a:spcBef>
              <a:defRPr/>
            </a:pPr>
            <a:r>
              <a:rPr lang="en-US" sz="700" dirty="0" smtClean="0">
                <a:solidFill>
                  <a:schemeClr val="bg1">
                    <a:lumMod val="75000"/>
                  </a:schemeClr>
                </a:solidFill>
                <a:latin typeface="HP Simplified" pitchFamily="34" charset="0"/>
              </a:rPr>
              <a:t>*IDC white paper sponsored by HP, “Business Value of HP BladeSystem”, #227508 3/2011</a:t>
            </a:r>
          </a:p>
        </p:txBody>
      </p:sp>
      <p:pic>
        <p:nvPicPr>
          <p:cNvPr id="22" name="Picture 21" descr="c7000 fron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47811" y="1036915"/>
            <a:ext cx="1945618" cy="1885898"/>
          </a:xfrm>
          <a:prstGeom prst="rect">
            <a:avLst/>
          </a:prstGeom>
          <a:effectLst>
            <a:glow rad="139700">
              <a:schemeClr val="accent6">
                <a:satMod val="175000"/>
                <a:alpha val="40000"/>
              </a:schemeClr>
            </a:glow>
          </a:effectLst>
        </p:spPr>
      </p:pic>
      <p:sp>
        <p:nvSpPr>
          <p:cNvPr id="18" name="Rectangle 17"/>
          <p:cNvSpPr/>
          <p:nvPr/>
        </p:nvSpPr>
        <p:spPr>
          <a:xfrm>
            <a:off x="0" y="1391972"/>
            <a:ext cx="9144000" cy="2762060"/>
          </a:xfrm>
          <a:prstGeom prst="rect">
            <a:avLst/>
          </a:prstGeom>
          <a:gradFill flip="none" rotWithShape="1">
            <a:gsLst>
              <a:gs pos="35000">
                <a:schemeClr val="bg1">
                  <a:alpha val="81000"/>
                </a:schemeClr>
              </a:gs>
              <a:gs pos="100000">
                <a:schemeClr val="bg1">
                  <a:lumMod val="75000"/>
                  <a:alpha val="81000"/>
                </a:schemeClr>
              </a:gs>
              <a:gs pos="0">
                <a:schemeClr val="bg1">
                  <a:lumMod val="75000"/>
                  <a:alpha val="81000"/>
                </a:schemeClr>
              </a:gs>
              <a:gs pos="65000">
                <a:schemeClr val="bg1">
                  <a:alpha val="81000"/>
                </a:schemeClr>
              </a:gs>
            </a:gsLst>
            <a:lin ang="16200000" scaled="0"/>
            <a:tileRect/>
          </a:gradFill>
          <a:ln w="12700" cap="flat" cmpd="sng" algn="ctr">
            <a:gradFill flip="none" rotWithShape="1">
              <a:gsLst>
                <a:gs pos="0">
                  <a:schemeClr val="accent1">
                    <a:tint val="66000"/>
                    <a:satMod val="160000"/>
                    <a:alpha val="0"/>
                  </a:schemeClr>
                </a:gs>
                <a:gs pos="50000">
                  <a:srgbClr val="005390"/>
                </a:gs>
                <a:gs pos="100000">
                  <a:schemeClr val="accent1">
                    <a:tint val="23500"/>
                    <a:satMod val="160000"/>
                    <a:alpha val="0"/>
                  </a:schemeClr>
                </a:gs>
              </a:gsLst>
              <a:lin ang="10800000" scaled="1"/>
              <a:tileRect/>
            </a:gra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440" tIns="45720" rtlCol="0" anchor="ctr"/>
          <a:lstStyle/>
          <a:p>
            <a:pPr algn="ctr">
              <a:lnSpc>
                <a:spcPct val="85000"/>
              </a:lnSpc>
            </a:pPr>
            <a:endParaRPr lang="en-US" sz="1600" dirty="0" smtClean="0">
              <a:solidFill>
                <a:prstClr val="white"/>
              </a:solidFill>
              <a:latin typeface="HP Simplified" pitchFamily="34" charset="0"/>
            </a:endParaRPr>
          </a:p>
        </p:txBody>
      </p:sp>
      <p:sp>
        <p:nvSpPr>
          <p:cNvPr id="23" name="TextBox 22"/>
          <p:cNvSpPr txBox="1"/>
          <p:nvPr/>
        </p:nvSpPr>
        <p:spPr>
          <a:xfrm>
            <a:off x="-10886" y="1705805"/>
            <a:ext cx="9144000"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Differentiate &amp; Sell More Value</a:t>
            </a:r>
          </a:p>
        </p:txBody>
      </p:sp>
      <p:sp>
        <p:nvSpPr>
          <p:cNvPr id="24" name="TextBox 23"/>
          <p:cNvSpPr txBox="1"/>
          <p:nvPr/>
        </p:nvSpPr>
        <p:spPr>
          <a:xfrm>
            <a:off x="-10886" y="2354211"/>
            <a:ext cx="9144000"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Increase Deal Size and Margin</a:t>
            </a:r>
          </a:p>
        </p:txBody>
      </p:sp>
      <p:sp>
        <p:nvSpPr>
          <p:cNvPr id="25" name="TextBox 24"/>
          <p:cNvSpPr txBox="1"/>
          <p:nvPr/>
        </p:nvSpPr>
        <p:spPr>
          <a:xfrm>
            <a:off x="0" y="2964905"/>
            <a:ext cx="9144000"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Increase Customer Loyalty</a:t>
            </a:r>
          </a:p>
        </p:txBody>
      </p:sp>
      <p:sp>
        <p:nvSpPr>
          <p:cNvPr id="26" name="TextBox 25"/>
          <p:cNvSpPr txBox="1"/>
          <p:nvPr/>
        </p:nvSpPr>
        <p:spPr>
          <a:xfrm>
            <a:off x="-10886" y="3640558"/>
            <a:ext cx="9144000"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Open Door For More Services</a:t>
            </a:r>
          </a:p>
        </p:txBody>
      </p:sp>
      <p:sp>
        <p:nvSpPr>
          <p:cNvPr id="2" name="Rectangle 1"/>
          <p:cNvSpPr/>
          <p:nvPr/>
        </p:nvSpPr>
        <p:spPr>
          <a:xfrm>
            <a:off x="5345987" y="140642"/>
            <a:ext cx="3486467" cy="461665"/>
          </a:xfrm>
          <a:prstGeom prst="rect">
            <a:avLst/>
          </a:prstGeom>
        </p:spPr>
        <p:txBody>
          <a:bodyPr wrap="none">
            <a:spAutoFit/>
          </a:bodyPr>
          <a:lstStyle/>
          <a:p>
            <a:r>
              <a:rPr lang="en-US" sz="2400" dirty="0">
                <a:solidFill>
                  <a:schemeClr val="accent1"/>
                </a:solidFill>
                <a:latin typeface="HP Simplified" pitchFamily="34" charset="0"/>
              </a:rPr>
              <a:t>- </a:t>
            </a:r>
            <a:r>
              <a:rPr lang="en-US" dirty="0" smtClean="0">
                <a:solidFill>
                  <a:schemeClr val="accent1"/>
                </a:solidFill>
                <a:latin typeface="HP Simplified" pitchFamily="34" charset="0"/>
              </a:rPr>
              <a:t>Value</a:t>
            </a:r>
            <a:r>
              <a:rPr lang="en-US" sz="2400" dirty="0" smtClean="0">
                <a:solidFill>
                  <a:schemeClr val="accent1"/>
                </a:solidFill>
                <a:latin typeface="HP Simplified" pitchFamily="34" charset="0"/>
              </a:rPr>
              <a:t> </a:t>
            </a:r>
            <a:r>
              <a:rPr lang="en-US" dirty="0" smtClean="0">
                <a:solidFill>
                  <a:schemeClr val="accent1"/>
                </a:solidFill>
                <a:latin typeface="HP Simplified" pitchFamily="34" charset="0"/>
              </a:rPr>
              <a:t>For </a:t>
            </a:r>
            <a:r>
              <a:rPr lang="en-US" dirty="0">
                <a:solidFill>
                  <a:schemeClr val="accent1"/>
                </a:solidFill>
                <a:latin typeface="HP Simplified" pitchFamily="34" charset="0"/>
              </a:rPr>
              <a:t>you and your customer</a:t>
            </a:r>
            <a:endParaRPr lang="en-US" dirty="0">
              <a:latin typeface="HP Simplified" pitchFamily="34" charset="0"/>
            </a:endParaRPr>
          </a:p>
        </p:txBody>
      </p:sp>
    </p:spTree>
    <p:extLst>
      <p:ext uri="{BB962C8B-B14F-4D97-AF65-F5344CB8AC3E}">
        <p14:creationId xmlns:p14="http://schemas.microsoft.com/office/powerpoint/2010/main" val="8727853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P spid="25"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4294967295"/>
          </p:nvPr>
        </p:nvSpPr>
        <p:spPr>
          <a:xfrm>
            <a:off x="4740184" y="1598431"/>
            <a:ext cx="4282571" cy="3447098"/>
          </a:xfrm>
          <a:prstGeom prst="rect">
            <a:avLst/>
          </a:prstGeom>
        </p:spPr>
        <p:txBody>
          <a:bodyPr/>
          <a:lstStyle/>
          <a:p>
            <a:pPr marL="173038" indent="-173038">
              <a:lnSpc>
                <a:spcPct val="100000"/>
              </a:lnSpc>
              <a:spcBef>
                <a:spcPts val="600"/>
              </a:spcBef>
              <a:spcAft>
                <a:spcPts val="600"/>
              </a:spcAft>
              <a:buClr>
                <a:schemeClr val="tx1"/>
              </a:buClr>
              <a:buFont typeface="Arial" pitchFamily="34" charset="0"/>
              <a:buChar char="•"/>
            </a:pPr>
            <a:r>
              <a:rPr lang="en-US" sz="1600" dirty="0" smtClean="0"/>
              <a:t>Retire quota significantly faster with </a:t>
            </a:r>
            <a:r>
              <a:rPr lang="en-US" sz="1600" dirty="0" err="1" smtClean="0"/>
              <a:t>ProLiant</a:t>
            </a:r>
            <a:r>
              <a:rPr lang="en-US" sz="1600" dirty="0" smtClean="0"/>
              <a:t> blades with higher attach and by taking out competitors’ rack servers </a:t>
            </a:r>
          </a:p>
          <a:p>
            <a:pPr marL="285750" lvl="2" indent="-171450">
              <a:lnSpc>
                <a:spcPct val="100000"/>
              </a:lnSpc>
              <a:spcBef>
                <a:spcPts val="600"/>
              </a:spcBef>
              <a:spcAft>
                <a:spcPts val="600"/>
              </a:spcAft>
              <a:buClr>
                <a:schemeClr val="tx1"/>
              </a:buClr>
              <a:buFont typeface="Arial" pitchFamily="34" charset="0"/>
              <a:buChar char="•"/>
            </a:pPr>
            <a:r>
              <a:rPr lang="en-US" sz="1200" b="1" dirty="0" smtClean="0">
                <a:solidFill>
                  <a:schemeClr val="accent1"/>
                </a:solidFill>
              </a:rPr>
              <a:t>2x</a:t>
            </a:r>
            <a:r>
              <a:rPr lang="en-US" sz="1200" dirty="0" smtClean="0">
                <a:solidFill>
                  <a:schemeClr val="accent1"/>
                </a:solidFill>
              </a:rPr>
              <a:t> </a:t>
            </a:r>
            <a:r>
              <a:rPr lang="en-US" sz="1200" dirty="0" smtClean="0"/>
              <a:t>higher optioned-up AUP on blade servers</a:t>
            </a:r>
          </a:p>
          <a:p>
            <a:pPr marL="285750" lvl="2" indent="-171450">
              <a:lnSpc>
                <a:spcPct val="100000"/>
              </a:lnSpc>
              <a:spcBef>
                <a:spcPts val="600"/>
              </a:spcBef>
              <a:spcAft>
                <a:spcPts val="600"/>
              </a:spcAft>
              <a:buClr>
                <a:schemeClr val="tx1"/>
              </a:buClr>
              <a:buFont typeface="Arial" pitchFamily="34" charset="0"/>
              <a:buChar char="•"/>
            </a:pPr>
            <a:r>
              <a:rPr lang="en-US" sz="1200" b="1" dirty="0" smtClean="0">
                <a:solidFill>
                  <a:schemeClr val="accent1"/>
                </a:solidFill>
              </a:rPr>
              <a:t>4x</a:t>
            </a:r>
            <a:r>
              <a:rPr lang="en-US" sz="1200" dirty="0" smtClean="0">
                <a:solidFill>
                  <a:schemeClr val="accent1"/>
                </a:solidFill>
              </a:rPr>
              <a:t> </a:t>
            </a:r>
            <a:r>
              <a:rPr lang="en-US" sz="1200" dirty="0" smtClean="0"/>
              <a:t>higher Insight Control attach </a:t>
            </a:r>
          </a:p>
          <a:p>
            <a:pPr marL="285750" lvl="2" indent="-171450">
              <a:lnSpc>
                <a:spcPct val="100000"/>
              </a:lnSpc>
              <a:spcBef>
                <a:spcPts val="600"/>
              </a:spcBef>
              <a:spcAft>
                <a:spcPts val="600"/>
              </a:spcAft>
              <a:buClr>
                <a:schemeClr val="tx1"/>
              </a:buClr>
              <a:buFont typeface="Arial" pitchFamily="34" charset="0"/>
              <a:buChar char="•"/>
            </a:pPr>
            <a:r>
              <a:rPr lang="en-US" sz="1200" b="1" dirty="0" smtClean="0">
                <a:solidFill>
                  <a:schemeClr val="accent1"/>
                </a:solidFill>
              </a:rPr>
              <a:t>2.5x</a:t>
            </a:r>
            <a:r>
              <a:rPr lang="en-US" sz="1200" dirty="0" smtClean="0">
                <a:solidFill>
                  <a:schemeClr val="accent1"/>
                </a:solidFill>
              </a:rPr>
              <a:t> </a:t>
            </a:r>
            <a:r>
              <a:rPr lang="en-US" sz="1200" dirty="0" smtClean="0"/>
              <a:t>higher services attach</a:t>
            </a:r>
          </a:p>
          <a:p>
            <a:pPr marL="173038" lvl="3" indent="-173038">
              <a:lnSpc>
                <a:spcPct val="100000"/>
              </a:lnSpc>
              <a:spcBef>
                <a:spcPts val="600"/>
              </a:spcBef>
              <a:spcAft>
                <a:spcPts val="600"/>
              </a:spcAft>
              <a:buClr>
                <a:schemeClr val="tx1"/>
              </a:buClr>
              <a:buFont typeface="Arial" pitchFamily="34" charset="0"/>
              <a:buChar char="•"/>
            </a:pPr>
            <a:endParaRPr lang="en-US" sz="1200" dirty="0" smtClean="0"/>
          </a:p>
        </p:txBody>
      </p:sp>
      <p:sp>
        <p:nvSpPr>
          <p:cNvPr id="2" name="Title 1"/>
          <p:cNvSpPr>
            <a:spLocks noGrp="1"/>
          </p:cNvSpPr>
          <p:nvPr>
            <p:ph type="title"/>
          </p:nvPr>
        </p:nvSpPr>
        <p:spPr>
          <a:xfrm>
            <a:off x="331469" y="235063"/>
            <a:ext cx="8460105" cy="677108"/>
          </a:xfrm>
        </p:spPr>
        <p:txBody>
          <a:bodyPr/>
          <a:lstStyle/>
          <a:p>
            <a:r>
              <a:rPr lang="en-US" dirty="0" smtClean="0"/>
              <a:t>ProLiant blade servers – </a:t>
            </a:r>
            <a:r>
              <a:rPr lang="en-US" sz="2000" dirty="0" smtClean="0"/>
              <a:t> 		</a:t>
            </a:r>
            <a:r>
              <a:rPr lang="en-US" sz="2000" dirty="0">
                <a:solidFill>
                  <a:schemeClr val="accent1"/>
                </a:solidFill>
              </a:rPr>
              <a:t>Delivering Value to Partners</a:t>
            </a:r>
            <a:br>
              <a:rPr lang="en-US" sz="2000" dirty="0">
                <a:solidFill>
                  <a:schemeClr val="accent1"/>
                </a:solidFill>
              </a:rPr>
            </a:br>
            <a:r>
              <a:rPr lang="en-US" sz="1600" b="0" dirty="0" smtClean="0">
                <a:solidFill>
                  <a:schemeClr val="tx1"/>
                </a:solidFill>
                <a:ea typeface="+mn-ea"/>
              </a:rPr>
              <a:t> </a:t>
            </a:r>
          </a:p>
        </p:txBody>
      </p:sp>
      <p:sp>
        <p:nvSpPr>
          <p:cNvPr id="8" name="Content Placeholder 7"/>
          <p:cNvSpPr>
            <a:spLocks noGrp="1"/>
          </p:cNvSpPr>
          <p:nvPr>
            <p:ph sz="quarter" idx="4294967295"/>
          </p:nvPr>
        </p:nvSpPr>
        <p:spPr>
          <a:xfrm>
            <a:off x="466958" y="1077686"/>
            <a:ext cx="3836279" cy="2807161"/>
          </a:xfrm>
          <a:prstGeom prst="rect">
            <a:avLst/>
          </a:prstGeom>
        </p:spPr>
        <p:txBody>
          <a:bodyPr/>
          <a:lstStyle/>
          <a:p>
            <a:pPr marL="173038" indent="-173038">
              <a:lnSpc>
                <a:spcPct val="100000"/>
              </a:lnSpc>
              <a:spcBef>
                <a:spcPts val="600"/>
              </a:spcBef>
              <a:spcAft>
                <a:spcPts val="600"/>
              </a:spcAft>
              <a:buClr>
                <a:schemeClr val="tx1"/>
              </a:buClr>
              <a:buFont typeface="Arial" pitchFamily="34" charset="0"/>
              <a:buChar char="•"/>
            </a:pPr>
            <a:r>
              <a:rPr lang="en-US" sz="1600" dirty="0"/>
              <a:t>Close deals faster with compelling BladeSystem business value proposition</a:t>
            </a:r>
          </a:p>
          <a:p>
            <a:pPr marL="301625" lvl="4" indent="-173038">
              <a:lnSpc>
                <a:spcPct val="100000"/>
              </a:lnSpc>
              <a:spcBef>
                <a:spcPts val="600"/>
              </a:spcBef>
              <a:spcAft>
                <a:spcPts val="600"/>
              </a:spcAft>
              <a:buClr>
                <a:schemeClr val="tx1"/>
              </a:buClr>
              <a:buFont typeface="Arial" pitchFamily="34" charset="0"/>
              <a:buChar char="•"/>
            </a:pPr>
            <a:r>
              <a:rPr lang="en-US" sz="1200" dirty="0"/>
              <a:t>At 7 servers and above blade servers have a better TCO than rack servers, as much as a 13% improvement even in small comparisons</a:t>
            </a:r>
          </a:p>
          <a:p>
            <a:pPr marL="173038" indent="-173038">
              <a:buClr>
                <a:schemeClr val="tx1"/>
              </a:buClr>
              <a:buFont typeface="Arial" pitchFamily="34" charset="0"/>
              <a:buChar char="•"/>
            </a:pPr>
            <a:endParaRPr lang="en-US" sz="1600" dirty="0" smtClean="0"/>
          </a:p>
          <a:p>
            <a:pPr marL="173038" indent="-173038">
              <a:buClr>
                <a:schemeClr val="tx1"/>
              </a:buClr>
              <a:buFont typeface="Arial" pitchFamily="34" charset="0"/>
              <a:buChar char="•"/>
            </a:pPr>
            <a:endParaRPr lang="en-US" sz="1600" dirty="0"/>
          </a:p>
          <a:p>
            <a:pPr marL="173038" indent="-173038">
              <a:buClr>
                <a:schemeClr val="tx1"/>
              </a:buClr>
              <a:buFont typeface="Arial" pitchFamily="34" charset="0"/>
              <a:buChar char="•"/>
            </a:pPr>
            <a:r>
              <a:rPr lang="en-US" sz="1600" dirty="0" smtClean="0"/>
              <a:t>Every empty slot represents a future sales opportunity</a:t>
            </a:r>
            <a:endParaRPr lang="en-US" sz="1600" dirty="0"/>
          </a:p>
          <a:p>
            <a:pPr marL="301625" lvl="4" indent="-173038">
              <a:buClr>
                <a:schemeClr val="tx1"/>
              </a:buClr>
              <a:buFont typeface="Arial" pitchFamily="34" charset="0"/>
              <a:buChar char="•"/>
            </a:pPr>
            <a:r>
              <a:rPr lang="en-US" sz="1200" dirty="0" smtClean="0"/>
              <a:t>Unfilled rack “U” units can be filled with any kind of equipment; a BladeSystem slot is reserved for equipment you sell</a:t>
            </a:r>
            <a:endParaRPr lang="en-US" sz="1200" dirty="0"/>
          </a:p>
          <a:p>
            <a:pPr marL="173038" indent="-173038">
              <a:buClr>
                <a:schemeClr val="tx1"/>
              </a:buClr>
              <a:buFont typeface="Arial" pitchFamily="34" charset="0"/>
              <a:buChar char="•"/>
            </a:pPr>
            <a:endParaRPr lang="en-US" sz="1600" dirty="0" smtClean="0"/>
          </a:p>
          <a:p>
            <a:pPr marL="173038" indent="-173038">
              <a:buClr>
                <a:schemeClr val="tx1"/>
              </a:buClr>
              <a:buFont typeface="Arial" pitchFamily="34" charset="0"/>
              <a:buChar char="•"/>
            </a:pPr>
            <a:endParaRPr lang="en-US" sz="1600" dirty="0"/>
          </a:p>
          <a:p>
            <a:pPr marL="173038" indent="-173038">
              <a:buClr>
                <a:schemeClr val="tx1"/>
              </a:buClr>
              <a:buFont typeface="Arial" pitchFamily="34" charset="0"/>
              <a:buChar char="•"/>
            </a:pPr>
            <a:r>
              <a:rPr lang="en-US" sz="1600" dirty="0" smtClean="0"/>
              <a:t> </a:t>
            </a:r>
            <a:endParaRPr lang="en-US" sz="700" dirty="0"/>
          </a:p>
          <a:p>
            <a:pPr>
              <a:buClr>
                <a:schemeClr val="tx1"/>
              </a:buClr>
            </a:pPr>
            <a:endParaRPr lang="en-US" dirty="0"/>
          </a:p>
        </p:txBody>
      </p:sp>
    </p:spTree>
    <p:extLst>
      <p:ext uri="{BB962C8B-B14F-4D97-AF65-F5344CB8AC3E}">
        <p14:creationId xmlns:p14="http://schemas.microsoft.com/office/powerpoint/2010/main" val="2343437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New ProLiant BL420c and BL465c Gen8</a:t>
            </a:r>
            <a:endParaRPr lang="en-US" dirty="0">
              <a:solidFill>
                <a:srgbClr val="37A5E1"/>
              </a:solidFill>
            </a:endParaRPr>
          </a:p>
        </p:txBody>
      </p:sp>
      <p:pic>
        <p:nvPicPr>
          <p:cNvPr id="9" name="Picture 2"/>
          <p:cNvPicPr>
            <a:picLocks noChangeAspect="1" noChangeArrowheads="1"/>
          </p:cNvPicPr>
          <p:nvPr/>
        </p:nvPicPr>
        <p:blipFill rotWithShape="1">
          <a:blip r:embed="rId2" cstate="email">
            <a:lum bright="-9000"/>
            <a:extLst>
              <a:ext uri="{28A0092B-C50C-407E-A947-70E740481C1C}">
                <a14:useLocalDpi xmlns:a14="http://schemas.microsoft.com/office/drawing/2010/main"/>
              </a:ext>
            </a:extLst>
          </a:blip>
          <a:srcRect/>
          <a:stretch/>
        </p:blipFill>
        <p:spPr bwMode="auto">
          <a:xfrm>
            <a:off x="5742789" y="1832088"/>
            <a:ext cx="1045320" cy="105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96415" y="1039535"/>
            <a:ext cx="2304031" cy="707886"/>
          </a:xfrm>
          <a:prstGeom prst="rect">
            <a:avLst/>
          </a:prstGeom>
        </p:spPr>
        <p:txBody>
          <a:bodyPr wrap="square">
            <a:spAutoFit/>
          </a:bodyPr>
          <a:lstStyle/>
          <a:p>
            <a:pPr algn="ctr" fontAlgn="auto">
              <a:spcAft>
                <a:spcPts val="0"/>
              </a:spcAft>
              <a:defRPr/>
            </a:pPr>
            <a:r>
              <a:rPr lang="en-US" sz="1600" b="1" dirty="0" smtClean="0">
                <a:solidFill>
                  <a:schemeClr val="accent1"/>
                </a:solidFill>
                <a:latin typeface="HP Simplified" pitchFamily="34" charset="0"/>
              </a:rPr>
              <a:t>BL465c Gen8</a:t>
            </a:r>
          </a:p>
          <a:p>
            <a:pPr algn="ctr" fontAlgn="auto">
              <a:spcAft>
                <a:spcPts val="0"/>
              </a:spcAft>
              <a:defRPr/>
            </a:pPr>
            <a:r>
              <a:rPr lang="en-US" sz="1200" i="1" dirty="0" smtClean="0">
                <a:latin typeface="HP Simplified" pitchFamily="34" charset="0"/>
              </a:rPr>
              <a:t>The </a:t>
            </a:r>
            <a:r>
              <a:rPr lang="en-US" sz="1200" i="1" dirty="0">
                <a:latin typeface="HP Simplified" pitchFamily="34" charset="0"/>
              </a:rPr>
              <a:t>first server blade to deliver over 2,000 cores per rack</a:t>
            </a:r>
          </a:p>
        </p:txBody>
      </p:sp>
      <p:grpSp>
        <p:nvGrpSpPr>
          <p:cNvPr id="3" name="Group 3"/>
          <p:cNvGrpSpPr/>
          <p:nvPr/>
        </p:nvGrpSpPr>
        <p:grpSpPr>
          <a:xfrm>
            <a:off x="367141" y="1016251"/>
            <a:ext cx="3952614" cy="3460471"/>
            <a:chOff x="4990347" y="931425"/>
            <a:chExt cx="3952614" cy="3460471"/>
          </a:xfrm>
        </p:grpSpPr>
        <p:pic>
          <p:nvPicPr>
            <p:cNvPr id="8" name="Picture 7" descr="BL420c Gen8 Front45.jpg"/>
            <p:cNvPicPr>
              <a:picLocks noChangeAspect="1"/>
            </p:cNvPicPr>
            <p:nvPr/>
          </p:nvPicPr>
          <p:blipFill>
            <a:blip r:embed="rId3" cstate="email">
              <a:lum bright="-9000"/>
              <a:extLst>
                <a:ext uri="{28A0092B-C50C-407E-A947-70E740481C1C}">
                  <a14:useLocalDpi xmlns:a14="http://schemas.microsoft.com/office/drawing/2010/main"/>
                </a:ext>
              </a:extLst>
            </a:blip>
            <a:stretch>
              <a:fillRect/>
            </a:stretch>
          </p:blipFill>
          <p:spPr>
            <a:xfrm>
              <a:off x="6373790" y="1730101"/>
              <a:ext cx="946837" cy="1150988"/>
            </a:xfrm>
            <a:prstGeom prst="rect">
              <a:avLst/>
            </a:prstGeom>
            <a:effectLst/>
          </p:spPr>
        </p:pic>
        <p:sp>
          <p:nvSpPr>
            <p:cNvPr id="11" name="Rectangle 10"/>
            <p:cNvSpPr/>
            <p:nvPr/>
          </p:nvSpPr>
          <p:spPr>
            <a:xfrm>
              <a:off x="5337244" y="931425"/>
              <a:ext cx="2931265" cy="707886"/>
            </a:xfrm>
            <a:prstGeom prst="rect">
              <a:avLst/>
            </a:prstGeom>
          </p:spPr>
          <p:txBody>
            <a:bodyPr wrap="square">
              <a:spAutoFit/>
            </a:bodyPr>
            <a:lstStyle/>
            <a:p>
              <a:pPr algn="ctr" fontAlgn="auto">
                <a:spcAft>
                  <a:spcPts val="0"/>
                </a:spcAft>
                <a:defRPr/>
              </a:pPr>
              <a:r>
                <a:rPr lang="en-US" sz="1600" b="1" dirty="0" smtClean="0">
                  <a:solidFill>
                    <a:schemeClr val="accent1"/>
                  </a:solidFill>
                  <a:latin typeface="HP Simplified" pitchFamily="34" charset="0"/>
                </a:rPr>
                <a:t>BL420c Gen8</a:t>
              </a:r>
            </a:p>
            <a:p>
              <a:pPr algn="ctr" fontAlgn="auto">
                <a:spcAft>
                  <a:spcPts val="0"/>
                </a:spcAft>
                <a:defRPr/>
              </a:pPr>
              <a:r>
                <a:rPr lang="en-US" sz="1200" i="1" dirty="0">
                  <a:latin typeface="HP Simplified" pitchFamily="34" charset="0"/>
                </a:rPr>
                <a:t>Breakthrough </a:t>
              </a:r>
              <a:r>
                <a:rPr lang="en-US" sz="1200" i="1" dirty="0" smtClean="0">
                  <a:latin typeface="HP Simplified" pitchFamily="34" charset="0"/>
                </a:rPr>
                <a:t>server blade economics for essential enterprise workloads</a:t>
              </a:r>
              <a:endParaRPr lang="en-US" sz="1200" i="1" dirty="0">
                <a:latin typeface="HP Simplified" pitchFamily="34" charset="0"/>
              </a:endParaRPr>
            </a:p>
          </p:txBody>
        </p:sp>
        <p:sp>
          <p:nvSpPr>
            <p:cNvPr id="17" name="Text Placeholder 6"/>
            <p:cNvSpPr txBox="1">
              <a:spLocks/>
            </p:cNvSpPr>
            <p:nvPr/>
          </p:nvSpPr>
          <p:spPr bwMode="black">
            <a:xfrm>
              <a:off x="4990347" y="2949702"/>
              <a:ext cx="3952614" cy="1442194"/>
            </a:xfrm>
            <a:prstGeom prst="rect">
              <a:avLst/>
            </a:prstGeom>
          </p:spPr>
          <p:txBody>
            <a:bodyPr vert="horz" lIns="0" tIns="0" rIns="0" bIns="0" rtlCol="0">
              <a:noAutofit/>
            </a:bodyPr>
            <a:lstStyle>
              <a:lvl1pPr marL="0" indent="0" algn="l" defTabSz="457200" rtl="0" eaLnBrk="1" latinLnBrk="0" hangingPunct="1">
                <a:lnSpc>
                  <a:spcPct val="120000"/>
                </a:lnSpc>
                <a:spcBef>
                  <a:spcPts val="0"/>
                </a:spcBef>
                <a:spcAft>
                  <a:spcPts val="140"/>
                </a:spcAft>
                <a:buSzPct val="100000"/>
                <a:buFont typeface="Arial"/>
                <a:buNone/>
                <a:defRPr sz="1800" b="0" i="0" kern="1200">
                  <a:solidFill>
                    <a:schemeClr val="accent1"/>
                  </a:solidFill>
                  <a:latin typeface="+mj-lt"/>
                  <a:ea typeface="+mn-ea"/>
                  <a:cs typeface="HP Display Beta Bold"/>
                </a:defRPr>
              </a:lvl1pPr>
              <a:lvl2pPr marL="0" indent="0" algn="l" defTabSz="430213" rtl="0" eaLnBrk="1" latinLnBrk="0" hangingPunct="1">
                <a:lnSpc>
                  <a:spcPct val="120000"/>
                </a:lnSpc>
                <a:spcBef>
                  <a:spcPts val="0"/>
                </a:spcBef>
                <a:spcAft>
                  <a:spcPts val="140"/>
                </a:spcAft>
                <a:buSzPct val="100000"/>
                <a:buFont typeface="Lucida Grande"/>
                <a:buNone/>
                <a:defRPr sz="1800" b="0" i="0" kern="1200">
                  <a:solidFill>
                    <a:schemeClr val="tx1"/>
                  </a:solidFill>
                  <a:latin typeface="+mj-lt"/>
                  <a:ea typeface="+mn-ea"/>
                  <a:cs typeface="HP Display Beta Regular"/>
                </a:defRPr>
              </a:lvl2pPr>
              <a:lvl3pPr marL="169863" indent="-169863" algn="l" defTabSz="457200" rtl="0" eaLnBrk="1" latinLnBrk="0" hangingPunct="1">
                <a:lnSpc>
                  <a:spcPct val="120000"/>
                </a:lnSpc>
                <a:spcBef>
                  <a:spcPts val="0"/>
                </a:spcBef>
                <a:spcAft>
                  <a:spcPts val="140"/>
                </a:spcAft>
                <a:buFont typeface="Arial"/>
                <a:buChar char="•"/>
                <a:defRPr sz="1400" b="0" i="0" kern="1200">
                  <a:solidFill>
                    <a:schemeClr val="tx1"/>
                  </a:solidFill>
                  <a:latin typeface="+mj-lt"/>
                  <a:ea typeface="+mn-ea"/>
                  <a:cs typeface="HP Display Beta Regular"/>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b="0" i="0" kern="1200">
                  <a:solidFill>
                    <a:schemeClr val="tx1"/>
                  </a:solidFill>
                  <a:latin typeface="+mj-lt"/>
                  <a:ea typeface="+mn-ea"/>
                  <a:cs typeface="HP Display Beta Regular"/>
                </a:defRPr>
              </a:lvl4pPr>
              <a:lvl5pPr marL="469900" indent="-150813" algn="l" defTabSz="457200" rtl="0" eaLnBrk="1" latinLnBrk="0" hangingPunct="1">
                <a:lnSpc>
                  <a:spcPct val="120000"/>
                </a:lnSpc>
                <a:spcBef>
                  <a:spcPts val="0"/>
                </a:spcBef>
                <a:spcAft>
                  <a:spcPts val="140"/>
                </a:spcAft>
                <a:buFont typeface="Arial"/>
                <a:buChar char="•"/>
                <a:tabLst/>
                <a:defRPr sz="1400" b="0" i="0" kern="1200">
                  <a:solidFill>
                    <a:schemeClr val="tx1"/>
                  </a:solidFill>
                  <a:latin typeface="+mj-lt"/>
                  <a:ea typeface="+mn-ea"/>
                  <a:cs typeface="HP Display Beta Regular"/>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77190" lvl="2" indent="-285750">
                <a:lnSpc>
                  <a:spcPct val="100000"/>
                </a:lnSpc>
                <a:spcBef>
                  <a:spcPts val="600"/>
                </a:spcBef>
              </a:pPr>
              <a:r>
                <a:rPr lang="en-US" dirty="0" smtClean="0">
                  <a:latin typeface="HP Simplified" pitchFamily="34" charset="0"/>
                </a:rPr>
                <a:t>Entry blade with no-compromise availability </a:t>
              </a:r>
            </a:p>
            <a:p>
              <a:pPr marL="391477" lvl="4" indent="0">
                <a:lnSpc>
                  <a:spcPct val="100000"/>
                </a:lnSpc>
                <a:buNone/>
              </a:pPr>
              <a:r>
                <a:rPr lang="en-US" sz="900" dirty="0" smtClean="0">
                  <a:latin typeface="HP Simplified" pitchFamily="34" charset="0"/>
                </a:rPr>
                <a:t>(</a:t>
              </a:r>
              <a:r>
                <a:rPr lang="en-US" sz="900" dirty="0">
                  <a:latin typeface="HP Simplified" pitchFamily="34" charset="0"/>
                </a:rPr>
                <a:t>Hot-plug </a:t>
              </a:r>
              <a:r>
                <a:rPr lang="en-US" sz="900" dirty="0" smtClean="0">
                  <a:latin typeface="HP Simplified" pitchFamily="34" charset="0"/>
                </a:rPr>
                <a:t>drives and FBWC option)</a:t>
              </a:r>
              <a:endParaRPr lang="en-US" sz="900" dirty="0">
                <a:latin typeface="HP Simplified" pitchFamily="34" charset="0"/>
              </a:endParaRPr>
            </a:p>
            <a:p>
              <a:pPr marL="377190" lvl="2" indent="-285750">
                <a:lnSpc>
                  <a:spcPct val="100000"/>
                </a:lnSpc>
                <a:spcBef>
                  <a:spcPts val="600"/>
                </a:spcBef>
              </a:pPr>
              <a:r>
                <a:rPr lang="en-US" dirty="0" smtClean="0">
                  <a:latin typeface="HP Simplified" pitchFamily="34" charset="0"/>
                </a:rPr>
                <a:t>Customize with choice of storage controller and networking</a:t>
              </a:r>
            </a:p>
            <a:p>
              <a:pPr marL="377190" lvl="2" indent="-285750">
                <a:lnSpc>
                  <a:spcPct val="100000"/>
                </a:lnSpc>
                <a:spcBef>
                  <a:spcPts val="600"/>
                </a:spcBef>
              </a:pPr>
              <a:r>
                <a:rPr lang="en-US" dirty="0" smtClean="0">
                  <a:latin typeface="HP Simplified" pitchFamily="34" charset="0"/>
                </a:rPr>
                <a:t>HP exclusive ProLiant Gen8 technologies             </a:t>
              </a:r>
              <a:r>
                <a:rPr lang="en-US" sz="900" dirty="0">
                  <a:latin typeface="HP Simplified" pitchFamily="34" charset="0"/>
                </a:rPr>
                <a:t>(Integrated Lifecycle Automation, Smart Storage, Smart Memory)</a:t>
              </a:r>
            </a:p>
          </p:txBody>
        </p:sp>
      </p:grpSp>
      <p:sp>
        <p:nvSpPr>
          <p:cNvPr id="13" name="TextBox 12"/>
          <p:cNvSpPr txBox="1"/>
          <p:nvPr/>
        </p:nvSpPr>
        <p:spPr>
          <a:xfrm>
            <a:off x="3368842" y="4918509"/>
            <a:ext cx="1549667" cy="184666"/>
          </a:xfrm>
          <a:prstGeom prst="rect">
            <a:avLst/>
          </a:prstGeom>
          <a:noFill/>
        </p:spPr>
        <p:txBody>
          <a:bodyPr wrap="square" rtlCol="0">
            <a:spAutoFit/>
          </a:bodyPr>
          <a:lstStyle/>
          <a:p>
            <a:r>
              <a:rPr lang="en-US" sz="600" dirty="0" smtClean="0">
                <a:latin typeface="HP Simplified" pitchFamily="34" charset="0"/>
              </a:rPr>
              <a:t>* Only Tier 1 AMD 2-socket blade</a:t>
            </a:r>
            <a:endParaRPr lang="en-US" sz="600" dirty="0">
              <a:latin typeface="HP Simplified" pitchFamily="34" charset="0"/>
            </a:endParaRPr>
          </a:p>
        </p:txBody>
      </p:sp>
      <p:pic>
        <p:nvPicPr>
          <p:cNvPr id="12" name="Picture 11" descr="new banner-0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4002" y="1899369"/>
            <a:ext cx="411162" cy="409199"/>
          </a:xfrm>
          <a:prstGeom prst="rect">
            <a:avLst/>
          </a:prstGeom>
        </p:spPr>
      </p:pic>
      <p:pic>
        <p:nvPicPr>
          <p:cNvPr id="14" name="Picture 13" descr="new banner-0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8431" y="1910658"/>
            <a:ext cx="411162" cy="409199"/>
          </a:xfrm>
          <a:prstGeom prst="rect">
            <a:avLst/>
          </a:prstGeom>
        </p:spPr>
      </p:pic>
      <p:sp>
        <p:nvSpPr>
          <p:cNvPr id="15" name="Text Placeholder 6"/>
          <p:cNvSpPr txBox="1">
            <a:spLocks/>
          </p:cNvSpPr>
          <p:nvPr/>
        </p:nvSpPr>
        <p:spPr bwMode="black">
          <a:xfrm>
            <a:off x="4824413" y="3062288"/>
            <a:ext cx="4319587" cy="1441450"/>
          </a:xfrm>
          <a:prstGeom prst="rect">
            <a:avLst/>
          </a:prstGeom>
        </p:spPr>
        <p:txBody>
          <a:bodyPr vert="horz" lIns="0" tIns="0" rIns="0" bIns="0" rtlCol="0">
            <a:noAutofit/>
          </a:bodyPr>
          <a:lstStyle/>
          <a:p>
            <a:pPr marL="377190" marR="0" lvl="2" indent="-285750" algn="l" defTabSz="457200" rtl="0" eaLnBrk="1" fontAlgn="auto" latinLnBrk="0" hangingPunct="1">
              <a:lnSpc>
                <a:spcPct val="100000"/>
              </a:lnSpc>
              <a:spcBef>
                <a:spcPts val="1200"/>
              </a:spcBef>
              <a:spcAft>
                <a:spcPts val="140"/>
              </a:spcAft>
              <a:buClrTx/>
              <a:buSzTx/>
              <a:buFont typeface="Arial"/>
              <a:buChar char="•"/>
              <a:tabLst/>
              <a:defRPr/>
            </a:pPr>
            <a:r>
              <a:rPr kumimoji="0" lang="en-US" sz="1400" b="0" i="0" u="none" strike="noStrike" kern="1200" cap="none" spc="0" normalizeH="0" baseline="0" noProof="0" smtClean="0">
                <a:ln>
                  <a:noFill/>
                </a:ln>
                <a:solidFill>
                  <a:schemeClr val="tx1"/>
                </a:solidFill>
                <a:effectLst/>
                <a:uLnTx/>
                <a:uFillTx/>
                <a:latin typeface="HP Simplified" pitchFamily="34" charset="0"/>
                <a:ea typeface="+mn-ea"/>
                <a:cs typeface="Arial"/>
              </a:rPr>
              <a:t>World’s leading 2-socket  AMD blade* </a:t>
            </a:r>
          </a:p>
          <a:p>
            <a:pPr marL="377190" marR="0" lvl="2" indent="-285750" algn="l" defTabSz="457200" rtl="0" eaLnBrk="1" fontAlgn="auto" latinLnBrk="0" hangingPunct="1">
              <a:lnSpc>
                <a:spcPct val="100000"/>
              </a:lnSpc>
              <a:spcBef>
                <a:spcPts val="1200"/>
              </a:spcBef>
              <a:spcAft>
                <a:spcPts val="140"/>
              </a:spcAft>
              <a:buClrTx/>
              <a:buSzTx/>
              <a:buFont typeface="Arial"/>
              <a:buChar char="•"/>
              <a:tabLst/>
              <a:defRPr/>
            </a:pPr>
            <a:r>
              <a:rPr kumimoji="0" lang="en-US" sz="1400" b="0" i="0" u="none" strike="noStrike" kern="1200" cap="none" spc="0" normalizeH="0" baseline="0" noProof="0" smtClean="0">
                <a:ln>
                  <a:noFill/>
                </a:ln>
                <a:solidFill>
                  <a:schemeClr val="tx1"/>
                </a:solidFill>
                <a:effectLst/>
                <a:uLnTx/>
                <a:uFillTx/>
                <a:latin typeface="HP Simplified" pitchFamily="34" charset="0"/>
                <a:ea typeface="+mn-ea"/>
                <a:cs typeface="Arial"/>
              </a:rPr>
              <a:t>New Smart Array with up to 3x more HDD performance </a:t>
            </a:r>
          </a:p>
          <a:p>
            <a:pPr marL="377190" marR="0" lvl="2" indent="-285750" algn="l" defTabSz="457200" rtl="0" eaLnBrk="1" fontAlgn="auto" latinLnBrk="0" hangingPunct="1">
              <a:lnSpc>
                <a:spcPct val="120000"/>
              </a:lnSpc>
              <a:spcBef>
                <a:spcPts val="600"/>
              </a:spcBef>
              <a:spcAft>
                <a:spcPts val="0"/>
              </a:spcAft>
              <a:buClrTx/>
              <a:buSzTx/>
              <a:buFont typeface="Arial"/>
              <a:buChar char="•"/>
              <a:tabLst/>
              <a:defRPr/>
            </a:pPr>
            <a:r>
              <a:rPr kumimoji="0" lang="en-US" sz="1400" b="0" i="0" u="none" strike="noStrike" kern="1200" cap="none" spc="0" normalizeH="0" baseline="0" noProof="0" smtClean="0">
                <a:ln>
                  <a:noFill/>
                </a:ln>
                <a:solidFill>
                  <a:prstClr val="black"/>
                </a:solidFill>
                <a:effectLst/>
                <a:uLnTx/>
                <a:uFillTx/>
                <a:latin typeface="HP Simplified" pitchFamily="34" charset="0"/>
                <a:ea typeface="+mn-ea"/>
                <a:cs typeface="+mn-cs"/>
              </a:rPr>
              <a:t>HP exclusive ProLiant Gen8 technologies             </a:t>
            </a:r>
            <a:r>
              <a:rPr kumimoji="0" lang="en-US" sz="900" b="0" i="0" u="none" strike="noStrike" kern="1200" cap="none" spc="0" normalizeH="0" baseline="0" noProof="0" smtClean="0">
                <a:ln>
                  <a:noFill/>
                </a:ln>
                <a:solidFill>
                  <a:prstClr val="black"/>
                </a:solidFill>
                <a:effectLst/>
                <a:uLnTx/>
                <a:uFillTx/>
                <a:latin typeface="HP Simplified" pitchFamily="34" charset="0"/>
                <a:ea typeface="+mn-ea"/>
                <a:cs typeface="+mn-cs"/>
              </a:rPr>
              <a:t>(Integrated Lifecycle Automation, Smart Storage, Smart Memory)</a:t>
            </a:r>
            <a:endParaRPr kumimoji="0" lang="en-US" sz="900" b="0" i="0" u="none" strike="noStrike" kern="1200" cap="none" spc="0" normalizeH="0" baseline="0" noProof="0" dirty="0">
              <a:ln>
                <a:noFill/>
              </a:ln>
              <a:solidFill>
                <a:prstClr val="black"/>
              </a:solidFill>
              <a:effectLst/>
              <a:uLnTx/>
              <a:uFillTx/>
              <a:latin typeface="HP Simplified" pitchFamily="34" charset="0"/>
              <a:ea typeface="+mn-ea"/>
              <a:cs typeface="+mn-cs"/>
            </a:endParaRPr>
          </a:p>
        </p:txBody>
      </p:sp>
    </p:spTree>
    <p:extLst>
      <p:ext uri="{BB962C8B-B14F-4D97-AF65-F5344CB8AC3E}">
        <p14:creationId xmlns:p14="http://schemas.microsoft.com/office/powerpoint/2010/main" val="1115491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576089"/>
            <a:ext cx="8460105" cy="1129733"/>
          </a:xfrm>
          <a:prstGeom prst="rect">
            <a:avLst/>
          </a:prstGeom>
        </p:spPr>
        <p:txBody>
          <a:bodyPr/>
          <a:lstStyle/>
          <a:p>
            <a:r>
              <a:rPr lang="en-US" sz="1600" dirty="0" smtClean="0"/>
              <a:t>Redefining </a:t>
            </a:r>
            <a:r>
              <a:rPr lang="en-US" sz="1600" dirty="0"/>
              <a:t>density-optimized 4S blade technology </a:t>
            </a:r>
          </a:p>
          <a:p>
            <a:endParaRPr lang="en-US" sz="1600" dirty="0" smtClean="0"/>
          </a:p>
          <a:p>
            <a:endParaRPr lang="en-US" sz="1600" dirty="0"/>
          </a:p>
        </p:txBody>
      </p:sp>
      <p:sp>
        <p:nvSpPr>
          <p:cNvPr id="3" name="Title 2"/>
          <p:cNvSpPr>
            <a:spLocks noGrp="1"/>
          </p:cNvSpPr>
          <p:nvPr>
            <p:ph type="title"/>
          </p:nvPr>
        </p:nvSpPr>
        <p:spPr>
          <a:xfrm>
            <a:off x="331469" y="235063"/>
            <a:ext cx="8460105" cy="369332"/>
          </a:xfrm>
        </p:spPr>
        <p:txBody>
          <a:bodyPr/>
          <a:lstStyle/>
          <a:p>
            <a:r>
              <a:rPr lang="en-US" sz="2400" dirty="0" smtClean="0"/>
              <a:t>HP </a:t>
            </a:r>
            <a:r>
              <a:rPr lang="en-US" sz="2400" dirty="0" err="1" smtClean="0"/>
              <a:t>ProLiant</a:t>
            </a:r>
            <a:r>
              <a:rPr lang="en-US" sz="2400" dirty="0" smtClean="0"/>
              <a:t> BL660c Gen8 Server Series </a:t>
            </a:r>
            <a:endParaRPr lang="en-US" sz="2400" dirty="0"/>
          </a:p>
        </p:txBody>
      </p:sp>
      <p:sp>
        <p:nvSpPr>
          <p:cNvPr id="5" name="Text Placeholder 4"/>
          <p:cNvSpPr>
            <a:spLocks noGrp="1"/>
          </p:cNvSpPr>
          <p:nvPr>
            <p:ph type="body" sz="quarter" idx="4294967295"/>
          </p:nvPr>
        </p:nvSpPr>
        <p:spPr>
          <a:xfrm>
            <a:off x="262750" y="1117600"/>
            <a:ext cx="6481763" cy="2066925"/>
          </a:xfrm>
          <a:prstGeom prst="rect">
            <a:avLst/>
          </a:prstGeom>
        </p:spPr>
        <p:txBody>
          <a:bodyPr>
            <a:normAutofit fontScale="55000" lnSpcReduction="20000"/>
          </a:bodyPr>
          <a:lstStyle/>
          <a:p>
            <a:r>
              <a:rPr lang="en-US" sz="2200" dirty="0" smtClean="0"/>
              <a:t>What’s New</a:t>
            </a:r>
            <a:endParaRPr lang="en-GB" sz="2200" dirty="0" smtClean="0"/>
          </a:p>
          <a:p>
            <a:pPr marL="342900" indent="-342900">
              <a:lnSpc>
                <a:spcPct val="100000"/>
              </a:lnSpc>
              <a:buFont typeface="Arial" pitchFamily="34" charset="0"/>
              <a:buChar char="•"/>
              <a:defRPr/>
            </a:pPr>
            <a:r>
              <a:rPr lang="en-US" sz="2200" b="0" dirty="0" smtClean="0">
                <a:solidFill>
                  <a:schemeClr val="tx1"/>
                </a:solidFill>
                <a:cs typeface="Arial" pitchFamily="34" charset="0"/>
              </a:rPr>
              <a:t>4S </a:t>
            </a:r>
            <a:r>
              <a:rPr lang="en-US" sz="2200" b="0" dirty="0">
                <a:solidFill>
                  <a:schemeClr val="tx1"/>
                </a:solidFill>
                <a:cs typeface="Arial" pitchFamily="34" charset="0"/>
              </a:rPr>
              <a:t>performance and features in a single-wide, full-height form factor</a:t>
            </a:r>
          </a:p>
          <a:p>
            <a:pPr marL="342900" indent="-342900">
              <a:lnSpc>
                <a:spcPct val="150000"/>
              </a:lnSpc>
              <a:buFont typeface="Arial" pitchFamily="34" charset="0"/>
              <a:buChar char="•"/>
              <a:defRPr/>
            </a:pPr>
            <a:r>
              <a:rPr lang="en-US" sz="2200" b="0" dirty="0">
                <a:solidFill>
                  <a:schemeClr val="tx1"/>
                </a:solidFill>
                <a:cs typeface="Arial" pitchFamily="34" charset="0"/>
              </a:rPr>
              <a:t>Up to four cost-effective Intel® Xeon ® E5-4600 processors</a:t>
            </a:r>
          </a:p>
          <a:p>
            <a:pPr marL="342900" indent="-342900">
              <a:lnSpc>
                <a:spcPct val="150000"/>
              </a:lnSpc>
              <a:buFont typeface="Arial" pitchFamily="34" charset="0"/>
              <a:buChar char="•"/>
              <a:defRPr/>
            </a:pPr>
            <a:r>
              <a:rPr lang="en-US" sz="2200" b="0" dirty="0">
                <a:solidFill>
                  <a:schemeClr val="tx1"/>
                </a:solidFill>
                <a:cs typeface="Arial" pitchFamily="34" charset="0"/>
              </a:rPr>
              <a:t>32 DIMM sockets for up to 1.0TB of Gen8 HP </a:t>
            </a:r>
            <a:r>
              <a:rPr lang="en-US" sz="2200" b="0" dirty="0" err="1">
                <a:solidFill>
                  <a:schemeClr val="tx1"/>
                </a:solidFill>
                <a:cs typeface="Arial" pitchFamily="34" charset="0"/>
              </a:rPr>
              <a:t>SmartMemory</a:t>
            </a:r>
            <a:endParaRPr lang="en-US" sz="2200" b="0" dirty="0">
              <a:solidFill>
                <a:schemeClr val="tx1"/>
              </a:solidFill>
              <a:cs typeface="Arial" pitchFamily="34" charset="0"/>
            </a:endParaRPr>
          </a:p>
          <a:p>
            <a:pPr marL="342900" indent="-342900">
              <a:lnSpc>
                <a:spcPct val="150000"/>
              </a:lnSpc>
              <a:buFont typeface="Arial" pitchFamily="34" charset="0"/>
              <a:buChar char="•"/>
              <a:defRPr/>
            </a:pPr>
            <a:r>
              <a:rPr lang="en-US" sz="2200" b="0" dirty="0">
                <a:solidFill>
                  <a:schemeClr val="tx1"/>
                </a:solidFill>
                <a:cs typeface="Arial" pitchFamily="34" charset="0"/>
              </a:rPr>
              <a:t>Three </a:t>
            </a:r>
            <a:r>
              <a:rPr lang="en-US" sz="2200" b="0" dirty="0" err="1">
                <a:solidFill>
                  <a:schemeClr val="tx1"/>
                </a:solidFill>
                <a:cs typeface="Arial" pitchFamily="34" charset="0"/>
              </a:rPr>
              <a:t>PCIe</a:t>
            </a:r>
            <a:r>
              <a:rPr lang="en-US" sz="2200" b="0" dirty="0">
                <a:solidFill>
                  <a:schemeClr val="tx1"/>
                </a:solidFill>
                <a:cs typeface="Arial" pitchFamily="34" charset="0"/>
              </a:rPr>
              <a:t> 3.0 expansion slots (to x16)</a:t>
            </a:r>
          </a:p>
          <a:p>
            <a:pPr marL="342900" indent="-342900">
              <a:lnSpc>
                <a:spcPct val="150000"/>
              </a:lnSpc>
              <a:buFont typeface="Arial" pitchFamily="34" charset="0"/>
              <a:buChar char="•"/>
              <a:defRPr/>
            </a:pPr>
            <a:r>
              <a:rPr lang="en-US" sz="2200" b="0" dirty="0">
                <a:solidFill>
                  <a:schemeClr val="tx1"/>
                </a:solidFill>
                <a:cs typeface="Arial" pitchFamily="34" charset="0"/>
              </a:rPr>
              <a:t>Gen8 </a:t>
            </a:r>
            <a:r>
              <a:rPr lang="en-US" sz="2200" b="0" dirty="0" err="1">
                <a:solidFill>
                  <a:schemeClr val="tx1"/>
                </a:solidFill>
                <a:cs typeface="Arial" pitchFamily="34" charset="0"/>
              </a:rPr>
              <a:t>FlexibleLOM</a:t>
            </a:r>
            <a:r>
              <a:rPr lang="en-US" sz="2200" b="0" dirty="0">
                <a:solidFill>
                  <a:schemeClr val="tx1"/>
                </a:solidFill>
                <a:cs typeface="Arial" pitchFamily="34" charset="0"/>
              </a:rPr>
              <a:t> solution for choice of embedded networking</a:t>
            </a:r>
          </a:p>
          <a:p>
            <a:pPr marL="342900" indent="-342900">
              <a:lnSpc>
                <a:spcPct val="150000"/>
              </a:lnSpc>
              <a:buFont typeface="Arial" pitchFamily="34" charset="0"/>
              <a:buChar char="•"/>
              <a:defRPr/>
            </a:pPr>
            <a:r>
              <a:rPr lang="en-US" sz="2200" b="0" dirty="0">
                <a:solidFill>
                  <a:schemeClr val="tx1"/>
                </a:solidFill>
                <a:cs typeface="Arial" pitchFamily="34" charset="0"/>
              </a:rPr>
              <a:t>Gen8 Smart Array Controller with optional 512MB FBWC</a:t>
            </a:r>
          </a:p>
          <a:p>
            <a:pPr marL="342900" indent="-342900">
              <a:lnSpc>
                <a:spcPct val="150000"/>
              </a:lnSpc>
              <a:buFont typeface="Arial" pitchFamily="34" charset="0"/>
              <a:buChar char="•"/>
              <a:defRPr/>
            </a:pPr>
            <a:r>
              <a:rPr lang="en-US" sz="2200" b="0" dirty="0">
                <a:solidFill>
                  <a:schemeClr val="tx1"/>
                </a:solidFill>
                <a:cs typeface="Arial" pitchFamily="34" charset="0"/>
              </a:rPr>
              <a:t>Gen8 HP </a:t>
            </a:r>
            <a:r>
              <a:rPr lang="en-US" sz="2200" b="0" dirty="0" err="1">
                <a:solidFill>
                  <a:schemeClr val="tx1"/>
                </a:solidFill>
                <a:cs typeface="Arial" pitchFamily="34" charset="0"/>
              </a:rPr>
              <a:t>iLO</a:t>
            </a:r>
            <a:r>
              <a:rPr lang="en-US" sz="2200" b="0" dirty="0">
                <a:solidFill>
                  <a:schemeClr val="tx1"/>
                </a:solidFill>
                <a:cs typeface="Arial" pitchFamily="34" charset="0"/>
              </a:rPr>
              <a:t> and cloud-enabled Insight Management</a:t>
            </a:r>
          </a:p>
          <a:p>
            <a:pPr lvl="2"/>
            <a:endParaRPr lang="en-US" sz="1200" b="1" dirty="0" smtClean="0">
              <a:cs typeface="Arial" pitchFamily="34" charset="0"/>
            </a:endParaRPr>
          </a:p>
          <a:p>
            <a:pPr lvl="2"/>
            <a:endParaRPr lang="en-US" sz="1200" b="1" dirty="0" smtClean="0">
              <a:cs typeface="Arial" pitchFamily="34" charset="0"/>
            </a:endParaRPr>
          </a:p>
        </p:txBody>
      </p:sp>
      <p:sp>
        <p:nvSpPr>
          <p:cNvPr id="11" name="Rectangle 10"/>
          <p:cNvSpPr/>
          <p:nvPr/>
        </p:nvSpPr>
        <p:spPr>
          <a:xfrm>
            <a:off x="237583" y="2996652"/>
            <a:ext cx="1813253" cy="393506"/>
          </a:xfrm>
          <a:prstGeom prst="rect">
            <a:avLst/>
          </a:prstGeom>
        </p:spPr>
        <p:txBody>
          <a:bodyPr wrap="none">
            <a:spAutoFit/>
          </a:bodyPr>
          <a:lstStyle/>
          <a:p>
            <a:pPr>
              <a:lnSpc>
                <a:spcPct val="120000"/>
              </a:lnSpc>
              <a:spcAft>
                <a:spcPts val="140"/>
              </a:spcAft>
              <a:buSzPct val="100000"/>
            </a:pPr>
            <a:r>
              <a:rPr lang="en-US" b="1" dirty="0" smtClean="0">
                <a:solidFill>
                  <a:srgbClr val="0096D6"/>
                </a:solidFill>
                <a:latin typeface="HP Simplified" pitchFamily="34" charset="0"/>
                <a:cs typeface="Arial" pitchFamily="34" charset="0"/>
              </a:rPr>
              <a:t>Additional Value</a:t>
            </a:r>
            <a:endParaRPr lang="en-GB" b="1" dirty="0" smtClean="0">
              <a:solidFill>
                <a:srgbClr val="0096D6"/>
              </a:solidFill>
              <a:latin typeface="HP Simplified" pitchFamily="34" charset="0"/>
              <a:cs typeface="Arial" pitchFamily="34" charset="0"/>
            </a:endParaRPr>
          </a:p>
        </p:txBody>
      </p:sp>
      <p:sp>
        <p:nvSpPr>
          <p:cNvPr id="19" name="TextBox 18"/>
          <p:cNvSpPr txBox="1"/>
          <p:nvPr/>
        </p:nvSpPr>
        <p:spPr>
          <a:xfrm>
            <a:off x="352425" y="3438525"/>
            <a:ext cx="1524000" cy="307777"/>
          </a:xfrm>
          <a:prstGeom prst="rect">
            <a:avLst/>
          </a:prstGeom>
          <a:noFill/>
        </p:spPr>
        <p:txBody>
          <a:bodyPr wrap="square" rtlCol="0">
            <a:spAutoFit/>
          </a:bodyPr>
          <a:lstStyle/>
          <a:p>
            <a:r>
              <a:rPr lang="en-US" sz="1400" dirty="0" smtClean="0">
                <a:solidFill>
                  <a:prstClr val="black"/>
                </a:solidFill>
                <a:latin typeface="HP Simplified" pitchFamily="34" charset="0"/>
                <a:cs typeface="Arial" pitchFamily="34" charset="0"/>
              </a:rPr>
              <a:t>Ideal Environment</a:t>
            </a:r>
            <a:endParaRPr lang="en-US" sz="1400" dirty="0">
              <a:solidFill>
                <a:prstClr val="black"/>
              </a:solidFill>
              <a:latin typeface="HP Simplified" pitchFamily="34" charset="0"/>
              <a:cs typeface="Arial" pitchFamily="34" charset="0"/>
            </a:endParaRPr>
          </a:p>
        </p:txBody>
      </p:sp>
      <p:sp>
        <p:nvSpPr>
          <p:cNvPr id="20" name="TextBox 19"/>
          <p:cNvSpPr txBox="1"/>
          <p:nvPr/>
        </p:nvSpPr>
        <p:spPr>
          <a:xfrm>
            <a:off x="352425" y="3940803"/>
            <a:ext cx="1524000" cy="307777"/>
          </a:xfrm>
          <a:prstGeom prst="rect">
            <a:avLst/>
          </a:prstGeom>
          <a:noFill/>
        </p:spPr>
        <p:txBody>
          <a:bodyPr wrap="square" rtlCol="0">
            <a:spAutoFit/>
          </a:bodyPr>
          <a:lstStyle/>
          <a:p>
            <a:r>
              <a:rPr lang="en-US" sz="1400" dirty="0" smtClean="0">
                <a:solidFill>
                  <a:prstClr val="black"/>
                </a:solidFill>
                <a:latin typeface="HP Simplified" pitchFamily="34" charset="0"/>
                <a:cs typeface="Arial" pitchFamily="34" charset="0"/>
              </a:rPr>
              <a:t>Services</a:t>
            </a:r>
            <a:endParaRPr lang="en-US" sz="1400" dirty="0">
              <a:solidFill>
                <a:prstClr val="black"/>
              </a:solidFill>
              <a:latin typeface="HP Simplified" pitchFamily="34" charset="0"/>
              <a:cs typeface="Arial" pitchFamily="34" charset="0"/>
            </a:endParaRPr>
          </a:p>
        </p:txBody>
      </p:sp>
      <p:sp>
        <p:nvSpPr>
          <p:cNvPr id="24" name="TextBox 23"/>
          <p:cNvSpPr txBox="1"/>
          <p:nvPr/>
        </p:nvSpPr>
        <p:spPr>
          <a:xfrm>
            <a:off x="2298772" y="3470746"/>
            <a:ext cx="5115824" cy="1480405"/>
          </a:xfrm>
          <a:prstGeom prst="rect">
            <a:avLst/>
          </a:prstGeom>
          <a:noFill/>
        </p:spPr>
        <p:txBody>
          <a:bodyPr wrap="none" rtlCol="0">
            <a:spAutoFit/>
          </a:bodyPr>
          <a:lstStyle/>
          <a:p>
            <a:pPr marL="284163" lvl="1" indent="-173038">
              <a:lnSpc>
                <a:spcPct val="120000"/>
              </a:lnSpc>
              <a:buFont typeface="Arial" pitchFamily="34" charset="0"/>
              <a:buChar char="•"/>
            </a:pPr>
            <a:r>
              <a:rPr lang="en-US" sz="1100" dirty="0">
                <a:solidFill>
                  <a:prstClr val="black"/>
                </a:solidFill>
                <a:latin typeface="HP Simplified" pitchFamily="34" charset="0"/>
              </a:rPr>
              <a:t>Virtualization/consolidation</a:t>
            </a:r>
          </a:p>
          <a:p>
            <a:pPr marL="284163" lvl="1" indent="-173038">
              <a:lnSpc>
                <a:spcPct val="120000"/>
              </a:lnSpc>
              <a:buFont typeface="Arial" pitchFamily="34" charset="0"/>
              <a:buChar char="•"/>
            </a:pPr>
            <a:r>
              <a:rPr lang="en-US" sz="1100" dirty="0">
                <a:solidFill>
                  <a:prstClr val="black"/>
                </a:solidFill>
                <a:latin typeface="HP Simplified" pitchFamily="34" charset="0"/>
              </a:rPr>
              <a:t>Business processing (ERP, CRM, batch, </a:t>
            </a:r>
            <a:r>
              <a:rPr lang="en-US" sz="1100" dirty="0" err="1">
                <a:solidFill>
                  <a:prstClr val="black"/>
                </a:solidFill>
                <a:latin typeface="HP Simplified" pitchFamily="34" charset="0"/>
              </a:rPr>
              <a:t>etc</a:t>
            </a:r>
            <a:r>
              <a:rPr lang="en-US" sz="1100" dirty="0">
                <a:solidFill>
                  <a:prstClr val="black"/>
                </a:solidFill>
                <a:latin typeface="HP Simplified" pitchFamily="34" charset="0"/>
              </a:rPr>
              <a:t>)</a:t>
            </a:r>
          </a:p>
          <a:p>
            <a:pPr marL="284163" lvl="1" indent="-173038">
              <a:lnSpc>
                <a:spcPct val="120000"/>
              </a:lnSpc>
              <a:buFont typeface="Arial" pitchFamily="34" charset="0"/>
              <a:buChar char="•"/>
            </a:pPr>
            <a:r>
              <a:rPr lang="en-US" sz="1100" dirty="0">
                <a:solidFill>
                  <a:prstClr val="black"/>
                </a:solidFill>
                <a:latin typeface="HP Simplified" pitchFamily="34" charset="0"/>
              </a:rPr>
              <a:t>Database</a:t>
            </a:r>
          </a:p>
          <a:p>
            <a:pPr marL="284163" lvl="1" indent="-173038">
              <a:lnSpc>
                <a:spcPct val="120000"/>
              </a:lnSpc>
              <a:buFont typeface="Arial" pitchFamily="34" charset="0"/>
              <a:buChar char="•"/>
            </a:pPr>
            <a:r>
              <a:rPr lang="en-US" sz="1100" dirty="0">
                <a:solidFill>
                  <a:prstClr val="black"/>
                </a:solidFill>
                <a:latin typeface="HP Simplified" pitchFamily="34" charset="0"/>
              </a:rPr>
              <a:t>Application development</a:t>
            </a:r>
          </a:p>
          <a:p>
            <a:pPr marL="284163" lvl="1" indent="-173038">
              <a:lnSpc>
                <a:spcPct val="120000"/>
              </a:lnSpc>
              <a:buFont typeface="Arial" pitchFamily="34" charset="0"/>
              <a:buChar char="•"/>
            </a:pPr>
            <a:r>
              <a:rPr lang="en-US" sz="1100" dirty="0">
                <a:solidFill>
                  <a:prstClr val="black"/>
                </a:solidFill>
                <a:latin typeface="HP Simplified" pitchFamily="34" charset="0"/>
              </a:rPr>
              <a:t>Industrial R&amp;D</a:t>
            </a:r>
          </a:p>
          <a:p>
            <a:pPr marL="284163" lvl="1" indent="-173038">
              <a:lnSpc>
                <a:spcPct val="120000"/>
              </a:lnSpc>
              <a:buFont typeface="Arial" pitchFamily="34" charset="0"/>
              <a:buChar char="•"/>
            </a:pPr>
            <a:r>
              <a:rPr lang="en-US" sz="1100" dirty="0">
                <a:solidFill>
                  <a:prstClr val="black"/>
                </a:solidFill>
                <a:latin typeface="HP Simplified" pitchFamily="34" charset="0"/>
              </a:rPr>
              <a:t>Any processor, memory, I/O bandwidth, data-intensive 4P application in general</a:t>
            </a:r>
          </a:p>
          <a:p>
            <a:endParaRPr lang="en-US" sz="1100" dirty="0">
              <a:solidFill>
                <a:prstClr val="black"/>
              </a:solidFill>
              <a:latin typeface="HP Simplified" pitchFamily="34" charset="0"/>
            </a:endParaRPr>
          </a:p>
        </p:txBody>
      </p:sp>
      <p:sp>
        <p:nvSpPr>
          <p:cNvPr id="22" name="Rectangle 21"/>
          <p:cNvSpPr/>
          <p:nvPr/>
        </p:nvSpPr>
        <p:spPr>
          <a:xfrm>
            <a:off x="7639665" y="0"/>
            <a:ext cx="1504335" cy="4778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P Simplified" pitchFamily="34" charset="0"/>
            </a:endParaRPr>
          </a:p>
        </p:txBody>
      </p:sp>
      <p:sp>
        <p:nvSpPr>
          <p:cNvPr id="31" name="Rectangle 30"/>
          <p:cNvSpPr/>
          <p:nvPr/>
        </p:nvSpPr>
        <p:spPr>
          <a:xfrm>
            <a:off x="8071870" y="39144"/>
            <a:ext cx="590226" cy="369332"/>
          </a:xfrm>
          <a:prstGeom prst="rect">
            <a:avLst/>
          </a:prstGeom>
        </p:spPr>
        <p:txBody>
          <a:bodyPr wrap="none">
            <a:spAutoFit/>
          </a:bodyPr>
          <a:lstStyle/>
          <a:p>
            <a:r>
              <a:rPr lang="en-US" dirty="0" smtClean="0">
                <a:solidFill>
                  <a:srgbClr val="FFFFFF"/>
                </a:solidFill>
                <a:latin typeface="HP Simplified" pitchFamily="34" charset="0"/>
              </a:rPr>
              <a:t>NDA</a:t>
            </a:r>
            <a:endParaRPr lang="en-US" dirty="0">
              <a:solidFill>
                <a:srgbClr val="FFFFFF"/>
              </a:solidFill>
              <a:latin typeface="HP Simplified" pitchFamily="34" charset="0"/>
              <a:cs typeface="HP Simplified"/>
            </a:endParaRPr>
          </a:p>
        </p:txBody>
      </p:sp>
      <p:cxnSp>
        <p:nvCxnSpPr>
          <p:cNvPr id="32" name="Straight Connector 31"/>
          <p:cNvCxnSpPr/>
          <p:nvPr/>
        </p:nvCxnSpPr>
        <p:spPr>
          <a:xfrm>
            <a:off x="389357" y="3393438"/>
            <a:ext cx="776945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300748" y="3387539"/>
            <a:ext cx="0" cy="133915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74751" y="773711"/>
            <a:ext cx="1333834" cy="3030700"/>
          </a:xfrm>
          <a:prstGeom prst="rect">
            <a:avLst/>
          </a:prstGeom>
          <a:noFill/>
          <a:ln w="9525">
            <a:noFill/>
            <a:miter lim="800000"/>
            <a:headEnd/>
            <a:tailEnd/>
          </a:ln>
          <a:effectLst/>
        </p:spPr>
      </p:pic>
    </p:spTree>
    <p:extLst>
      <p:ext uri="{BB962C8B-B14F-4D97-AF65-F5344CB8AC3E}">
        <p14:creationId xmlns:p14="http://schemas.microsoft.com/office/powerpoint/2010/main" val="623952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1019847" y="1151804"/>
            <a:ext cx="4167187" cy="4116387"/>
            <a:chOff x="1513685" y="1460855"/>
            <a:chExt cx="4308857" cy="4256359"/>
          </a:xfrm>
        </p:grpSpPr>
        <p:pic>
          <p:nvPicPr>
            <p:cNvPr id="163851" name="Picture 35" descr="System icons Danielle suggestion-cloud.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64878" y="1460855"/>
              <a:ext cx="1457664" cy="1449506"/>
            </a:xfrm>
            <a:prstGeom prst="rect">
              <a:avLst/>
            </a:prstGeom>
            <a:noFill/>
            <a:ln w="9525">
              <a:noFill/>
              <a:miter lim="800000"/>
              <a:headEnd/>
              <a:tailEnd/>
            </a:ln>
          </p:spPr>
        </p:pic>
        <p:pic>
          <p:nvPicPr>
            <p:cNvPr id="163852" name="Picture 36" descr="arrow thingy-01.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13685" y="2946139"/>
              <a:ext cx="3454846" cy="2771075"/>
            </a:xfrm>
            <a:prstGeom prst="rect">
              <a:avLst/>
            </a:prstGeom>
            <a:noFill/>
            <a:ln w="9525">
              <a:noFill/>
              <a:miter lim="800000"/>
              <a:headEnd/>
              <a:tailEnd/>
            </a:ln>
          </p:spPr>
        </p:pic>
        <p:pic>
          <p:nvPicPr>
            <p:cNvPr id="163853" name="Picture 37" descr="arrow thingy-02.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95719" y="3545353"/>
              <a:ext cx="571099" cy="1449507"/>
            </a:xfrm>
            <a:prstGeom prst="rect">
              <a:avLst/>
            </a:prstGeom>
            <a:noFill/>
            <a:ln w="9525">
              <a:noFill/>
              <a:miter lim="800000"/>
              <a:headEnd/>
              <a:tailEnd/>
            </a:ln>
          </p:spPr>
        </p:pic>
        <p:pic>
          <p:nvPicPr>
            <p:cNvPr id="163854" name="Picture 38" descr="System icons Danielle suggestion-virt.png"/>
            <p:cNvPicPr>
              <a:picLocks noChangeAspect="1"/>
            </p:cNvPicPr>
            <p:nvPr/>
          </p:nvPicPr>
          <p:blipFill>
            <a:blip r:embed="rId6" cstate="email"/>
            <a:srcRect/>
            <a:stretch>
              <a:fillRect/>
            </a:stretch>
          </p:blipFill>
          <p:spPr bwMode="auto">
            <a:xfrm>
              <a:off x="3223273" y="2328074"/>
              <a:ext cx="1332566" cy="1449505"/>
            </a:xfrm>
            <a:prstGeom prst="rect">
              <a:avLst/>
            </a:prstGeom>
            <a:noFill/>
            <a:ln w="9525">
              <a:noFill/>
              <a:miter lim="800000"/>
              <a:headEnd/>
              <a:tailEnd/>
            </a:ln>
          </p:spPr>
        </p:pic>
      </p:grpSp>
      <p:cxnSp>
        <p:nvCxnSpPr>
          <p:cNvPr id="41" name="Straight Connector 40"/>
          <p:cNvCxnSpPr/>
          <p:nvPr/>
        </p:nvCxnSpPr>
        <p:spPr>
          <a:xfrm>
            <a:off x="5466254" y="1708952"/>
            <a:ext cx="3484264" cy="1588"/>
          </a:xfrm>
          <a:prstGeom prst="line">
            <a:avLst/>
          </a:prstGeom>
          <a:ln w="6350">
            <a:gradFill flip="none" rotWithShape="1">
              <a:gsLst>
                <a:gs pos="0">
                  <a:srgbClr val="FFFFFF">
                    <a:alpha val="0"/>
                  </a:srgbClr>
                </a:gs>
                <a:gs pos="100000">
                  <a:srgbClr val="000000">
                    <a:alpha val="0"/>
                  </a:srgbClr>
                </a:gs>
                <a:gs pos="80000">
                  <a:schemeClr val="tx2"/>
                </a:gs>
                <a:gs pos="2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87905" y="2699315"/>
            <a:ext cx="3484264" cy="1588"/>
          </a:xfrm>
          <a:prstGeom prst="line">
            <a:avLst/>
          </a:prstGeom>
          <a:ln w="6350">
            <a:gradFill flip="none" rotWithShape="1">
              <a:gsLst>
                <a:gs pos="0">
                  <a:srgbClr val="FFFFFF">
                    <a:alpha val="0"/>
                  </a:srgbClr>
                </a:gs>
                <a:gs pos="100000">
                  <a:srgbClr val="000000">
                    <a:alpha val="0"/>
                  </a:srgbClr>
                </a:gs>
                <a:gs pos="80000">
                  <a:schemeClr val="tx2"/>
                </a:gs>
                <a:gs pos="2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09556" y="3689678"/>
            <a:ext cx="3484264" cy="1588"/>
          </a:xfrm>
          <a:prstGeom prst="line">
            <a:avLst/>
          </a:prstGeom>
          <a:ln w="6350">
            <a:gradFill flip="none" rotWithShape="1">
              <a:gsLst>
                <a:gs pos="0">
                  <a:srgbClr val="FFFFFF">
                    <a:alpha val="0"/>
                  </a:srgbClr>
                </a:gs>
                <a:gs pos="100000">
                  <a:srgbClr val="000000">
                    <a:alpha val="0"/>
                  </a:srgbClr>
                </a:gs>
                <a:gs pos="80000">
                  <a:schemeClr val="tx2"/>
                </a:gs>
                <a:gs pos="2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3845" name="Subtitle 1"/>
          <p:cNvSpPr>
            <a:spLocks noGrp="1"/>
          </p:cNvSpPr>
          <p:nvPr>
            <p:ph type="subTitle" idx="4294967295"/>
          </p:nvPr>
        </p:nvSpPr>
        <p:spPr>
          <a:xfrm>
            <a:off x="331469" y="660169"/>
            <a:ext cx="8460105" cy="384721"/>
          </a:xfrm>
          <a:prstGeom prst="rect">
            <a:avLst/>
          </a:prstGeom>
        </p:spPr>
        <p:txBody>
          <a:bodyPr>
            <a:normAutofit fontScale="92500" lnSpcReduction="10000"/>
          </a:bodyPr>
          <a:lstStyle/>
          <a:p>
            <a:r>
              <a:rPr lang="en-US" dirty="0" smtClean="0"/>
              <a:t>Protection &amp; growth for you and your customer’s  investment</a:t>
            </a:r>
          </a:p>
        </p:txBody>
      </p:sp>
      <p:sp>
        <p:nvSpPr>
          <p:cNvPr id="3" name="Title 2"/>
          <p:cNvSpPr>
            <a:spLocks noGrp="1"/>
          </p:cNvSpPr>
          <p:nvPr>
            <p:ph type="title"/>
          </p:nvPr>
        </p:nvSpPr>
        <p:spPr/>
        <p:txBody>
          <a:bodyPr/>
          <a:lstStyle/>
          <a:p>
            <a:r>
              <a:rPr lang="en-US" dirty="0"/>
              <a:t>HP Provides the Best Path to the Cloud</a:t>
            </a:r>
          </a:p>
        </p:txBody>
      </p:sp>
      <p:sp>
        <p:nvSpPr>
          <p:cNvPr id="163847" name="Rectangle 4"/>
          <p:cNvSpPr>
            <a:spLocks noChangeArrowheads="1"/>
          </p:cNvSpPr>
          <p:nvPr/>
        </p:nvSpPr>
        <p:spPr bwMode="auto">
          <a:xfrm>
            <a:off x="4474246" y="2794457"/>
            <a:ext cx="3836988" cy="851515"/>
          </a:xfrm>
          <a:prstGeom prst="rect">
            <a:avLst/>
          </a:prstGeom>
          <a:noFill/>
          <a:ln w="9525">
            <a:noFill/>
            <a:miter lim="800000"/>
            <a:headEnd/>
            <a:tailEnd/>
          </a:ln>
        </p:spPr>
        <p:txBody>
          <a:bodyPr wrap="square">
            <a:spAutoFit/>
          </a:bodyPr>
          <a:lstStyle/>
          <a:p>
            <a:pPr>
              <a:spcAft>
                <a:spcPts val="300"/>
              </a:spcAft>
              <a:buSzPct val="100000"/>
            </a:pPr>
            <a:r>
              <a:rPr lang="en-US" dirty="0" smtClean="0">
                <a:solidFill>
                  <a:schemeClr val="accent4"/>
                </a:solidFill>
                <a:latin typeface="HP Simplified" pitchFamily="34" charset="0"/>
              </a:rPr>
              <a:t>HP VirtualSystem</a:t>
            </a:r>
            <a:endParaRPr lang="en-GB" dirty="0">
              <a:solidFill>
                <a:schemeClr val="accent4"/>
              </a:solidFill>
              <a:latin typeface="HP Simplified" pitchFamily="34" charset="0"/>
            </a:endParaRPr>
          </a:p>
          <a:p>
            <a:pPr>
              <a:spcAft>
                <a:spcPts val="138"/>
              </a:spcAft>
              <a:buSzPct val="100000"/>
            </a:pPr>
            <a:r>
              <a:rPr lang="en-GB" sz="1400" dirty="0">
                <a:latin typeface="HP Simplified" pitchFamily="34" charset="0"/>
              </a:rPr>
              <a:t>Virtual/utility storage, </a:t>
            </a:r>
            <a:r>
              <a:rPr lang="en-GB" sz="1400" dirty="0" smtClean="0">
                <a:latin typeface="HP Simplified" pitchFamily="34" charset="0"/>
              </a:rPr>
              <a:t>VMs, </a:t>
            </a:r>
            <a:r>
              <a:rPr lang="en-GB" sz="1400" dirty="0">
                <a:latin typeface="HP Simplified" pitchFamily="34" charset="0"/>
              </a:rPr>
              <a:t>and </a:t>
            </a:r>
            <a:endParaRPr lang="en-GB" sz="1400" dirty="0" smtClean="0">
              <a:latin typeface="HP Simplified" pitchFamily="34" charset="0"/>
            </a:endParaRPr>
          </a:p>
          <a:p>
            <a:pPr>
              <a:spcAft>
                <a:spcPts val="138"/>
              </a:spcAft>
              <a:buSzPct val="100000"/>
            </a:pPr>
            <a:r>
              <a:rPr lang="en-GB" sz="1400" dirty="0" smtClean="0">
                <a:latin typeface="HP Simplified" pitchFamily="34" charset="0"/>
              </a:rPr>
              <a:t>management</a:t>
            </a:r>
            <a:endParaRPr lang="en-US" sz="1400" dirty="0">
              <a:latin typeface="HP Simplified" pitchFamily="34" charset="0"/>
            </a:endParaRPr>
          </a:p>
        </p:txBody>
      </p:sp>
      <p:sp>
        <p:nvSpPr>
          <p:cNvPr id="8" name="Rectangle 5"/>
          <p:cNvSpPr>
            <a:spLocks noChangeArrowheads="1"/>
          </p:cNvSpPr>
          <p:nvPr/>
        </p:nvSpPr>
        <p:spPr bwMode="auto">
          <a:xfrm>
            <a:off x="3277272" y="3766007"/>
            <a:ext cx="5211762" cy="906915"/>
          </a:xfrm>
          <a:prstGeom prst="rect">
            <a:avLst/>
          </a:prstGeom>
          <a:noFill/>
          <a:ln w="9525">
            <a:noFill/>
            <a:miter lim="800000"/>
            <a:headEnd/>
            <a:tailEnd/>
          </a:ln>
        </p:spPr>
        <p:txBody>
          <a:bodyPr wrap="square">
            <a:spAutoFit/>
          </a:bodyPr>
          <a:lstStyle/>
          <a:p>
            <a:pPr indent="-361950" fontAlgn="auto">
              <a:lnSpc>
                <a:spcPct val="120000"/>
              </a:lnSpc>
              <a:spcBef>
                <a:spcPts val="0"/>
              </a:spcBef>
              <a:spcAft>
                <a:spcPts val="300"/>
              </a:spcAft>
              <a:buSzPct val="100000"/>
              <a:defRPr/>
            </a:pPr>
            <a:r>
              <a:rPr lang="en-US" dirty="0" smtClean="0">
                <a:solidFill>
                  <a:schemeClr val="accent4"/>
                </a:solidFill>
                <a:latin typeface="HP Simplified" pitchFamily="34" charset="0"/>
                <a:cs typeface="Futura Hv"/>
              </a:rPr>
              <a:t>HP BladeSystem</a:t>
            </a:r>
            <a:endParaRPr lang="en-US" dirty="0">
              <a:solidFill>
                <a:schemeClr val="accent4"/>
              </a:solidFill>
              <a:latin typeface="HP Simplified" pitchFamily="34" charset="0"/>
              <a:cs typeface="Futura Hv"/>
            </a:endParaRPr>
          </a:p>
          <a:p>
            <a:pPr fontAlgn="auto">
              <a:spcBef>
                <a:spcPts val="0"/>
              </a:spcBef>
              <a:spcAft>
                <a:spcPts val="138"/>
              </a:spcAft>
              <a:buSzPct val="100000"/>
              <a:defRPr/>
            </a:pPr>
            <a:r>
              <a:rPr lang="en-US" sz="1400" dirty="0">
                <a:latin typeface="HP Simplified" pitchFamily="34" charset="0"/>
              </a:rPr>
              <a:t>Industry’s leading modular architecture </a:t>
            </a:r>
            <a:endParaRPr lang="en-US" sz="1400" dirty="0" smtClean="0">
              <a:latin typeface="HP Simplified" pitchFamily="34" charset="0"/>
            </a:endParaRPr>
          </a:p>
          <a:p>
            <a:pPr fontAlgn="auto">
              <a:spcBef>
                <a:spcPts val="0"/>
              </a:spcBef>
              <a:spcAft>
                <a:spcPts val="138"/>
              </a:spcAft>
              <a:buSzPct val="100000"/>
              <a:defRPr/>
            </a:pPr>
            <a:r>
              <a:rPr lang="en-US" sz="1400" dirty="0" smtClean="0">
                <a:latin typeface="HP Simplified" pitchFamily="34" charset="0"/>
              </a:rPr>
              <a:t>and </a:t>
            </a:r>
            <a:r>
              <a:rPr lang="en-US" sz="1400" dirty="0">
                <a:latin typeface="HP Simplified" pitchFamily="34" charset="0"/>
              </a:rPr>
              <a:t>virtual connectivity</a:t>
            </a:r>
          </a:p>
        </p:txBody>
      </p:sp>
      <p:sp>
        <p:nvSpPr>
          <p:cNvPr id="10" name="Rectangle 4"/>
          <p:cNvSpPr>
            <a:spLocks noChangeArrowheads="1"/>
          </p:cNvSpPr>
          <p:nvPr/>
        </p:nvSpPr>
        <p:spPr bwMode="auto">
          <a:xfrm>
            <a:off x="5669634" y="1845132"/>
            <a:ext cx="2743200" cy="838691"/>
          </a:xfrm>
          <a:prstGeom prst="rect">
            <a:avLst/>
          </a:prstGeom>
          <a:noFill/>
          <a:ln w="9525">
            <a:noFill/>
            <a:miter lim="800000"/>
            <a:headEnd/>
            <a:tailEnd/>
          </a:ln>
        </p:spPr>
        <p:txBody>
          <a:bodyPr>
            <a:spAutoFit/>
          </a:bodyPr>
          <a:lstStyle/>
          <a:p>
            <a:pPr fontAlgn="auto">
              <a:spcBef>
                <a:spcPts val="0"/>
              </a:spcBef>
              <a:spcAft>
                <a:spcPts val="300"/>
              </a:spcAft>
              <a:buSzPct val="100000"/>
              <a:defRPr/>
            </a:pPr>
            <a:r>
              <a:rPr lang="en-US" dirty="0" smtClean="0">
                <a:solidFill>
                  <a:schemeClr val="accent4"/>
                </a:solidFill>
                <a:latin typeface="HP Simplified" pitchFamily="34" charset="0"/>
                <a:cs typeface="Futura Hv"/>
              </a:rPr>
              <a:t>HP CloudSystem</a:t>
            </a:r>
            <a:endParaRPr lang="en-US" cap="all" dirty="0">
              <a:solidFill>
                <a:schemeClr val="accent4"/>
              </a:solidFill>
              <a:latin typeface="HP Simplified" pitchFamily="34" charset="0"/>
            </a:endParaRPr>
          </a:p>
          <a:p>
            <a:pPr fontAlgn="auto">
              <a:spcBef>
                <a:spcPts val="0"/>
              </a:spcBef>
              <a:spcAft>
                <a:spcPts val="300"/>
              </a:spcAft>
              <a:buSzPct val="100000"/>
              <a:defRPr/>
            </a:pPr>
            <a:r>
              <a:rPr lang="en-US" sz="1400" dirty="0">
                <a:latin typeface="HP Simplified" pitchFamily="34" charset="0"/>
              </a:rPr>
              <a:t>Automation, </a:t>
            </a:r>
            <a:r>
              <a:rPr lang="en-US" sz="1400" dirty="0" smtClean="0">
                <a:latin typeface="HP Simplified" pitchFamily="34" charset="0"/>
              </a:rPr>
              <a:t>orchestration, </a:t>
            </a:r>
            <a:r>
              <a:rPr lang="en-US" sz="1400" dirty="0">
                <a:latin typeface="HP Simplified" pitchFamily="34" charset="0"/>
              </a:rPr>
              <a:t>and service management</a:t>
            </a:r>
            <a:endParaRPr lang="en-GB" sz="1400" dirty="0">
              <a:latin typeface="HP Simplified" pitchFamily="34" charset="0"/>
            </a:endParaRPr>
          </a:p>
        </p:txBody>
      </p:sp>
      <p:sp>
        <p:nvSpPr>
          <p:cNvPr id="18" name="Right Arrow 17"/>
          <p:cNvSpPr/>
          <p:nvPr/>
        </p:nvSpPr>
        <p:spPr>
          <a:xfrm rot="19171209">
            <a:off x="-168127" y="1975584"/>
            <a:ext cx="3454207" cy="75566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P Simplified" pitchFamily="34" charset="0"/>
              </a:rPr>
              <a:t>Differentiated Customer value</a:t>
            </a:r>
            <a:endParaRPr lang="en-US" dirty="0">
              <a:latin typeface="HP Simplified" pitchFamily="34" charset="0"/>
            </a:endParaRPr>
          </a:p>
        </p:txBody>
      </p:sp>
      <p:sp>
        <p:nvSpPr>
          <p:cNvPr id="20" name="Right Arrow 19"/>
          <p:cNvSpPr/>
          <p:nvPr/>
        </p:nvSpPr>
        <p:spPr>
          <a:xfrm rot="19171209">
            <a:off x="5695131" y="3313431"/>
            <a:ext cx="3454207" cy="75566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P Simplified" pitchFamily="34" charset="0"/>
              </a:rPr>
              <a:t>Partner Margin </a:t>
            </a:r>
            <a:endParaRPr lang="en-US" dirty="0">
              <a:latin typeface="HP Simplified" pitchFamily="34" charset="0"/>
            </a:endParaRPr>
          </a:p>
        </p:txBody>
      </p:sp>
      <p:pic>
        <p:nvPicPr>
          <p:cNvPr id="17" name="Picture 2" descr="http://plrim.plrinternetmarke.netdna-cdn.com/wp-content/uploads/2010/07/make-money-online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68034" y="0"/>
            <a:ext cx="1575966" cy="1128713"/>
          </a:xfrm>
          <a:prstGeom prst="rect">
            <a:avLst/>
          </a:prstGeom>
          <a:noFill/>
        </p:spPr>
      </p:pic>
    </p:spTree>
    <p:extLst>
      <p:ext uri="{BB962C8B-B14F-4D97-AF65-F5344CB8AC3E}">
        <p14:creationId xmlns:p14="http://schemas.microsoft.com/office/powerpoint/2010/main" val="716900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69" y="235063"/>
            <a:ext cx="8460105" cy="430887"/>
          </a:xfrm>
        </p:spPr>
        <p:txBody>
          <a:bodyPr/>
          <a:lstStyle/>
          <a:p>
            <a:r>
              <a:rPr lang="en-US" b="0" dirty="0" smtClean="0">
                <a:latin typeface="HP Simplified" pitchFamily="34" charset="0"/>
              </a:rPr>
              <a:t>Transforming the Server Industry in 100 Days</a:t>
            </a:r>
            <a:endParaRPr lang="en-US" b="0" dirty="0">
              <a:latin typeface="HP Simplified" pitchFamily="34" charset="0"/>
            </a:endParaRPr>
          </a:p>
        </p:txBody>
      </p:sp>
      <p:sp>
        <p:nvSpPr>
          <p:cNvPr id="3" name="Slide Number Placeholder 2"/>
          <p:cNvSpPr>
            <a:spLocks noGrp="1"/>
          </p:cNvSpPr>
          <p:nvPr>
            <p:ph type="sldNum" sz="quarter" idx="4"/>
          </p:nvPr>
        </p:nvSpPr>
        <p:spPr/>
        <p:txBody>
          <a:bodyPr/>
          <a:lstStyle/>
          <a:p>
            <a:fld id="{33088DE5-1DDF-C242-AF39-BA25983D68D6}" type="slidenum">
              <a:rPr lang="en-US" noProof="0" smtClean="0"/>
              <a:pPr/>
              <a:t>4</a:t>
            </a:fld>
            <a:endParaRPr lang="en-US" noProof="0" dirty="0"/>
          </a:p>
        </p:txBody>
      </p:sp>
      <p:pic>
        <p:nvPicPr>
          <p:cNvPr id="5" name="Picture 4" descr="Voyag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6371" y="1087565"/>
            <a:ext cx="2797629" cy="2178154"/>
          </a:xfrm>
          <a:prstGeom prst="rect">
            <a:avLst/>
          </a:prstGeom>
        </p:spPr>
      </p:pic>
      <p:sp>
        <p:nvSpPr>
          <p:cNvPr id="6" name="Slide Number Placeholder 2"/>
          <p:cNvSpPr txBox="1">
            <a:spLocks/>
          </p:cNvSpPr>
          <p:nvPr/>
        </p:nvSpPr>
        <p:spPr bwMode="black">
          <a:xfrm>
            <a:off x="348905" y="6025935"/>
            <a:ext cx="182186" cy="107722"/>
          </a:xfrm>
          <a:prstGeom prst="rect">
            <a:avLst/>
          </a:prstGeom>
          <a:noFill/>
        </p:spPr>
        <p:txBody>
          <a:bodyPr wrap="square" lIns="0" tIns="0" rIns="0" bIns="0"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9FE57C1-99E3-4342-90AE-63D315326D4A}" type="slidenum">
              <a:rPr kumimoji="0" lang="en-US" sz="700" b="0" i="0" u="none" strike="noStrike" kern="1200" cap="none" spc="0" normalizeH="0" baseline="0" noProof="0" smtClean="0">
                <a:ln>
                  <a:noFill/>
                </a:ln>
                <a:solidFill>
                  <a:srgbClr val="A6A6A6"/>
                </a:solidFill>
                <a:effectLst/>
                <a:uLnTx/>
                <a:uFillTx/>
                <a:latin typeface="+mj-lt"/>
                <a:ea typeface="+mn-ea"/>
                <a:cs typeface="HP Text Beta Regular"/>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700" b="0" i="0" u="none" strike="noStrike" kern="1200" cap="none" spc="0" normalizeH="0" baseline="0" noProof="0" dirty="0">
              <a:ln>
                <a:noFill/>
              </a:ln>
              <a:solidFill>
                <a:srgbClr val="A6A6A6"/>
              </a:solidFill>
              <a:effectLst/>
              <a:uLnTx/>
              <a:uFillTx/>
              <a:latin typeface="+mj-lt"/>
              <a:ea typeface="+mn-ea"/>
              <a:cs typeface="HP Text Beta Regular"/>
            </a:endParaRPr>
          </a:p>
        </p:txBody>
      </p:sp>
      <p:pic>
        <p:nvPicPr>
          <p:cNvPr id="7" name="Picture 6" descr="Moonshot crop.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79503" y="1092136"/>
            <a:ext cx="3059801" cy="2176317"/>
          </a:xfrm>
          <a:prstGeom prst="rect">
            <a:avLst/>
          </a:prstGeom>
          <a:effectLst>
            <a:outerShdw blurRad="50800" dist="38100">
              <a:schemeClr val="bg1">
                <a:alpha val="43000"/>
              </a:schemeClr>
            </a:outerShdw>
          </a:effectLst>
        </p:spPr>
      </p:pic>
      <p:pic>
        <p:nvPicPr>
          <p:cNvPr id="8" name="Picture 7" descr="Moonshot crop.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092136"/>
            <a:ext cx="3072436" cy="2176317"/>
          </a:xfrm>
          <a:prstGeom prst="rect">
            <a:avLst/>
          </a:prstGeom>
          <a:effectLst>
            <a:outerShdw blurRad="50800" dist="38100">
              <a:schemeClr val="bg1">
                <a:alpha val="43000"/>
              </a:schemeClr>
            </a:outerShdw>
          </a:effectLst>
        </p:spPr>
      </p:pic>
      <p:sp>
        <p:nvSpPr>
          <p:cNvPr id="9" name="Rectangle 8"/>
          <p:cNvSpPr/>
          <p:nvPr/>
        </p:nvSpPr>
        <p:spPr>
          <a:xfrm>
            <a:off x="0" y="3267075"/>
            <a:ext cx="9144000" cy="1123950"/>
          </a:xfrm>
          <a:prstGeom prst="rect">
            <a:avLst/>
          </a:prstGeom>
          <a:gradFill flip="none" rotWithShape="1">
            <a:gsLst>
              <a:gs pos="35000">
                <a:schemeClr val="bg1">
                  <a:alpha val="81000"/>
                </a:schemeClr>
              </a:gs>
              <a:gs pos="100000">
                <a:schemeClr val="bg1">
                  <a:lumMod val="75000"/>
                  <a:alpha val="81000"/>
                </a:schemeClr>
              </a:gs>
              <a:gs pos="0">
                <a:schemeClr val="bg1">
                  <a:lumMod val="75000"/>
                  <a:alpha val="81000"/>
                </a:schemeClr>
              </a:gs>
              <a:gs pos="65000">
                <a:schemeClr val="bg1">
                  <a:alpha val="81000"/>
                </a:schemeClr>
              </a:gs>
            </a:gsLst>
            <a:lin ang="16200000" scaled="0"/>
            <a:tileRect/>
          </a:gradFill>
          <a:ln w="12700" cap="flat" cmpd="sng" algn="ctr">
            <a:gradFill flip="none" rotWithShape="1">
              <a:gsLst>
                <a:gs pos="0">
                  <a:schemeClr val="accent1">
                    <a:tint val="66000"/>
                    <a:satMod val="160000"/>
                    <a:alpha val="0"/>
                  </a:schemeClr>
                </a:gs>
                <a:gs pos="50000">
                  <a:srgbClr val="005390"/>
                </a:gs>
                <a:gs pos="100000">
                  <a:schemeClr val="accent1">
                    <a:tint val="23500"/>
                    <a:satMod val="160000"/>
                    <a:alpha val="0"/>
                  </a:schemeClr>
                </a:gs>
              </a:gsLst>
              <a:lin ang="10800000" scaled="1"/>
              <a:tileRect/>
            </a:gra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440" tIns="45720" rtlCol="0" anchor="ctr"/>
          <a:lstStyle/>
          <a:p>
            <a:pPr algn="ctr">
              <a:lnSpc>
                <a:spcPct val="85000"/>
              </a:lnSpc>
            </a:pPr>
            <a:endParaRPr lang="en-US" sz="1600" dirty="0" smtClean="0">
              <a:solidFill>
                <a:prstClr val="white"/>
              </a:solidFill>
              <a:latin typeface="HP Simplified" pitchFamily="34" charset="0"/>
            </a:endParaRPr>
          </a:p>
        </p:txBody>
      </p:sp>
      <p:sp>
        <p:nvSpPr>
          <p:cNvPr id="10" name="Rectangle 9"/>
          <p:cNvSpPr/>
          <p:nvPr/>
        </p:nvSpPr>
        <p:spPr>
          <a:xfrm>
            <a:off x="223720" y="3146680"/>
            <a:ext cx="2743200" cy="109728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b="1" dirty="0" smtClean="0">
                <a:solidFill>
                  <a:srgbClr val="0070C0"/>
                </a:solidFill>
                <a:latin typeface="HP Simplified" pitchFamily="34" charset="0"/>
                <a:cs typeface="Futura Hv"/>
              </a:rPr>
              <a:t>Project </a:t>
            </a:r>
            <a:r>
              <a:rPr lang="en-US" b="1" dirty="0" err="1" smtClean="0">
                <a:solidFill>
                  <a:srgbClr val="0070C0"/>
                </a:solidFill>
                <a:latin typeface="HP Simplified" pitchFamily="34" charset="0"/>
                <a:cs typeface="Futura Hv"/>
              </a:rPr>
              <a:t>Moonshot</a:t>
            </a:r>
            <a:r>
              <a:rPr lang="en-US" dirty="0" smtClean="0">
                <a:solidFill>
                  <a:schemeClr val="tx1"/>
                </a:solidFill>
                <a:latin typeface="HP Simplified" pitchFamily="34" charset="0"/>
                <a:cs typeface="Arial" pitchFamily="34" charset="0"/>
              </a:rPr>
              <a:t/>
            </a:r>
            <a:br>
              <a:rPr lang="en-US" dirty="0" smtClean="0">
                <a:solidFill>
                  <a:schemeClr val="tx1"/>
                </a:solidFill>
                <a:latin typeface="HP Simplified" pitchFamily="34" charset="0"/>
                <a:cs typeface="Arial" pitchFamily="34" charset="0"/>
              </a:rPr>
            </a:br>
            <a:r>
              <a:rPr lang="en-US" sz="1400" dirty="0" smtClean="0">
                <a:solidFill>
                  <a:schemeClr val="tx1"/>
                </a:solidFill>
                <a:latin typeface="HP Simplified" pitchFamily="34" charset="0"/>
                <a:cs typeface="Arial" pitchFamily="34" charset="0"/>
              </a:rPr>
              <a:t>Delivering the future of extreme low-energy computing</a:t>
            </a:r>
            <a:endParaRPr lang="en-US" dirty="0" smtClean="0">
              <a:solidFill>
                <a:schemeClr val="tx1"/>
              </a:solidFill>
              <a:latin typeface="HP Simplified" pitchFamily="34" charset="0"/>
              <a:cs typeface="Arial" pitchFamily="34" charset="0"/>
            </a:endParaRPr>
          </a:p>
        </p:txBody>
      </p:sp>
      <p:sp>
        <p:nvSpPr>
          <p:cNvPr id="11" name="Rectangle 10"/>
          <p:cNvSpPr/>
          <p:nvPr/>
        </p:nvSpPr>
        <p:spPr>
          <a:xfrm>
            <a:off x="3106072" y="3146680"/>
            <a:ext cx="2743200" cy="109728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b="1" dirty="0" smtClean="0">
                <a:solidFill>
                  <a:srgbClr val="0070C0"/>
                </a:solidFill>
                <a:latin typeface="HP Simplified" pitchFamily="34" charset="0"/>
                <a:cs typeface="Futura Hv"/>
              </a:rPr>
              <a:t>Project Odyssey</a:t>
            </a:r>
            <a:r>
              <a:rPr lang="en-US" b="1" dirty="0" smtClean="0">
                <a:solidFill>
                  <a:schemeClr val="tx1"/>
                </a:solidFill>
                <a:latin typeface="HP Simplified" pitchFamily="34" charset="0"/>
                <a:cs typeface="Arial" pitchFamily="34" charset="0"/>
              </a:rPr>
              <a:t/>
            </a:r>
            <a:br>
              <a:rPr lang="en-US" b="1" dirty="0" smtClean="0">
                <a:solidFill>
                  <a:schemeClr val="tx1"/>
                </a:solidFill>
                <a:latin typeface="HP Simplified" pitchFamily="34" charset="0"/>
                <a:cs typeface="Arial" pitchFamily="34" charset="0"/>
              </a:rPr>
            </a:br>
            <a:r>
              <a:rPr lang="en-US" sz="1400" dirty="0" smtClean="0">
                <a:solidFill>
                  <a:schemeClr val="tx1"/>
                </a:solidFill>
                <a:latin typeface="HP Simplified" pitchFamily="34" charset="0"/>
                <a:cs typeface="Arial" pitchFamily="34" charset="0"/>
              </a:rPr>
              <a:t>Redefining the future of </a:t>
            </a:r>
            <a:br>
              <a:rPr lang="en-US" sz="1400" dirty="0" smtClean="0">
                <a:solidFill>
                  <a:schemeClr val="tx1"/>
                </a:solidFill>
                <a:latin typeface="HP Simplified" pitchFamily="34" charset="0"/>
                <a:cs typeface="Arial" pitchFamily="34" charset="0"/>
              </a:rPr>
            </a:br>
            <a:r>
              <a:rPr lang="en-US" sz="1400" dirty="0" smtClean="0">
                <a:solidFill>
                  <a:schemeClr val="tx1"/>
                </a:solidFill>
                <a:latin typeface="HP Simplified" pitchFamily="34" charset="0"/>
                <a:cs typeface="Arial" pitchFamily="34" charset="0"/>
              </a:rPr>
              <a:t>mission-critical systems</a:t>
            </a:r>
            <a:endParaRPr lang="en-US" dirty="0" smtClean="0">
              <a:solidFill>
                <a:schemeClr val="tx1"/>
              </a:solidFill>
              <a:latin typeface="HP Simplified" pitchFamily="34" charset="0"/>
              <a:cs typeface="Arial" pitchFamily="34" charset="0"/>
            </a:endParaRPr>
          </a:p>
        </p:txBody>
      </p:sp>
      <p:sp>
        <p:nvSpPr>
          <p:cNvPr id="12" name="Rectangle 11"/>
          <p:cNvSpPr/>
          <p:nvPr/>
        </p:nvSpPr>
        <p:spPr>
          <a:xfrm>
            <a:off x="5988425" y="3146680"/>
            <a:ext cx="2743200" cy="109728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b="1" dirty="0" smtClean="0">
                <a:solidFill>
                  <a:srgbClr val="0070C0"/>
                </a:solidFill>
                <a:latin typeface="HP Simplified" pitchFamily="34" charset="0"/>
                <a:cs typeface="Futura Hv"/>
              </a:rPr>
              <a:t>Project Voyager</a:t>
            </a:r>
            <a:r>
              <a:rPr lang="en-US" dirty="0" smtClean="0">
                <a:solidFill>
                  <a:schemeClr val="tx1"/>
                </a:solidFill>
                <a:latin typeface="HP Simplified" pitchFamily="34" charset="0"/>
                <a:cs typeface="Arial" pitchFamily="34" charset="0"/>
              </a:rPr>
              <a:t/>
            </a:r>
            <a:br>
              <a:rPr lang="en-US" dirty="0" smtClean="0">
                <a:solidFill>
                  <a:schemeClr val="tx1"/>
                </a:solidFill>
                <a:latin typeface="HP Simplified" pitchFamily="34" charset="0"/>
                <a:cs typeface="Arial" pitchFamily="34" charset="0"/>
              </a:rPr>
            </a:br>
            <a:r>
              <a:rPr lang="en-US" sz="1400" dirty="0" smtClean="0">
                <a:solidFill>
                  <a:schemeClr val="tx1"/>
                </a:solidFill>
                <a:latin typeface="HP Simplified" pitchFamily="34" charset="0"/>
                <a:cs typeface="Arial" pitchFamily="34" charset="0"/>
              </a:rPr>
              <a:t>Redefining the expectations and economics of data centers</a:t>
            </a:r>
          </a:p>
        </p:txBody>
      </p:sp>
      <p:sp>
        <p:nvSpPr>
          <p:cNvPr id="14" name="TextBox 13"/>
          <p:cNvSpPr txBox="1"/>
          <p:nvPr/>
        </p:nvSpPr>
        <p:spPr>
          <a:xfrm>
            <a:off x="804244" y="3948198"/>
            <a:ext cx="1633781" cy="430887"/>
          </a:xfrm>
          <a:prstGeom prst="rect">
            <a:avLst/>
          </a:prstGeom>
          <a:noFill/>
        </p:spPr>
        <p:txBody>
          <a:bodyPr wrap="none" rtlCol="0">
            <a:spAutoFit/>
          </a:bodyPr>
          <a:lstStyle/>
          <a:p>
            <a:pPr algn="ctr"/>
            <a:r>
              <a:rPr lang="en-US" sz="1100" b="1" dirty="0" smtClean="0">
                <a:latin typeface="HP Simplified" pitchFamily="34" charset="0"/>
              </a:rPr>
              <a:t/>
            </a:r>
            <a:br>
              <a:rPr lang="en-US" sz="1100" b="1" dirty="0" smtClean="0">
                <a:latin typeface="HP Simplified" pitchFamily="34" charset="0"/>
              </a:rPr>
            </a:br>
            <a:r>
              <a:rPr lang="en-US" sz="1100" b="1" dirty="0" smtClean="0">
                <a:latin typeface="HP Simplified" pitchFamily="34" charset="0"/>
              </a:rPr>
              <a:t>Announced Nov. 1, 2011</a:t>
            </a:r>
            <a:endParaRPr lang="en-US" sz="1100" b="1" dirty="0">
              <a:latin typeface="HP Simplified" pitchFamily="34" charset="0"/>
            </a:endParaRPr>
          </a:p>
        </p:txBody>
      </p:sp>
      <p:sp>
        <p:nvSpPr>
          <p:cNvPr id="15" name="TextBox 14"/>
          <p:cNvSpPr txBox="1"/>
          <p:nvPr/>
        </p:nvSpPr>
        <p:spPr>
          <a:xfrm>
            <a:off x="3641376" y="3932990"/>
            <a:ext cx="1709121" cy="430887"/>
          </a:xfrm>
          <a:prstGeom prst="rect">
            <a:avLst/>
          </a:prstGeom>
          <a:noFill/>
        </p:spPr>
        <p:txBody>
          <a:bodyPr wrap="none" rtlCol="0">
            <a:spAutoFit/>
          </a:bodyPr>
          <a:lstStyle/>
          <a:p>
            <a:pPr algn="ctr"/>
            <a:r>
              <a:rPr lang="en-US" sz="1100" b="1" dirty="0" smtClean="0">
                <a:latin typeface="HP Simplified" pitchFamily="34" charset="0"/>
              </a:rPr>
              <a:t/>
            </a:r>
            <a:br>
              <a:rPr lang="en-US" sz="1100" b="1" dirty="0" smtClean="0">
                <a:latin typeface="HP Simplified" pitchFamily="34" charset="0"/>
              </a:rPr>
            </a:br>
            <a:r>
              <a:rPr lang="en-US" sz="1100" b="1" dirty="0" smtClean="0">
                <a:latin typeface="HP Simplified" pitchFamily="34" charset="0"/>
              </a:rPr>
              <a:t>Announced Nov. 22, 2011</a:t>
            </a:r>
            <a:endParaRPr lang="en-US" sz="1100" b="1" dirty="0">
              <a:latin typeface="HP Simplified" pitchFamily="34" charset="0"/>
            </a:endParaRPr>
          </a:p>
        </p:txBody>
      </p:sp>
      <p:pic>
        <p:nvPicPr>
          <p:cNvPr id="16" name="Picture 15" descr="new banner-0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49897" y="1090995"/>
            <a:ext cx="1205059" cy="1199307"/>
          </a:xfrm>
          <a:prstGeom prst="rect">
            <a:avLst/>
          </a:prstGeom>
        </p:spPr>
      </p:pic>
      <p:sp>
        <p:nvSpPr>
          <p:cNvPr id="18" name="TextBox 17"/>
          <p:cNvSpPr txBox="1"/>
          <p:nvPr/>
        </p:nvSpPr>
        <p:spPr>
          <a:xfrm>
            <a:off x="6874279" y="4102267"/>
            <a:ext cx="990976" cy="261610"/>
          </a:xfrm>
          <a:prstGeom prst="rect">
            <a:avLst/>
          </a:prstGeom>
          <a:noFill/>
        </p:spPr>
        <p:txBody>
          <a:bodyPr wrap="none" rtlCol="0">
            <a:spAutoFit/>
          </a:bodyPr>
          <a:lstStyle/>
          <a:p>
            <a:pPr algn="ctr"/>
            <a:r>
              <a:rPr lang="en-US" sz="1100" b="1" dirty="0" smtClean="0">
                <a:solidFill>
                  <a:schemeClr val="accent2"/>
                </a:solidFill>
                <a:latin typeface="HP Simplified" pitchFamily="34" charset="0"/>
              </a:rPr>
              <a:t>Feb. 13, 2012</a:t>
            </a:r>
            <a:endParaRPr lang="en-US" sz="1100" b="1" dirty="0">
              <a:solidFill>
                <a:schemeClr val="accent2"/>
              </a:solidFill>
              <a:latin typeface="HP Simplified"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1469" y="235063"/>
            <a:ext cx="8460105" cy="861774"/>
          </a:xfrm>
        </p:spPr>
        <p:txBody>
          <a:bodyPr/>
          <a:lstStyle/>
          <a:p>
            <a:pPr lvl="0"/>
            <a:r>
              <a:rPr lang="en-US" sz="2800" dirty="0" smtClean="0"/>
              <a:t>Enhancing HP CloudSystem</a:t>
            </a:r>
            <a:br>
              <a:rPr lang="en-US" sz="2800" dirty="0" smtClean="0"/>
            </a:br>
            <a:endParaRPr lang="en-US" dirty="0"/>
          </a:p>
        </p:txBody>
      </p:sp>
      <p:sp>
        <p:nvSpPr>
          <p:cNvPr id="6" name="Text Box 5"/>
          <p:cNvSpPr txBox="1">
            <a:spLocks noChangeArrowheads="1"/>
          </p:cNvSpPr>
          <p:nvPr/>
        </p:nvSpPr>
        <p:spPr bwMode="auto">
          <a:xfrm>
            <a:off x="449580" y="1108710"/>
            <a:ext cx="3581400" cy="2010966"/>
          </a:xfrm>
          <a:prstGeom prst="rect">
            <a:avLst/>
          </a:prstGeom>
          <a:noFill/>
          <a:ln w="9525">
            <a:noFill/>
            <a:miter lim="800000"/>
            <a:headEnd/>
            <a:tailEnd/>
          </a:ln>
        </p:spPr>
        <p:txBody>
          <a:bodyPr vert="horz" lIns="0" tIns="0" rIns="0" bIns="0" anchor="ctr"/>
          <a:lstStyle/>
          <a:p>
            <a:pPr marL="171450" lvl="1" indent="-171450" fontAlgn="base">
              <a:spcBef>
                <a:spcPct val="0"/>
              </a:spcBef>
              <a:spcAft>
                <a:spcPts val="600"/>
              </a:spcAft>
              <a:buClr>
                <a:prstClr val="white"/>
              </a:buClr>
              <a:buSzPct val="80000"/>
              <a:defRPr/>
            </a:pPr>
            <a:r>
              <a:rPr lang="en-US" altLang="zh-CN" dirty="0">
                <a:solidFill>
                  <a:schemeClr val="accent1"/>
                </a:solidFill>
                <a:latin typeface="HP Simplified" pitchFamily="34" charset="0"/>
              </a:rPr>
              <a:t>CloudSystem Design Centers</a:t>
            </a:r>
          </a:p>
          <a:p>
            <a:pPr marL="171450" lvl="1" indent="-171450" fontAlgn="base">
              <a:spcBef>
                <a:spcPct val="0"/>
              </a:spcBef>
              <a:spcAft>
                <a:spcPts val="600"/>
              </a:spcAft>
              <a:buClr>
                <a:prstClr val="white"/>
              </a:buClr>
              <a:buSzPct val="80000"/>
              <a:buFont typeface="Arial" pitchFamily="34" charset="0"/>
              <a:buChar char="•"/>
              <a:defRPr/>
            </a:pPr>
            <a:r>
              <a:rPr lang="en-US" altLang="zh-CN" sz="1600" b="1" dirty="0">
                <a:latin typeface="HP Simplified" pitchFamily="34" charset="0"/>
              </a:rPr>
              <a:t>Integrate</a:t>
            </a:r>
            <a:r>
              <a:rPr lang="en-US" altLang="zh-CN" sz="1600" dirty="0">
                <a:latin typeface="HP Simplified" pitchFamily="34" charset="0"/>
              </a:rPr>
              <a:t> the cloud app lifecycle</a:t>
            </a:r>
          </a:p>
          <a:p>
            <a:pPr marL="171450" lvl="1" indent="-171450" fontAlgn="base">
              <a:spcBef>
                <a:spcPct val="0"/>
              </a:spcBef>
              <a:spcAft>
                <a:spcPts val="600"/>
              </a:spcAft>
              <a:buClr>
                <a:prstClr val="white"/>
              </a:buClr>
              <a:buSzPct val="80000"/>
              <a:buFont typeface="Arial" pitchFamily="34" charset="0"/>
              <a:buChar char="•"/>
              <a:defRPr/>
            </a:pPr>
            <a:r>
              <a:rPr lang="en-US" altLang="zh-CN" sz="1600" b="1" dirty="0">
                <a:latin typeface="HP Simplified" pitchFamily="34" charset="0"/>
              </a:rPr>
              <a:t>Accelerate</a:t>
            </a:r>
            <a:r>
              <a:rPr lang="en-US" altLang="zh-CN" sz="1600" dirty="0">
                <a:latin typeface="HP Simplified" pitchFamily="34" charset="0"/>
              </a:rPr>
              <a:t> hybrid cloud adoption</a:t>
            </a:r>
          </a:p>
          <a:p>
            <a:pPr marL="171450" lvl="1" indent="-171450" fontAlgn="base">
              <a:spcBef>
                <a:spcPct val="0"/>
              </a:spcBef>
              <a:spcAft>
                <a:spcPts val="600"/>
              </a:spcAft>
              <a:buClr>
                <a:prstClr val="white"/>
              </a:buClr>
              <a:buSzPct val="80000"/>
              <a:buFont typeface="Arial" pitchFamily="34" charset="0"/>
              <a:buChar char="•"/>
              <a:defRPr/>
            </a:pPr>
            <a:r>
              <a:rPr lang="en-US" altLang="zh-CN" sz="1600" b="1" dirty="0">
                <a:latin typeface="HP Simplified" pitchFamily="34" charset="0"/>
              </a:rPr>
              <a:t>Open</a:t>
            </a:r>
            <a:r>
              <a:rPr lang="en-US" altLang="zh-CN" sz="1600" dirty="0">
                <a:latin typeface="HP Simplified" pitchFamily="34" charset="0"/>
              </a:rPr>
              <a:t> solutions ecosystem</a:t>
            </a:r>
          </a:p>
          <a:p>
            <a:pPr indent="-301572">
              <a:lnSpc>
                <a:spcPct val="85000"/>
              </a:lnSpc>
              <a:spcBef>
                <a:spcPct val="50000"/>
              </a:spcBef>
              <a:buClr>
                <a:srgbClr val="F3AF35"/>
              </a:buClr>
              <a:buSzPct val="70000"/>
            </a:pPr>
            <a:endParaRPr lang="en-US" altLang="zh-CN" sz="1400" dirty="0">
              <a:latin typeface="HP Simplified" pitchFamily="34" charset="0"/>
              <a:ea typeface="Arial" charset="0"/>
              <a:cs typeface="宋体" pitchFamily="2" charset="-122"/>
            </a:endParaRPr>
          </a:p>
          <a:p>
            <a:pPr indent="-301572">
              <a:lnSpc>
                <a:spcPct val="85000"/>
              </a:lnSpc>
              <a:spcBef>
                <a:spcPct val="50000"/>
              </a:spcBef>
              <a:buClr>
                <a:srgbClr val="F3AF35"/>
              </a:buClr>
              <a:buSzPct val="70000"/>
            </a:pPr>
            <a:endParaRPr lang="en-US" altLang="zh-CN" sz="1400" dirty="0">
              <a:latin typeface="HP Simplified" pitchFamily="34" charset="0"/>
              <a:ea typeface="Arial" charset="0"/>
              <a:cs typeface="宋体" pitchFamily="2" charset="-122"/>
            </a:endParaRPr>
          </a:p>
        </p:txBody>
      </p:sp>
      <p:sp>
        <p:nvSpPr>
          <p:cNvPr id="7" name="Text Box 5"/>
          <p:cNvSpPr txBox="1">
            <a:spLocks noChangeArrowheads="1"/>
          </p:cNvSpPr>
          <p:nvPr/>
        </p:nvSpPr>
        <p:spPr bwMode="auto">
          <a:xfrm>
            <a:off x="386290" y="2338408"/>
            <a:ext cx="3118910" cy="1380351"/>
          </a:xfrm>
          <a:prstGeom prst="rect">
            <a:avLst/>
          </a:prstGeom>
          <a:noFill/>
          <a:ln w="9525">
            <a:noFill/>
            <a:miter lim="800000"/>
            <a:headEnd/>
            <a:tailEnd/>
          </a:ln>
        </p:spPr>
        <p:txBody>
          <a:bodyPr vert="horz" lIns="0" tIns="0" rIns="0" bIns="0" anchor="ctr"/>
          <a:lstStyle/>
          <a:p>
            <a:pPr indent="-301572">
              <a:lnSpc>
                <a:spcPct val="85000"/>
              </a:lnSpc>
              <a:spcBef>
                <a:spcPct val="50000"/>
              </a:spcBef>
              <a:buClr>
                <a:srgbClr val="F3AF35"/>
              </a:buClr>
              <a:buSzPct val="70000"/>
            </a:pPr>
            <a:endParaRPr lang="en-US" altLang="zh-CN" sz="1400" dirty="0">
              <a:solidFill>
                <a:srgbClr val="FFC000"/>
              </a:solidFill>
              <a:latin typeface="HP Simplified" pitchFamily="34" charset="0"/>
              <a:ea typeface="Arial" charset="0"/>
              <a:cs typeface="宋体" pitchFamily="2" charset="-122"/>
            </a:endParaRPr>
          </a:p>
        </p:txBody>
      </p:sp>
      <p:sp>
        <p:nvSpPr>
          <p:cNvPr id="9" name="Text Placeholder 6"/>
          <p:cNvSpPr txBox="1">
            <a:spLocks/>
          </p:cNvSpPr>
          <p:nvPr/>
        </p:nvSpPr>
        <p:spPr>
          <a:xfrm>
            <a:off x="330200" y="575905"/>
            <a:ext cx="8632825" cy="294965"/>
          </a:xfrm>
          <a:prstGeom prst="rect">
            <a:avLst/>
          </a:prstGeom>
        </p:spPr>
        <p:txBody>
          <a:bodyPr/>
          <a:lstStyle/>
          <a:p>
            <a:pPr marL="225425" indent="-225425">
              <a:lnSpc>
                <a:spcPct val="110000"/>
              </a:lnSpc>
              <a:spcBef>
                <a:spcPts val="1000"/>
              </a:spcBef>
              <a:buClr>
                <a:prstClr val="white"/>
              </a:buClr>
              <a:buSzPct val="80000"/>
              <a:defRPr/>
            </a:pPr>
            <a:r>
              <a:rPr lang="en-US" sz="2000" dirty="0">
                <a:latin typeface="HP Simplified" pitchFamily="34" charset="0"/>
              </a:rPr>
              <a:t>Industry’s leading cloud platform gets better</a:t>
            </a:r>
          </a:p>
        </p:txBody>
      </p:sp>
      <p:sp>
        <p:nvSpPr>
          <p:cNvPr id="10" name="Title 5"/>
          <p:cNvSpPr txBox="1">
            <a:spLocks/>
          </p:cNvSpPr>
          <p:nvPr/>
        </p:nvSpPr>
        <p:spPr>
          <a:xfrm>
            <a:off x="333375" y="209550"/>
            <a:ext cx="8375650" cy="469840"/>
          </a:xfrm>
          <a:prstGeom prst="rect">
            <a:avLst/>
          </a:prstGeom>
        </p:spPr>
        <p:txBody>
          <a:bodyPr vert="horz" lIns="91440" tIns="45720" rIns="91440" bIns="45720" rtlCol="0" anchor="t" anchorCtr="0">
            <a:noAutofit/>
          </a:bodyPr>
          <a:lstStyle/>
          <a:p>
            <a:pPr>
              <a:lnSpc>
                <a:spcPts val="3300"/>
              </a:lnSpc>
              <a:spcBef>
                <a:spcPct val="0"/>
              </a:spcBef>
              <a:defRPr/>
            </a:pPr>
            <a:endParaRPr lang="en-US" sz="2900" dirty="0">
              <a:solidFill>
                <a:prstClr val="white"/>
              </a:solidFill>
              <a:latin typeface="HP Simplified" pitchFamily="34" charset="0"/>
            </a:endParaRPr>
          </a:p>
        </p:txBody>
      </p:sp>
      <p:sp>
        <p:nvSpPr>
          <p:cNvPr id="11" name="TextBox 10"/>
          <p:cNvSpPr txBox="1"/>
          <p:nvPr/>
        </p:nvSpPr>
        <p:spPr>
          <a:xfrm>
            <a:off x="2660813" y="3421269"/>
            <a:ext cx="1676400" cy="830997"/>
          </a:xfrm>
          <a:prstGeom prst="rect">
            <a:avLst/>
          </a:prstGeom>
          <a:noFill/>
        </p:spPr>
        <p:txBody>
          <a:bodyPr wrap="square" rtlCol="0">
            <a:spAutoFit/>
          </a:bodyPr>
          <a:lstStyle/>
          <a:p>
            <a:pPr algn="ctr"/>
            <a:r>
              <a:rPr lang="en-US" sz="3200" dirty="0" smtClean="0">
                <a:latin typeface="HP Simplified" pitchFamily="34" charset="0"/>
              </a:rPr>
              <a:t>900+</a:t>
            </a:r>
            <a:endParaRPr lang="en-US" sz="3200" dirty="0">
              <a:latin typeface="HP Simplified" pitchFamily="34" charset="0"/>
            </a:endParaRPr>
          </a:p>
          <a:p>
            <a:pPr algn="ctr"/>
            <a:r>
              <a:rPr lang="en-US" sz="1400" dirty="0">
                <a:latin typeface="HP Simplified" pitchFamily="34" charset="0"/>
              </a:rPr>
              <a:t>Installs to Date</a:t>
            </a:r>
          </a:p>
        </p:txBody>
      </p:sp>
      <p:grpSp>
        <p:nvGrpSpPr>
          <p:cNvPr id="2" name="Group 89"/>
          <p:cNvGrpSpPr/>
          <p:nvPr/>
        </p:nvGrpSpPr>
        <p:grpSpPr>
          <a:xfrm>
            <a:off x="4267200" y="3403931"/>
            <a:ext cx="1400699" cy="772135"/>
            <a:chOff x="833080" y="938933"/>
            <a:chExt cx="1400699" cy="772135"/>
          </a:xfrm>
        </p:grpSpPr>
        <p:sp>
          <p:nvSpPr>
            <p:cNvPr id="15" name="Rectangle 14"/>
            <p:cNvSpPr/>
            <p:nvPr/>
          </p:nvSpPr>
          <p:spPr>
            <a:xfrm>
              <a:off x="941345" y="938933"/>
              <a:ext cx="1165704" cy="584775"/>
            </a:xfrm>
            <a:prstGeom prst="rect">
              <a:avLst/>
            </a:prstGeom>
          </p:spPr>
          <p:txBody>
            <a:bodyPr wrap="none">
              <a:spAutoFit/>
            </a:bodyPr>
            <a:lstStyle/>
            <a:p>
              <a:pPr algn="ctr"/>
              <a:r>
                <a:rPr lang="en-US" sz="3200" dirty="0">
                  <a:latin typeface="HP Simplified" pitchFamily="34" charset="0"/>
                </a:rPr>
                <a:t>100%</a:t>
              </a:r>
            </a:p>
          </p:txBody>
        </p:sp>
        <p:sp>
          <p:nvSpPr>
            <p:cNvPr id="16" name="TextBox 36"/>
            <p:cNvSpPr txBox="1">
              <a:spLocks noChangeArrowheads="1"/>
            </p:cNvSpPr>
            <p:nvPr/>
          </p:nvSpPr>
          <p:spPr bwMode="auto">
            <a:xfrm>
              <a:off x="833080" y="1385247"/>
              <a:ext cx="1400699" cy="325821"/>
            </a:xfrm>
            <a:prstGeom prst="rect">
              <a:avLst/>
            </a:prstGeom>
            <a:noFill/>
            <a:ln w="9525">
              <a:noFill/>
              <a:miter lim="800000"/>
              <a:headEnd/>
              <a:tailEnd/>
            </a:ln>
          </p:spPr>
          <p:txBody>
            <a:bodyPr/>
            <a:lstStyle/>
            <a:p>
              <a:pPr algn="ctr"/>
              <a:r>
                <a:rPr lang="en-US" sz="1400" dirty="0">
                  <a:latin typeface="HP Simplified" pitchFamily="34" charset="0"/>
                </a:rPr>
                <a:t>Services &amp; Software Attach</a:t>
              </a:r>
            </a:p>
          </p:txBody>
        </p:sp>
      </p:grpSp>
      <p:sp>
        <p:nvSpPr>
          <p:cNvPr id="17" name="TextBox 16"/>
          <p:cNvSpPr txBox="1"/>
          <p:nvPr/>
        </p:nvSpPr>
        <p:spPr>
          <a:xfrm>
            <a:off x="7315200" y="3418782"/>
            <a:ext cx="1371600" cy="800219"/>
          </a:xfrm>
          <a:prstGeom prst="rect">
            <a:avLst/>
          </a:prstGeom>
          <a:noFill/>
        </p:spPr>
        <p:txBody>
          <a:bodyPr wrap="square" rtlCol="0">
            <a:spAutoFit/>
          </a:bodyPr>
          <a:lstStyle/>
          <a:p>
            <a:pPr algn="ctr"/>
            <a:r>
              <a:rPr lang="en-US" sz="3200" dirty="0" smtClean="0">
                <a:latin typeface="HP Simplified" pitchFamily="34" charset="0"/>
              </a:rPr>
              <a:t>1.5B</a:t>
            </a:r>
            <a:endParaRPr lang="en-US" sz="3200" dirty="0">
              <a:latin typeface="HP Simplified" pitchFamily="34" charset="0"/>
            </a:endParaRPr>
          </a:p>
          <a:p>
            <a:pPr algn="ctr"/>
            <a:r>
              <a:rPr lang="en-US" sz="1400" dirty="0" smtClean="0">
                <a:latin typeface="HP Simplified" pitchFamily="34" charset="0"/>
              </a:rPr>
              <a:t>in </a:t>
            </a:r>
            <a:r>
              <a:rPr lang="en-US" sz="1400" dirty="0">
                <a:latin typeface="HP Simplified" pitchFamily="34" charset="0"/>
              </a:rPr>
              <a:t>the Pipeline</a:t>
            </a:r>
          </a:p>
        </p:txBody>
      </p:sp>
      <p:sp>
        <p:nvSpPr>
          <p:cNvPr id="18" name="Rectangle 17"/>
          <p:cNvSpPr/>
          <p:nvPr/>
        </p:nvSpPr>
        <p:spPr bwMode="auto">
          <a:xfrm>
            <a:off x="4572000" y="1108710"/>
            <a:ext cx="4419600" cy="1985159"/>
          </a:xfrm>
          <a:prstGeom prst="rect">
            <a:avLst/>
          </a:prstGeom>
        </p:spPr>
        <p:txBody>
          <a:bodyPr wrap="square">
            <a:spAutoFit/>
          </a:bodyPr>
          <a:lstStyle/>
          <a:p>
            <a:pPr marL="171450" lvl="1" indent="-171450" fontAlgn="base">
              <a:spcBef>
                <a:spcPct val="0"/>
              </a:spcBef>
              <a:spcAft>
                <a:spcPts val="600"/>
              </a:spcAft>
              <a:buClr>
                <a:prstClr val="white"/>
              </a:buClr>
              <a:buSzPct val="80000"/>
              <a:defRPr/>
            </a:pPr>
            <a:r>
              <a:rPr lang="en-US" dirty="0">
                <a:solidFill>
                  <a:schemeClr val="accent1"/>
                </a:solidFill>
                <a:latin typeface="HP Simplified" pitchFamily="34" charset="0"/>
              </a:rPr>
              <a:t>What’s New:</a:t>
            </a:r>
          </a:p>
          <a:p>
            <a:pPr marL="171450" lvl="1" indent="-171450" fontAlgn="base">
              <a:spcBef>
                <a:spcPct val="0"/>
              </a:spcBef>
              <a:spcAft>
                <a:spcPts val="600"/>
              </a:spcAft>
              <a:buClr>
                <a:prstClr val="white"/>
              </a:buClr>
              <a:buSzPct val="80000"/>
              <a:buFont typeface="Arial"/>
              <a:buChar char="•"/>
              <a:defRPr/>
            </a:pPr>
            <a:r>
              <a:rPr lang="en-US" sz="1600" dirty="0" smtClean="0">
                <a:latin typeface="HP Simplified" pitchFamily="34" charset="0"/>
              </a:rPr>
              <a:t>Enhanced Out-of-box </a:t>
            </a:r>
            <a:r>
              <a:rPr lang="en-US" sz="1600" dirty="0">
                <a:latin typeface="HP Simplified" pitchFamily="34" charset="0"/>
              </a:rPr>
              <a:t>bursting</a:t>
            </a:r>
          </a:p>
          <a:p>
            <a:pPr marL="171450" lvl="1" indent="-171450" fontAlgn="base">
              <a:spcBef>
                <a:spcPct val="0"/>
              </a:spcBef>
              <a:spcAft>
                <a:spcPts val="600"/>
              </a:spcAft>
              <a:buClr>
                <a:prstClr val="white"/>
              </a:buClr>
              <a:buSzPct val="80000"/>
              <a:buFont typeface="Arial"/>
              <a:buChar char="•"/>
              <a:defRPr/>
            </a:pPr>
            <a:r>
              <a:rPr lang="en-US" sz="1600" dirty="0">
                <a:latin typeface="HP Simplified" pitchFamily="34" charset="0"/>
              </a:rPr>
              <a:t>On-demand storage provisioning</a:t>
            </a:r>
          </a:p>
          <a:p>
            <a:pPr marL="171450" lvl="1" indent="-171450" fontAlgn="base">
              <a:spcBef>
                <a:spcPct val="0"/>
              </a:spcBef>
              <a:spcAft>
                <a:spcPts val="600"/>
              </a:spcAft>
              <a:buClr>
                <a:prstClr val="white"/>
              </a:buClr>
              <a:buSzPct val="80000"/>
              <a:buFont typeface="Arial"/>
              <a:buChar char="•"/>
              <a:defRPr/>
            </a:pPr>
            <a:r>
              <a:rPr lang="en-US" sz="1600" dirty="0">
                <a:latin typeface="HP Simplified" pitchFamily="34" charset="0"/>
              </a:rPr>
              <a:t>Extending </a:t>
            </a:r>
            <a:r>
              <a:rPr lang="en-US" sz="1600" dirty="0" err="1">
                <a:latin typeface="HP Simplified" pitchFamily="34" charset="0"/>
              </a:rPr>
              <a:t>CloudAgile</a:t>
            </a:r>
            <a:endParaRPr lang="en-US" sz="1600" dirty="0">
              <a:latin typeface="HP Simplified" pitchFamily="34" charset="0"/>
            </a:endParaRPr>
          </a:p>
          <a:p>
            <a:pPr marL="171450" lvl="1" indent="-171450" fontAlgn="base">
              <a:spcBef>
                <a:spcPct val="0"/>
              </a:spcBef>
              <a:spcAft>
                <a:spcPts val="600"/>
              </a:spcAft>
              <a:buClr>
                <a:prstClr val="white"/>
              </a:buClr>
              <a:buSzPct val="80000"/>
              <a:buFont typeface="Arial"/>
              <a:buChar char="•"/>
              <a:defRPr/>
            </a:pPr>
            <a:r>
              <a:rPr lang="en-US" sz="1600" dirty="0">
                <a:latin typeface="HP Simplified" pitchFamily="34" charset="0"/>
              </a:rPr>
              <a:t>Expanding </a:t>
            </a:r>
            <a:r>
              <a:rPr lang="en-US" sz="1600" dirty="0" err="1">
                <a:latin typeface="HP Simplified" pitchFamily="34" charset="0"/>
              </a:rPr>
              <a:t>ExpertONE</a:t>
            </a:r>
            <a:r>
              <a:rPr lang="en-US" sz="1600" dirty="0">
                <a:latin typeface="HP Simplified" pitchFamily="34" charset="0"/>
              </a:rPr>
              <a:t> certification</a:t>
            </a:r>
          </a:p>
          <a:p>
            <a:pPr marL="171450" lvl="1" indent="-171450" fontAlgn="base">
              <a:spcBef>
                <a:spcPct val="0"/>
              </a:spcBef>
              <a:spcAft>
                <a:spcPts val="600"/>
              </a:spcAft>
              <a:buClr>
                <a:prstClr val="white"/>
              </a:buClr>
              <a:buSzPct val="80000"/>
              <a:buFont typeface="Arial"/>
              <a:buChar char="•"/>
              <a:defRPr/>
            </a:pPr>
            <a:r>
              <a:rPr lang="en-US" sz="1600" dirty="0" smtClean="0">
                <a:latin typeface="HP Simplified" pitchFamily="34" charset="0"/>
              </a:rPr>
              <a:t>Manage Cloud cost allocation</a:t>
            </a:r>
            <a:endParaRPr lang="en-US" sz="1600" dirty="0">
              <a:latin typeface="HP Simplified" pitchFamily="34" charset="0"/>
            </a:endParaRPr>
          </a:p>
        </p:txBody>
      </p:sp>
      <p:grpSp>
        <p:nvGrpSpPr>
          <p:cNvPr id="3" name="Group 41"/>
          <p:cNvGrpSpPr/>
          <p:nvPr/>
        </p:nvGrpSpPr>
        <p:grpSpPr>
          <a:xfrm>
            <a:off x="580791" y="2727127"/>
            <a:ext cx="787185" cy="1816649"/>
            <a:chOff x="381000" y="2867025"/>
            <a:chExt cx="787185" cy="1816649"/>
          </a:xfrm>
          <a:effectLst/>
        </p:grpSpPr>
        <p:pic>
          <p:nvPicPr>
            <p:cNvPr id="39" name="Picture 38" descr="G10418004042009.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 y="2876550"/>
              <a:ext cx="787185" cy="1807124"/>
            </a:xfrm>
            <a:prstGeom prst="rect">
              <a:avLst/>
            </a:prstGeom>
            <a:noFill/>
            <a:ln w="9525">
              <a:noFill/>
              <a:miter lim="800000"/>
              <a:headEnd/>
              <a:tailEnd/>
            </a:ln>
            <a:effectLst>
              <a:outerShdw blurRad="76200" dist="50800" dir="5400000" algn="tl" rotWithShape="0">
                <a:srgbClr val="000000">
                  <a:alpha val="40000"/>
                </a:srgbClr>
              </a:outerShdw>
            </a:effectLst>
          </p:spPr>
        </p:pic>
        <p:pic>
          <p:nvPicPr>
            <p:cNvPr id="38" name="Picture 37" descr="New1.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83119" y="2867025"/>
              <a:ext cx="451031" cy="342900"/>
            </a:xfrm>
            <a:prstGeom prst="rect">
              <a:avLst/>
            </a:prstGeom>
            <a:noFill/>
            <a:ln>
              <a:noFill/>
            </a:ln>
            <a:scene3d>
              <a:camera prst="orthographicFront">
                <a:rot lat="0" lon="299959" rev="0"/>
              </a:camera>
              <a:lightRig rig="threePt" dir="t"/>
            </a:scene3d>
          </p:spPr>
        </p:pic>
      </p:grpSp>
      <p:sp>
        <p:nvSpPr>
          <p:cNvPr id="41" name="Rectangle 40"/>
          <p:cNvSpPr/>
          <p:nvPr/>
        </p:nvSpPr>
        <p:spPr>
          <a:xfrm>
            <a:off x="1656754" y="2473782"/>
            <a:ext cx="1027845" cy="307777"/>
          </a:xfrm>
          <a:prstGeom prst="rect">
            <a:avLst/>
          </a:prstGeom>
        </p:spPr>
        <p:txBody>
          <a:bodyPr wrap="none">
            <a:spAutoFit/>
          </a:bodyPr>
          <a:lstStyle/>
          <a:p>
            <a:pPr algn="ctr"/>
            <a:r>
              <a:rPr lang="en-US" sz="1400" dirty="0">
                <a:solidFill>
                  <a:srgbClr val="00B0F0"/>
                </a:solidFill>
                <a:latin typeface="HP Simplified" pitchFamily="34" charset="0"/>
              </a:rPr>
              <a:t>Cloud Maps</a:t>
            </a:r>
          </a:p>
        </p:txBody>
      </p:sp>
      <p:sp>
        <p:nvSpPr>
          <p:cNvPr id="43" name="Left Arrow 42"/>
          <p:cNvSpPr/>
          <p:nvPr/>
        </p:nvSpPr>
        <p:spPr>
          <a:xfrm>
            <a:off x="1367976" y="2955727"/>
            <a:ext cx="384624" cy="1447800"/>
          </a:xfrm>
          <a:prstGeom prst="leftArrow">
            <a:avLst/>
          </a:prstGeom>
          <a:solidFill>
            <a:schemeClr val="accent1">
              <a:alpha val="62000"/>
            </a:schemeClr>
          </a:solidFill>
          <a:ln w="9525" cap="flat" cmpd="sng" algn="ctr">
            <a:noFill/>
            <a:prstDash val="solid"/>
            <a:miter lim="800000"/>
            <a:headEnd/>
            <a:tailEnd/>
          </a:ln>
          <a:effectLst/>
          <a:scene3d>
            <a:camera prst="perspectiveLeft">
              <a:rot lat="0" lon="600000" rev="0"/>
            </a:camera>
            <a:lightRig rig="threePt" dir="t">
              <a:rot lat="0" lon="0" rev="6600000"/>
            </a:lightRig>
          </a:scene3d>
          <a:sp3d>
            <a:bevelT w="0" h="285750"/>
            <a:bevelB h="0"/>
          </a:sp3d>
        </p:spPr>
        <p:txBody>
          <a:bodyPr wrap="square" tIns="73152" rtlCol="0" anchor="ctr">
            <a:noAutofit/>
          </a:bodyPr>
          <a:lstStyle/>
          <a:p>
            <a:pPr algn="ctr"/>
            <a:endParaRPr lang="en-US" sz="1000" kern="0" dirty="0">
              <a:solidFill>
                <a:srgbClr val="FFFFFF"/>
              </a:solidFill>
              <a:latin typeface="HP Simplified" pitchFamily="34" charset="0"/>
            </a:endParaRPr>
          </a:p>
        </p:txBody>
      </p:sp>
      <p:pic>
        <p:nvPicPr>
          <p:cNvPr id="44"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76" y="3336727"/>
            <a:ext cx="846773" cy="611188"/>
          </a:xfrm>
          <a:prstGeom prst="rect">
            <a:avLst/>
          </a:prstGeom>
          <a:noFill/>
          <a:ln w="12700" cap="flat" cmpd="sng" algn="ctr">
            <a:solidFill>
              <a:schemeClr val="accent3">
                <a:lumMod val="60000"/>
                <a:lumOff val="40000"/>
                <a:alpha val="70000"/>
              </a:schemeClr>
            </a:solidFill>
            <a:prstDash val="solid"/>
            <a:miter lim="800000"/>
            <a:headEnd type="none" w="med" len="med"/>
            <a:tailEnd type="none" w="med" len="med"/>
          </a:ln>
          <a:effectLst>
            <a:outerShdw blurRad="76200" dist="76200" dir="2700000" algn="tl" rotWithShape="0">
              <a:srgbClr val="000000">
                <a:alpha val="60000"/>
              </a:srgbClr>
            </a:outerShdw>
          </a:effectLst>
        </p:spPr>
      </p:pic>
      <p:sp>
        <p:nvSpPr>
          <p:cNvPr id="40" name="TextBox 39"/>
          <p:cNvSpPr txBox="1"/>
          <p:nvPr/>
        </p:nvSpPr>
        <p:spPr>
          <a:xfrm>
            <a:off x="5715000" y="3378832"/>
            <a:ext cx="1676400" cy="1015663"/>
          </a:xfrm>
          <a:prstGeom prst="rect">
            <a:avLst/>
          </a:prstGeom>
          <a:noFill/>
        </p:spPr>
        <p:txBody>
          <a:bodyPr wrap="square" rtlCol="0">
            <a:spAutoFit/>
          </a:bodyPr>
          <a:lstStyle/>
          <a:p>
            <a:pPr algn="ctr"/>
            <a:r>
              <a:rPr lang="en-US" sz="3200" dirty="0">
                <a:latin typeface="HP Simplified" pitchFamily="34" charset="0"/>
              </a:rPr>
              <a:t>100+</a:t>
            </a:r>
          </a:p>
          <a:p>
            <a:pPr algn="ctr"/>
            <a:r>
              <a:rPr lang="en-US" sz="1400" dirty="0">
                <a:latin typeface="HP Simplified" pitchFamily="34" charset="0"/>
              </a:rPr>
              <a:t>Cloud Centers of Excellence</a:t>
            </a:r>
          </a:p>
        </p:txBody>
      </p:sp>
      <p:grpSp>
        <p:nvGrpSpPr>
          <p:cNvPr id="4" name="Group 55"/>
          <p:cNvGrpSpPr/>
          <p:nvPr/>
        </p:nvGrpSpPr>
        <p:grpSpPr>
          <a:xfrm>
            <a:off x="1999213" y="2794708"/>
            <a:ext cx="972587" cy="1807123"/>
            <a:chOff x="6249714" y="1168547"/>
            <a:chExt cx="1221940" cy="3565373"/>
          </a:xfrm>
        </p:grpSpPr>
        <p:pic>
          <p:nvPicPr>
            <p:cNvPr id="47" name="Picture 10" descr="redha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6249714" y="2142116"/>
              <a:ext cx="416483" cy="416538"/>
            </a:xfrm>
            <a:prstGeom prst="rect">
              <a:avLst/>
            </a:prstGeom>
            <a:noFill/>
            <a:ln>
              <a:noFill/>
            </a:ln>
          </p:spPr>
        </p:pic>
        <p:pic>
          <p:nvPicPr>
            <p:cNvPr id="48"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6249714" y="1168547"/>
              <a:ext cx="720919" cy="283780"/>
            </a:xfrm>
            <a:prstGeom prst="rect">
              <a:avLst/>
            </a:prstGeom>
            <a:noFill/>
            <a:ln>
              <a:noFill/>
            </a:ln>
          </p:spPr>
        </p:pic>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6249714" y="2969547"/>
              <a:ext cx="676707" cy="290019"/>
            </a:xfrm>
            <a:prstGeom prst="rect">
              <a:avLst/>
            </a:prstGeom>
            <a:noFill/>
            <a:ln>
              <a:noFill/>
            </a:ln>
          </p:spPr>
        </p:pic>
        <p:pic>
          <p:nvPicPr>
            <p:cNvPr id="50" name="Picture 23" descr="tibco.gif"/>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gray">
            <a:xfrm>
              <a:off x="6249714" y="3707014"/>
              <a:ext cx="676189" cy="154471"/>
            </a:xfrm>
            <a:prstGeom prst="rect">
              <a:avLst/>
            </a:prstGeom>
            <a:noFill/>
            <a:ln w="9525">
              <a:noFill/>
              <a:miter lim="800000"/>
              <a:headEnd/>
              <a:tailEnd/>
            </a:ln>
          </p:spPr>
        </p:pic>
        <p:pic>
          <p:nvPicPr>
            <p:cNvPr id="51"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249714" y="2719748"/>
              <a:ext cx="1221940" cy="199500"/>
            </a:xfrm>
            <a:prstGeom prst="rect">
              <a:avLst/>
            </a:prstGeom>
            <a:noFill/>
            <a:ln>
              <a:noFill/>
            </a:ln>
          </p:spPr>
        </p:pic>
        <p:pic>
          <p:nvPicPr>
            <p:cNvPr id="52" name="Picture 51" descr="VMW_09Q3_LOGO_Corp_Whit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6249714" y="4623926"/>
              <a:ext cx="725044" cy="109994"/>
            </a:xfrm>
            <a:prstGeom prst="rect">
              <a:avLst/>
            </a:prstGeom>
          </p:spPr>
        </p:pic>
        <p:pic>
          <p:nvPicPr>
            <p:cNvPr id="54" name="Picture 53" descr="SAP_white.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49714" y="3390661"/>
              <a:ext cx="617835" cy="305493"/>
            </a:xfrm>
            <a:prstGeom prst="rect">
              <a:avLst/>
            </a:prstGeom>
          </p:spPr>
        </p:pic>
        <p:pic>
          <p:nvPicPr>
            <p:cNvPr id="55" name="Picture 54" descr="F5-Logo-2.png"/>
            <p:cNvPicPr>
              <a:picLocks noChangeAspect="1"/>
            </p:cNvPicPr>
            <p:nvPr/>
          </p:nvPicPr>
          <p:blipFill>
            <a:blip r:embed="rId13" cstate="screen"/>
            <a:stretch>
              <a:fillRect/>
            </a:stretch>
          </p:blipFill>
          <p:spPr>
            <a:xfrm>
              <a:off x="6249714" y="1613421"/>
              <a:ext cx="367553" cy="367601"/>
            </a:xfrm>
            <a:prstGeom prst="rect">
              <a:avLst/>
            </a:prstGeom>
          </p:spPr>
        </p:pic>
      </p:grpSp>
      <p:cxnSp>
        <p:nvCxnSpPr>
          <p:cNvPr id="35" name="Straight Connector 34"/>
          <p:cNvCxnSpPr/>
          <p:nvPr/>
        </p:nvCxnSpPr>
        <p:spPr>
          <a:xfrm>
            <a:off x="2971800" y="3333750"/>
            <a:ext cx="5486400" cy="0"/>
          </a:xfrm>
          <a:prstGeom prst="line">
            <a:avLst/>
          </a:prstGeom>
          <a:ln w="12700">
            <a:gradFill flip="none" rotWithShape="1">
              <a:gsLst>
                <a:gs pos="0">
                  <a:schemeClr val="bg1">
                    <a:lumMod val="50000"/>
                    <a:alpha val="0"/>
                  </a:schemeClr>
                </a:gs>
                <a:gs pos="50000">
                  <a:schemeClr val="bg1">
                    <a:lumMod val="75000"/>
                  </a:schemeClr>
                </a:gs>
                <a:gs pos="10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065481"/>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863384"/>
            <a:ext cx="7222352" cy="3490186"/>
          </a:xfrm>
        </p:spPr>
        <p:txBody>
          <a:bodyPr/>
          <a:lstStyle/>
          <a:p>
            <a:r>
              <a:rPr lang="en-US" b="0" dirty="0" smtClean="0">
                <a:latin typeface="HP Simplified" pitchFamily="34" charset="0"/>
              </a:rPr>
              <a:t>e-Series and the SMB</a:t>
            </a:r>
            <a:br>
              <a:rPr lang="en-US" b="0" dirty="0" smtClean="0">
                <a:latin typeface="HP Simplified" pitchFamily="34" charset="0"/>
              </a:rPr>
            </a:br>
            <a:r>
              <a:rPr lang="en-US" b="0" dirty="0" smtClean="0">
                <a:latin typeface="HP Simplified" pitchFamily="34" charset="0"/>
              </a:rPr>
              <a:t>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sz="2000" b="0" dirty="0" smtClean="0">
                <a:latin typeface="HP Simplified" pitchFamily="34" charset="0"/>
              </a:rPr>
              <a:t>Patricia Arboleda</a:t>
            </a:r>
            <a:br>
              <a:rPr lang="en-US" sz="2000" b="0" dirty="0" smtClean="0">
                <a:latin typeface="HP Simplified" pitchFamily="34" charset="0"/>
              </a:rPr>
            </a:br>
            <a:r>
              <a:rPr lang="en-US" sz="2000" b="0" dirty="0" smtClean="0">
                <a:latin typeface="HP Simplified" pitchFamily="34" charset="0"/>
              </a:rPr>
              <a:t>WW SMB Manager</a:t>
            </a:r>
            <a:br>
              <a:rPr lang="en-US" sz="2000" b="0" dirty="0" smtClean="0">
                <a:latin typeface="HP Simplified" pitchFamily="34" charset="0"/>
              </a:rPr>
            </a:br>
            <a:r>
              <a:rPr lang="en-US" sz="2000" b="0" dirty="0" smtClean="0">
                <a:latin typeface="HP Simplified" pitchFamily="34" charset="0"/>
              </a:rPr>
              <a:t>Industry Standard Servers and Software</a:t>
            </a: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1"/>
          </p:nvPr>
        </p:nvSpPr>
        <p:spPr>
          <a:xfrm>
            <a:off x="278131" y="666750"/>
            <a:ext cx="8460105" cy="369332"/>
          </a:xfrm>
        </p:spPr>
        <p:txBody>
          <a:bodyPr/>
          <a:lstStyle/>
          <a:p>
            <a:r>
              <a:rPr lang="en-US" dirty="0" smtClean="0">
                <a:solidFill>
                  <a:schemeClr val="accent1"/>
                </a:solidFill>
                <a:latin typeface="HP Simplified"/>
              </a:rPr>
              <a:t>X86 Server SMB TAM &amp; Market Share</a:t>
            </a:r>
            <a:endParaRPr lang="en-US" dirty="0">
              <a:solidFill>
                <a:schemeClr val="accent1"/>
              </a:solidFill>
              <a:latin typeface="HP Simplified"/>
            </a:endParaRPr>
          </a:p>
        </p:txBody>
      </p:sp>
      <p:sp>
        <p:nvSpPr>
          <p:cNvPr id="3" name="Title 2"/>
          <p:cNvSpPr>
            <a:spLocks noGrp="1"/>
          </p:cNvSpPr>
          <p:nvPr>
            <p:ph type="title"/>
          </p:nvPr>
        </p:nvSpPr>
        <p:spPr>
          <a:xfrm>
            <a:off x="228600" y="235063"/>
            <a:ext cx="8460105" cy="430887"/>
          </a:xfrm>
        </p:spPr>
        <p:txBody>
          <a:bodyPr/>
          <a:lstStyle/>
          <a:p>
            <a:r>
              <a:rPr lang="en-US" dirty="0" smtClean="0"/>
              <a:t>SMB Market Overview</a:t>
            </a:r>
            <a:endParaRPr lang="en-US" sz="1400" b="0" dirty="0"/>
          </a:p>
        </p:txBody>
      </p:sp>
      <p:sp>
        <p:nvSpPr>
          <p:cNvPr id="5" name="Slide Number Placeholder 4"/>
          <p:cNvSpPr>
            <a:spLocks noGrp="1"/>
          </p:cNvSpPr>
          <p:nvPr>
            <p:ph type="sldNum" sz="quarter" idx="11"/>
          </p:nvPr>
        </p:nvSpPr>
        <p:spPr/>
        <p:txBody>
          <a:bodyPr/>
          <a:lstStyle/>
          <a:p>
            <a:fld id="{37ABD392-4A54-4F88-BFC3-B22C1C8EA082}" type="slidenum">
              <a:rPr lang="en-US" smtClean="0">
                <a:solidFill>
                  <a:srgbClr val="000000">
                    <a:tint val="75000"/>
                  </a:srgbClr>
                </a:solidFill>
              </a:rPr>
              <a:pPr/>
              <a:t>42</a:t>
            </a:fld>
            <a:endParaRPr lang="en-US" dirty="0">
              <a:solidFill>
                <a:srgbClr val="000000">
                  <a:tint val="75000"/>
                </a:srgbClr>
              </a:solidFill>
            </a:endParaRPr>
          </a:p>
        </p:txBody>
      </p:sp>
      <p:sp>
        <p:nvSpPr>
          <p:cNvPr id="6" name="Content Placeholder 2"/>
          <p:cNvSpPr txBox="1">
            <a:spLocks/>
          </p:cNvSpPr>
          <p:nvPr/>
        </p:nvSpPr>
        <p:spPr>
          <a:xfrm>
            <a:off x="152400" y="1047750"/>
            <a:ext cx="4724400" cy="3657600"/>
          </a:xfrm>
          <a:prstGeom prst="rect">
            <a:avLst/>
          </a:prstGeom>
        </p:spPr>
        <p:txBody>
          <a:bodyPr vert="horz" lIns="91440" tIns="45720" rIns="91440" bIns="45720" rtlCol="0">
            <a:noAutofit/>
          </a:bodyPr>
          <a:lstStyle/>
          <a:p>
            <a:pPr marL="0" marR="0" lvl="0" indent="0" defTabSz="914400" rtl="0" eaLnBrk="1" fontAlgn="auto" latinLnBrk="0" hangingPunct="1">
              <a:spcBef>
                <a:spcPts val="600"/>
              </a:spcBef>
              <a:spcAft>
                <a:spcPts val="0"/>
              </a:spcAft>
              <a:buClr>
                <a:schemeClr val="tx2"/>
              </a:buClr>
              <a:buSzPct val="80000"/>
              <a:buFont typeface="Arial" pitchFamily="34" charset="0"/>
              <a:buNone/>
              <a:tabLst/>
              <a:defRPr/>
            </a:pPr>
            <a:r>
              <a:rPr kumimoji="0" lang="en-US" sz="1050" b="0" i="1" u="none" strike="noStrike" kern="1200" cap="none" spc="0" normalizeH="0" baseline="0" noProof="0" dirty="0" smtClean="0">
                <a:ln>
                  <a:noFill/>
                </a:ln>
                <a:effectLst/>
                <a:uLnTx/>
                <a:uFillTx/>
                <a:latin typeface="HP Simplified"/>
              </a:rPr>
              <a:t>X86 server WW SMB 2012 TAM is </a:t>
            </a:r>
            <a:r>
              <a:rPr kumimoji="0" lang="en-US" sz="1050" b="0" i="1" u="none" strike="noStrike" kern="1200" cap="none" spc="0" normalizeH="0" baseline="0" noProof="0" dirty="0" smtClean="0">
                <a:ln>
                  <a:noFill/>
                </a:ln>
                <a:effectLst/>
                <a:uLnTx/>
                <a:uFillTx/>
                <a:latin typeface="HP Simplified"/>
                <a:cs typeface="Arial" pitchFamily="34" charset="0"/>
              </a:rPr>
              <a:t>$</a:t>
            </a:r>
            <a:r>
              <a:rPr lang="en-US" sz="1050" i="1" dirty="0" smtClean="0">
                <a:latin typeface="HP Simplified"/>
                <a:cs typeface="Arial" pitchFamily="34" charset="0"/>
              </a:rPr>
              <a:t>15</a:t>
            </a:r>
            <a:r>
              <a:rPr kumimoji="0" lang="en-US" sz="1050" b="0" i="1" u="none" strike="noStrike" kern="1200" cap="none" spc="0" normalizeH="0" baseline="0" noProof="0" dirty="0" smtClean="0">
                <a:ln>
                  <a:noFill/>
                </a:ln>
                <a:effectLst/>
                <a:uLnTx/>
                <a:uFillTx/>
                <a:latin typeface="HP Simplified"/>
                <a:cs typeface="Arial" pitchFamily="34" charset="0"/>
              </a:rPr>
              <a:t>B with an expected CAGR of 4.1% over the next</a:t>
            </a:r>
            <a:r>
              <a:rPr kumimoji="0" lang="en-US" sz="1050" b="0" i="1" u="none" strike="noStrike" kern="1200" cap="none" spc="0" normalizeH="0" noProof="0" dirty="0" smtClean="0">
                <a:ln>
                  <a:noFill/>
                </a:ln>
                <a:effectLst/>
                <a:uLnTx/>
                <a:uFillTx/>
                <a:latin typeface="HP Simplified"/>
                <a:cs typeface="Arial" pitchFamily="34" charset="0"/>
              </a:rPr>
              <a:t> three years</a:t>
            </a:r>
            <a:r>
              <a:rPr kumimoji="0" lang="en-US" sz="1050" b="0" i="1" u="none" strike="noStrike" kern="1200" cap="none" spc="0" normalizeH="0" baseline="0" noProof="0" dirty="0" smtClean="0">
                <a:ln>
                  <a:noFill/>
                </a:ln>
                <a:effectLst/>
                <a:uLnTx/>
                <a:uFillTx/>
                <a:latin typeface="HP Simplified"/>
                <a:cs typeface="Arial" pitchFamily="34" charset="0"/>
              </a:rPr>
              <a:t> </a:t>
            </a:r>
          </a:p>
          <a:p>
            <a:pPr lvl="0">
              <a:spcBef>
                <a:spcPts val="600"/>
              </a:spcBef>
              <a:buClr>
                <a:schemeClr val="tx2"/>
              </a:buClr>
              <a:buSzPct val="80000"/>
              <a:defRPr/>
            </a:pPr>
            <a:r>
              <a:rPr lang="en-US" sz="1050" i="1" noProof="0" dirty="0" smtClean="0">
                <a:latin typeface="HP Simplified"/>
                <a:cs typeface="Arial" pitchFamily="34" charset="0"/>
              </a:rPr>
              <a:t>X86 server </a:t>
            </a:r>
            <a:r>
              <a:rPr lang="en-US" sz="1050" i="1" dirty="0" smtClean="0">
                <a:latin typeface="HP Simplified"/>
              </a:rPr>
              <a:t>WW SMB 2012 TAM represents 40% of the TOTAL TAM</a:t>
            </a:r>
            <a:endParaRPr kumimoji="0" lang="en-US" sz="1050" b="0" i="1" u="none" strike="noStrike" kern="1200" cap="none" spc="0" normalizeH="0" baseline="0" noProof="0" dirty="0" smtClean="0">
              <a:ln>
                <a:noFill/>
              </a:ln>
              <a:effectLst/>
              <a:uLnTx/>
              <a:uFillTx/>
              <a:latin typeface="HP Simplified"/>
              <a:cs typeface="Arial" pitchFamily="34" charset="0"/>
            </a:endParaRPr>
          </a:p>
          <a:p>
            <a:pPr>
              <a:spcBef>
                <a:spcPts val="600"/>
              </a:spcBef>
              <a:buClr>
                <a:schemeClr val="tx2"/>
              </a:buClr>
              <a:buSzPct val="80000"/>
              <a:defRPr/>
            </a:pPr>
            <a:r>
              <a:rPr lang="en-US" sz="1050" i="1" dirty="0" smtClean="0">
                <a:latin typeface="HP Simplified"/>
              </a:rPr>
              <a:t>WW HP x86 server all segments Market Share is 34% (2,768,189 units); WW HP x86 server SMB Market Share is 37% (1,535,233 units)</a:t>
            </a:r>
          </a:p>
          <a:p>
            <a:pPr>
              <a:spcBef>
                <a:spcPts val="600"/>
              </a:spcBef>
              <a:buClr>
                <a:schemeClr val="tx2"/>
              </a:buClr>
              <a:buSzPct val="80000"/>
              <a:defRPr/>
            </a:pPr>
            <a:r>
              <a:rPr lang="en-US" sz="1050" b="1" i="1" dirty="0" smtClean="0">
                <a:solidFill>
                  <a:srgbClr val="FF0000"/>
                </a:solidFill>
                <a:latin typeface="HP Simplified"/>
              </a:rPr>
              <a:t>55% of  HPx86 server units were sold to companies with less than a thousand employees</a:t>
            </a:r>
          </a:p>
          <a:p>
            <a:pPr>
              <a:lnSpc>
                <a:spcPct val="150000"/>
              </a:lnSpc>
              <a:spcBef>
                <a:spcPts val="1200"/>
              </a:spcBef>
              <a:buClr>
                <a:schemeClr val="tx2"/>
              </a:buClr>
              <a:buSzPct val="80000"/>
              <a:defRPr/>
            </a:pPr>
            <a:endParaRPr lang="en-US" sz="1200" i="1" dirty="0" smtClean="0">
              <a:latin typeface="HP Simplified"/>
            </a:endParaRPr>
          </a:p>
          <a:p>
            <a:pPr lvl="0">
              <a:spcBef>
                <a:spcPts val="1200"/>
              </a:spcBef>
              <a:buClr>
                <a:schemeClr val="tx2"/>
              </a:buClr>
              <a:buSzPct val="80000"/>
              <a:defRPr/>
            </a:pPr>
            <a:endParaRPr lang="en-US" sz="1200" dirty="0" smtClean="0">
              <a:latin typeface="HP Simplified"/>
              <a:cs typeface="Arial" pitchFamily="34" charset="0"/>
            </a:endParaRPr>
          </a:p>
          <a:p>
            <a:pPr lvl="0">
              <a:spcBef>
                <a:spcPts val="1200"/>
              </a:spcBef>
              <a:buClr>
                <a:schemeClr val="tx2"/>
              </a:buClr>
              <a:buSzPct val="80000"/>
              <a:defRPr/>
            </a:pPr>
            <a:endParaRPr lang="en-US" sz="1200" dirty="0" smtClean="0">
              <a:latin typeface="HP Simplified"/>
              <a:cs typeface="Arial" pitchFamily="34" charset="0"/>
            </a:endParaRPr>
          </a:p>
          <a:p>
            <a:pPr marL="0" marR="0" lvl="0" indent="0" algn="l" defTabSz="914400" rtl="0" eaLnBrk="1" fontAlgn="auto" latinLnBrk="0" hangingPunct="1">
              <a:lnSpc>
                <a:spcPct val="100000"/>
              </a:lnSpc>
              <a:spcBef>
                <a:spcPts val="1200"/>
              </a:spcBef>
              <a:spcAft>
                <a:spcPts val="0"/>
              </a:spcAft>
              <a:buClr>
                <a:schemeClr val="tx2"/>
              </a:buClr>
              <a:buSzPct val="80000"/>
              <a:buFont typeface="Arial" pitchFamily="34" charset="0"/>
              <a:buNone/>
              <a:tabLst/>
              <a:defRPr/>
            </a:pPr>
            <a:endParaRPr kumimoji="0" lang="en-US" sz="1600" b="0" i="0" u="none" strike="noStrike" kern="1200" cap="none" spc="0" normalizeH="0" baseline="0" noProof="0" dirty="0" smtClean="0">
              <a:ln>
                <a:noFill/>
              </a:ln>
              <a:effectLst/>
              <a:uLnTx/>
              <a:uFillTx/>
              <a:latin typeface="HP Simplified"/>
              <a:cs typeface="Arial" pitchFamily="34" charset="0"/>
            </a:endParaRPr>
          </a:p>
          <a:p>
            <a:pPr marL="0" marR="0" lvl="0" indent="0" algn="l" defTabSz="914400" rtl="0" eaLnBrk="1" fontAlgn="auto" latinLnBrk="0" hangingPunct="1">
              <a:lnSpc>
                <a:spcPct val="100000"/>
              </a:lnSpc>
              <a:spcBef>
                <a:spcPts val="1200"/>
              </a:spcBef>
              <a:spcAft>
                <a:spcPts val="0"/>
              </a:spcAft>
              <a:buClr>
                <a:schemeClr val="tx2"/>
              </a:buClr>
              <a:buSzPct val="80000"/>
              <a:buFont typeface="Arial" pitchFamily="34" charset="0"/>
              <a:buNone/>
              <a:tabLst/>
              <a:defRPr/>
            </a:pPr>
            <a:endParaRPr kumimoji="0" lang="en-US" sz="2000" b="0" i="0" u="none" strike="noStrike" kern="1200" cap="none" spc="0" normalizeH="0" baseline="0" noProof="0" dirty="0" smtClean="0">
              <a:ln>
                <a:noFill/>
              </a:ln>
              <a:solidFill>
                <a:prstClr val="white"/>
              </a:solidFill>
              <a:effectLst/>
              <a:uLnTx/>
              <a:uFillTx/>
              <a:latin typeface="HP Simplified"/>
              <a:cs typeface="Arial" pitchFamily="34" charset="0"/>
            </a:endParaRPr>
          </a:p>
          <a:p>
            <a:pPr marL="0" marR="0" lvl="0" indent="0" algn="l" defTabSz="914400" rtl="0" eaLnBrk="1" fontAlgn="auto" latinLnBrk="0" hangingPunct="1">
              <a:lnSpc>
                <a:spcPct val="100000"/>
              </a:lnSpc>
              <a:spcBef>
                <a:spcPts val="1200"/>
              </a:spcBef>
              <a:spcAft>
                <a:spcPts val="0"/>
              </a:spcAft>
              <a:buClr>
                <a:schemeClr val="tx2"/>
              </a:buClr>
              <a:buSzPct val="80000"/>
              <a:buFont typeface="Arial" pitchFamily="34" charset="0"/>
              <a:buNone/>
              <a:tabLst/>
              <a:defRPr/>
            </a:pPr>
            <a:endParaRPr kumimoji="0" lang="en-US" sz="1400" b="0" i="0" u="none" strike="noStrike" kern="1200" cap="none" spc="0" normalizeH="0" baseline="0" noProof="0" dirty="0" smtClean="0">
              <a:ln>
                <a:noFill/>
              </a:ln>
              <a:solidFill>
                <a:srgbClr val="F39900"/>
              </a:solidFill>
              <a:effectLst/>
              <a:uLnTx/>
              <a:uFillTx/>
              <a:latin typeface="HP Simplified"/>
            </a:endParaRPr>
          </a:p>
        </p:txBody>
      </p:sp>
      <p:grpSp>
        <p:nvGrpSpPr>
          <p:cNvPr id="4" name="Group 33"/>
          <p:cNvGrpSpPr/>
          <p:nvPr/>
        </p:nvGrpSpPr>
        <p:grpSpPr>
          <a:xfrm>
            <a:off x="4956975" y="2876905"/>
            <a:ext cx="4110825" cy="2133245"/>
            <a:chOff x="516834" y="2584178"/>
            <a:chExt cx="4110825" cy="2133245"/>
          </a:xfrm>
        </p:grpSpPr>
        <p:grpSp>
          <p:nvGrpSpPr>
            <p:cNvPr id="7" name="Group 26"/>
            <p:cNvGrpSpPr/>
            <p:nvPr/>
          </p:nvGrpSpPr>
          <p:grpSpPr>
            <a:xfrm>
              <a:off x="516834" y="2584178"/>
              <a:ext cx="4110825" cy="2043484"/>
              <a:chOff x="485031" y="2623931"/>
              <a:chExt cx="4094919" cy="2107096"/>
            </a:xfrm>
          </p:grpSpPr>
          <p:graphicFrame>
            <p:nvGraphicFramePr>
              <p:cNvPr id="20" name="Chart 19"/>
              <p:cNvGraphicFramePr/>
              <p:nvPr/>
            </p:nvGraphicFramePr>
            <p:xfrm>
              <a:off x="485031" y="2623931"/>
              <a:ext cx="3919991" cy="210709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25"/>
              <p:cNvGrpSpPr/>
              <p:nvPr/>
            </p:nvGrpSpPr>
            <p:grpSpPr>
              <a:xfrm>
                <a:off x="1097280" y="2949935"/>
                <a:ext cx="3482670" cy="716378"/>
                <a:chOff x="1097280" y="2949935"/>
                <a:chExt cx="3482670" cy="716378"/>
              </a:xfrm>
            </p:grpSpPr>
            <p:cxnSp>
              <p:nvCxnSpPr>
                <p:cNvPr id="22" name="Straight Arrow Connector 21"/>
                <p:cNvCxnSpPr/>
                <p:nvPr/>
              </p:nvCxnSpPr>
              <p:spPr>
                <a:xfrm flipV="1">
                  <a:off x="1097280" y="2949935"/>
                  <a:ext cx="1995777" cy="61225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876509" y="3061254"/>
                  <a:ext cx="596348" cy="34190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800" b="1" dirty="0" smtClean="0">
                      <a:solidFill>
                        <a:schemeClr val="tx1"/>
                      </a:solidFill>
                    </a:rPr>
                    <a:t>4.1</a:t>
                  </a:r>
                  <a:r>
                    <a:rPr lang="es-MX" sz="800" dirty="0" smtClean="0">
                      <a:solidFill>
                        <a:schemeClr val="tx1"/>
                      </a:solidFill>
                    </a:rPr>
                    <a:t>%</a:t>
                  </a:r>
                  <a:endParaRPr lang="en-US" sz="800" dirty="0">
                    <a:solidFill>
                      <a:schemeClr val="tx1"/>
                    </a:solidFill>
                  </a:endParaRPr>
                </a:p>
              </p:txBody>
            </p:sp>
            <p:sp>
              <p:nvSpPr>
                <p:cNvPr id="24" name="TextBox 23"/>
                <p:cNvSpPr txBox="1"/>
                <p:nvPr/>
              </p:nvSpPr>
              <p:spPr>
                <a:xfrm>
                  <a:off x="3697355" y="3450869"/>
                  <a:ext cx="882595" cy="215444"/>
                </a:xfrm>
                <a:prstGeom prst="rect">
                  <a:avLst/>
                </a:prstGeom>
                <a:noFill/>
              </p:spPr>
              <p:txBody>
                <a:bodyPr wrap="square" rtlCol="0">
                  <a:spAutoFit/>
                </a:bodyPr>
                <a:lstStyle/>
                <a:p>
                  <a:r>
                    <a:rPr lang="es-MX" sz="800" b="1" dirty="0" smtClean="0"/>
                    <a:t>CAGR 4.1%</a:t>
                  </a:r>
                  <a:endParaRPr lang="en-US" sz="800" b="1" dirty="0"/>
                </a:p>
              </p:txBody>
            </p:sp>
          </p:grpSp>
        </p:grpSp>
        <p:sp>
          <p:nvSpPr>
            <p:cNvPr id="19" name="Rectangle 22"/>
            <p:cNvSpPr>
              <a:spLocks noChangeArrowheads="1"/>
            </p:cNvSpPr>
            <p:nvPr/>
          </p:nvSpPr>
          <p:spPr bwMode="auto">
            <a:xfrm>
              <a:off x="1192694" y="4548146"/>
              <a:ext cx="3387257" cy="169277"/>
            </a:xfrm>
            <a:prstGeom prst="rect">
              <a:avLst/>
            </a:prstGeom>
            <a:noFill/>
            <a:ln w="9525">
              <a:noFill/>
              <a:miter lim="800000"/>
              <a:headEnd/>
              <a:tailEnd/>
            </a:ln>
          </p:spPr>
          <p:txBody>
            <a:bodyPr wrap="square">
              <a:spAutoFit/>
            </a:bodyPr>
            <a:lstStyle/>
            <a:p>
              <a:pPr>
                <a:spcBef>
                  <a:spcPct val="30000"/>
                </a:spcBef>
              </a:pPr>
              <a:r>
                <a:rPr lang="en-US" sz="500" dirty="0">
                  <a:solidFill>
                    <a:srgbClr val="000000"/>
                  </a:solidFill>
                </a:rPr>
                <a:t>Source: </a:t>
              </a:r>
              <a:r>
                <a:rPr lang="en-US" sz="500" dirty="0" smtClean="0">
                  <a:solidFill>
                    <a:srgbClr val="000000"/>
                  </a:solidFill>
                </a:rPr>
                <a:t> IPR/ EB </a:t>
              </a:r>
              <a:r>
                <a:rPr lang="en-US" sz="500" dirty="0">
                  <a:solidFill>
                    <a:srgbClr val="000000"/>
                  </a:solidFill>
                </a:rPr>
                <a:t>Segment x Channel Model </a:t>
              </a:r>
              <a:r>
                <a:rPr lang="en-US" sz="500" dirty="0" smtClean="0">
                  <a:solidFill>
                    <a:srgbClr val="000000"/>
                  </a:solidFill>
                </a:rPr>
                <a:t>-2H11 Update- Final-Nov-21-11</a:t>
              </a:r>
              <a:r>
                <a:rPr lang="en-US" sz="500" dirty="0">
                  <a:solidFill>
                    <a:srgbClr val="000000"/>
                  </a:solidFill>
                </a:rPr>
                <a:t>. EB Segment x Channel </a:t>
              </a:r>
              <a:r>
                <a:rPr lang="en-US" sz="500" dirty="0" smtClean="0">
                  <a:solidFill>
                    <a:srgbClr val="000000"/>
                  </a:solidFill>
                </a:rPr>
                <a:t>worksheet.</a:t>
              </a:r>
              <a:endParaRPr lang="en-US" sz="500" dirty="0">
                <a:solidFill>
                  <a:srgbClr val="000000"/>
                </a:solidFill>
              </a:endParaRPr>
            </a:p>
          </p:txBody>
        </p:sp>
      </p:grpSp>
      <p:grpSp>
        <p:nvGrpSpPr>
          <p:cNvPr id="9" name="Group 77"/>
          <p:cNvGrpSpPr/>
          <p:nvPr/>
        </p:nvGrpSpPr>
        <p:grpSpPr>
          <a:xfrm>
            <a:off x="304800" y="3105150"/>
            <a:ext cx="4114799" cy="1905000"/>
            <a:chOff x="779229" y="630621"/>
            <a:chExt cx="3490617" cy="1852487"/>
          </a:xfrm>
        </p:grpSpPr>
        <p:sp>
          <p:nvSpPr>
            <p:cNvPr id="47" name="TextBox 46"/>
            <p:cNvSpPr txBox="1"/>
            <p:nvPr/>
          </p:nvSpPr>
          <p:spPr>
            <a:xfrm>
              <a:off x="1973055" y="2313831"/>
              <a:ext cx="2296791" cy="169277"/>
            </a:xfrm>
            <a:prstGeom prst="rect">
              <a:avLst/>
            </a:prstGeom>
            <a:noFill/>
          </p:spPr>
          <p:txBody>
            <a:bodyPr wrap="square" rtlCol="0">
              <a:spAutoFit/>
            </a:bodyPr>
            <a:lstStyle/>
            <a:p>
              <a:r>
                <a:rPr lang="es-MX" sz="500" dirty="0" err="1" smtClean="0"/>
                <a:t>Source</a:t>
              </a:r>
              <a:r>
                <a:rPr lang="es-MX" sz="500" dirty="0" smtClean="0"/>
                <a:t>:  IDC WW x86 ServerTracker_FinalHistoricalPivot_2011Q4_HP</a:t>
              </a:r>
              <a:endParaRPr lang="en-US" sz="500" dirty="0"/>
            </a:p>
          </p:txBody>
        </p:sp>
        <p:grpSp>
          <p:nvGrpSpPr>
            <p:cNvPr id="10" name="Group 66"/>
            <p:cNvGrpSpPr/>
            <p:nvPr/>
          </p:nvGrpSpPr>
          <p:grpSpPr>
            <a:xfrm>
              <a:off x="827784" y="630621"/>
              <a:ext cx="3322797" cy="183034"/>
              <a:chOff x="4826551" y="2879855"/>
              <a:chExt cx="3315988" cy="237509"/>
            </a:xfrm>
          </p:grpSpPr>
          <p:sp>
            <p:nvSpPr>
              <p:cNvPr id="55" name="Rectangle 36"/>
              <p:cNvSpPr>
                <a:spLocks noChangeArrowheads="1"/>
              </p:cNvSpPr>
              <p:nvPr/>
            </p:nvSpPr>
            <p:spPr bwMode="auto">
              <a:xfrm>
                <a:off x="5263908" y="2897277"/>
                <a:ext cx="2878631" cy="220087"/>
              </a:xfrm>
              <a:prstGeom prst="rect">
                <a:avLst/>
              </a:prstGeom>
              <a:gradFill flip="none" rotWithShape="1">
                <a:gsLst>
                  <a:gs pos="0">
                    <a:srgbClr val="2DC614">
                      <a:shade val="30000"/>
                      <a:satMod val="115000"/>
                    </a:srgbClr>
                  </a:gs>
                  <a:gs pos="50000">
                    <a:srgbClr val="2DC614">
                      <a:shade val="67500"/>
                      <a:satMod val="115000"/>
                    </a:srgbClr>
                  </a:gs>
                  <a:gs pos="100000">
                    <a:srgbClr val="2DC614">
                      <a:shade val="100000"/>
                      <a:satMod val="115000"/>
                    </a:srgbClr>
                  </a:gs>
                </a:gsLst>
                <a:lin ang="2700000" scaled="1"/>
                <a:tileRect/>
              </a:gra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1">
                <a:schemeClr val="accent3"/>
              </a:lnRef>
              <a:fillRef idx="3">
                <a:schemeClr val="accent3"/>
              </a:fillRef>
              <a:effectRef idx="2">
                <a:schemeClr val="accent3"/>
              </a:effectRef>
              <a:fontRef idx="minor">
                <a:schemeClr val="lt1"/>
              </a:fontRef>
            </p:style>
            <p:txBody>
              <a:bodyPr wrap="none" lIns="45720" rIns="45720" anchor="ctr"/>
              <a:lstStyle/>
              <a:p>
                <a:pPr algn="ctr"/>
                <a:r>
                  <a:rPr lang="en-US" sz="1000" b="1" dirty="0">
                    <a:solidFill>
                      <a:schemeClr val="bg1"/>
                    </a:solidFill>
                  </a:rPr>
                  <a:t>x86 </a:t>
                </a:r>
                <a:r>
                  <a:rPr lang="en-US" sz="1000" b="1" dirty="0" smtClean="0">
                    <a:solidFill>
                      <a:schemeClr val="bg1"/>
                    </a:solidFill>
                  </a:rPr>
                  <a:t>Server WW SMB Market Share</a:t>
                </a:r>
                <a:endParaRPr lang="en-US" sz="1000" b="1" dirty="0">
                  <a:solidFill>
                    <a:schemeClr val="bg1"/>
                  </a:solidFill>
                </a:endParaRPr>
              </a:p>
            </p:txBody>
          </p:sp>
          <p:sp>
            <p:nvSpPr>
              <p:cNvPr id="56" name="TextBox 55"/>
              <p:cNvSpPr txBox="1"/>
              <p:nvPr/>
            </p:nvSpPr>
            <p:spPr>
              <a:xfrm>
                <a:off x="4826551" y="2879855"/>
                <a:ext cx="479626" cy="169297"/>
              </a:xfrm>
              <a:prstGeom prst="rect">
                <a:avLst/>
              </a:prstGeom>
              <a:noFill/>
            </p:spPr>
            <p:txBody>
              <a:bodyPr wrap="square" rtlCol="0">
                <a:spAutoFit/>
              </a:bodyPr>
              <a:lstStyle/>
              <a:p>
                <a:r>
                  <a:rPr lang="es-MX" sz="800" b="1" dirty="0" err="1" smtClean="0"/>
                  <a:t>Units</a:t>
                </a:r>
                <a:endParaRPr lang="en-US" sz="800" b="1" dirty="0"/>
              </a:p>
            </p:txBody>
          </p:sp>
        </p:grpSp>
        <p:graphicFrame>
          <p:nvGraphicFramePr>
            <p:cNvPr id="49" name="Chart 48"/>
            <p:cNvGraphicFramePr/>
            <p:nvPr/>
          </p:nvGraphicFramePr>
          <p:xfrm>
            <a:off x="779229" y="739471"/>
            <a:ext cx="3442914" cy="1677726"/>
          </p:xfrm>
          <a:graphic>
            <a:graphicData uri="http://schemas.openxmlformats.org/drawingml/2006/chart">
              <c:chart xmlns:c="http://schemas.openxmlformats.org/drawingml/2006/chart" xmlns:r="http://schemas.openxmlformats.org/officeDocument/2006/relationships" r:id="rId4"/>
            </a:graphicData>
          </a:graphic>
        </p:graphicFrame>
        <p:sp>
          <p:nvSpPr>
            <p:cNvPr id="50" name="TextBox 49"/>
            <p:cNvSpPr txBox="1"/>
            <p:nvPr/>
          </p:nvSpPr>
          <p:spPr>
            <a:xfrm>
              <a:off x="3760968" y="842840"/>
              <a:ext cx="397566" cy="307777"/>
            </a:xfrm>
            <a:prstGeom prst="rect">
              <a:avLst/>
            </a:prstGeom>
            <a:noFill/>
          </p:spPr>
          <p:txBody>
            <a:bodyPr wrap="square" rtlCol="0">
              <a:spAutoFit/>
            </a:bodyPr>
            <a:lstStyle/>
            <a:p>
              <a:r>
                <a:rPr lang="en-US" sz="700" b="1" dirty="0" smtClean="0">
                  <a:solidFill>
                    <a:srgbClr val="000000"/>
                  </a:solidFill>
                </a:rPr>
                <a:t>37%</a:t>
              </a:r>
            </a:p>
            <a:p>
              <a:endParaRPr lang="en-US" sz="700" b="1" dirty="0"/>
            </a:p>
          </p:txBody>
        </p:sp>
        <p:sp>
          <p:nvSpPr>
            <p:cNvPr id="51" name="TextBox 50"/>
            <p:cNvSpPr txBox="1"/>
            <p:nvPr/>
          </p:nvSpPr>
          <p:spPr>
            <a:xfrm>
              <a:off x="3768917" y="1176789"/>
              <a:ext cx="437322" cy="307777"/>
            </a:xfrm>
            <a:prstGeom prst="rect">
              <a:avLst/>
            </a:prstGeom>
            <a:noFill/>
          </p:spPr>
          <p:txBody>
            <a:bodyPr wrap="square" rtlCol="0">
              <a:spAutoFit/>
            </a:bodyPr>
            <a:lstStyle/>
            <a:p>
              <a:r>
                <a:rPr lang="en-US" sz="700" b="1" dirty="0" smtClean="0">
                  <a:solidFill>
                    <a:srgbClr val="000000"/>
                  </a:solidFill>
                </a:rPr>
                <a:t>27%</a:t>
              </a:r>
            </a:p>
            <a:p>
              <a:endParaRPr lang="en-US" sz="700" b="1" dirty="0"/>
            </a:p>
          </p:txBody>
        </p:sp>
        <p:sp>
          <p:nvSpPr>
            <p:cNvPr id="52" name="TextBox 51"/>
            <p:cNvSpPr txBox="1"/>
            <p:nvPr/>
          </p:nvSpPr>
          <p:spPr>
            <a:xfrm>
              <a:off x="3776870" y="1534601"/>
              <a:ext cx="373711" cy="307777"/>
            </a:xfrm>
            <a:prstGeom prst="rect">
              <a:avLst/>
            </a:prstGeom>
            <a:noFill/>
          </p:spPr>
          <p:txBody>
            <a:bodyPr wrap="square" rtlCol="0">
              <a:spAutoFit/>
            </a:bodyPr>
            <a:lstStyle/>
            <a:p>
              <a:r>
                <a:rPr lang="en-US" sz="700" b="1" dirty="0" smtClean="0">
                  <a:solidFill>
                    <a:srgbClr val="000000"/>
                  </a:solidFill>
                </a:rPr>
                <a:t>11%</a:t>
              </a:r>
            </a:p>
            <a:p>
              <a:endParaRPr lang="en-US" sz="700" b="1" dirty="0"/>
            </a:p>
          </p:txBody>
        </p:sp>
        <p:sp>
          <p:nvSpPr>
            <p:cNvPr id="53" name="TextBox 52"/>
            <p:cNvSpPr txBox="1"/>
            <p:nvPr/>
          </p:nvSpPr>
          <p:spPr>
            <a:xfrm>
              <a:off x="3784821" y="1661825"/>
              <a:ext cx="405517" cy="307777"/>
            </a:xfrm>
            <a:prstGeom prst="rect">
              <a:avLst/>
            </a:prstGeom>
            <a:noFill/>
          </p:spPr>
          <p:txBody>
            <a:bodyPr wrap="square" rtlCol="0">
              <a:spAutoFit/>
            </a:bodyPr>
            <a:lstStyle/>
            <a:p>
              <a:r>
                <a:rPr lang="en-US" sz="700" b="1" dirty="0" smtClean="0">
                  <a:solidFill>
                    <a:srgbClr val="000000"/>
                  </a:solidFill>
                </a:rPr>
                <a:t>3%</a:t>
              </a:r>
            </a:p>
            <a:p>
              <a:endParaRPr lang="en-US" sz="700" b="1" dirty="0"/>
            </a:p>
          </p:txBody>
        </p:sp>
        <p:sp>
          <p:nvSpPr>
            <p:cNvPr id="54" name="TextBox 53"/>
            <p:cNvSpPr txBox="1"/>
            <p:nvPr/>
          </p:nvSpPr>
          <p:spPr>
            <a:xfrm>
              <a:off x="3784821" y="1781091"/>
              <a:ext cx="413468" cy="307777"/>
            </a:xfrm>
            <a:prstGeom prst="rect">
              <a:avLst/>
            </a:prstGeom>
            <a:noFill/>
          </p:spPr>
          <p:txBody>
            <a:bodyPr wrap="square" rtlCol="0">
              <a:spAutoFit/>
            </a:bodyPr>
            <a:lstStyle/>
            <a:p>
              <a:r>
                <a:rPr lang="en-US" sz="700" b="1" dirty="0" smtClean="0">
                  <a:solidFill>
                    <a:srgbClr val="000000"/>
                  </a:solidFill>
                </a:rPr>
                <a:t>2%</a:t>
              </a:r>
            </a:p>
            <a:p>
              <a:endParaRPr lang="en-US" sz="700" b="1" dirty="0"/>
            </a:p>
          </p:txBody>
        </p:sp>
      </p:grpSp>
      <p:grpSp>
        <p:nvGrpSpPr>
          <p:cNvPr id="11" name="Group 12"/>
          <p:cNvGrpSpPr/>
          <p:nvPr/>
        </p:nvGrpSpPr>
        <p:grpSpPr>
          <a:xfrm>
            <a:off x="4572000" y="666750"/>
            <a:ext cx="4420925" cy="1971918"/>
            <a:chOff x="135175" y="763321"/>
            <a:chExt cx="4420925" cy="1971918"/>
          </a:xfrm>
        </p:grpSpPr>
        <p:grpSp>
          <p:nvGrpSpPr>
            <p:cNvPr id="12" name="Group 3"/>
            <p:cNvGrpSpPr/>
            <p:nvPr/>
          </p:nvGrpSpPr>
          <p:grpSpPr>
            <a:xfrm>
              <a:off x="135175" y="763321"/>
              <a:ext cx="4317558" cy="1971918"/>
              <a:chOff x="4034861" y="3369420"/>
              <a:chExt cx="5341584" cy="2038591"/>
            </a:xfrm>
          </p:grpSpPr>
          <p:graphicFrame>
            <p:nvGraphicFramePr>
              <p:cNvPr id="62" name="Chart 61"/>
              <p:cNvGraphicFramePr/>
              <p:nvPr/>
            </p:nvGraphicFramePr>
            <p:xfrm>
              <a:off x="4034861" y="3369420"/>
              <a:ext cx="5341584" cy="2038591"/>
            </p:xfrm>
            <a:graphic>
              <a:graphicData uri="http://schemas.openxmlformats.org/drawingml/2006/chart">
                <c:chart xmlns:c="http://schemas.openxmlformats.org/drawingml/2006/chart" xmlns:r="http://schemas.openxmlformats.org/officeDocument/2006/relationships" r:id="rId5"/>
              </a:graphicData>
            </a:graphic>
          </p:graphicFrame>
          <p:sp>
            <p:nvSpPr>
              <p:cNvPr id="63" name="TextBox 62"/>
              <p:cNvSpPr txBox="1"/>
              <p:nvPr/>
            </p:nvSpPr>
            <p:spPr>
              <a:xfrm>
                <a:off x="4792324" y="3739571"/>
                <a:ext cx="619260" cy="206819"/>
              </a:xfrm>
              <a:prstGeom prst="rect">
                <a:avLst/>
              </a:prstGeom>
              <a:noFill/>
              <a:ln>
                <a:solidFill>
                  <a:srgbClr val="002060"/>
                </a:solidFill>
              </a:ln>
            </p:spPr>
            <p:txBody>
              <a:bodyPr wrap="square" rtlCol="0">
                <a:spAutoFit/>
              </a:bodyPr>
              <a:lstStyle/>
              <a:p>
                <a:r>
                  <a:rPr lang="en-US" sz="700" dirty="0" smtClean="0"/>
                  <a:t>$6,294</a:t>
                </a:r>
                <a:endParaRPr lang="en-US" sz="700" dirty="0"/>
              </a:p>
            </p:txBody>
          </p:sp>
        </p:grpSp>
        <p:sp>
          <p:nvSpPr>
            <p:cNvPr id="59" name="TextBox 58"/>
            <p:cNvSpPr txBox="1"/>
            <p:nvPr/>
          </p:nvSpPr>
          <p:spPr>
            <a:xfrm>
              <a:off x="2347884" y="1550572"/>
              <a:ext cx="704007" cy="215444"/>
            </a:xfrm>
            <a:prstGeom prst="rect">
              <a:avLst/>
            </a:prstGeom>
            <a:noFill/>
          </p:spPr>
          <p:txBody>
            <a:bodyPr wrap="square" rtlCol="0">
              <a:spAutoFit/>
            </a:bodyPr>
            <a:lstStyle/>
            <a:p>
              <a:r>
                <a:rPr lang="en-US" sz="800" dirty="0" smtClean="0">
                  <a:solidFill>
                    <a:schemeClr val="bg1"/>
                  </a:solidFill>
                </a:rPr>
                <a:t>$15,383</a:t>
              </a:r>
              <a:endParaRPr lang="en-US" sz="800" dirty="0">
                <a:solidFill>
                  <a:schemeClr val="bg1"/>
                </a:solidFill>
              </a:endParaRPr>
            </a:p>
          </p:txBody>
        </p:sp>
        <p:sp>
          <p:nvSpPr>
            <p:cNvPr id="60" name="TextBox 59"/>
            <p:cNvSpPr txBox="1"/>
            <p:nvPr/>
          </p:nvSpPr>
          <p:spPr>
            <a:xfrm>
              <a:off x="1590470" y="1905917"/>
              <a:ext cx="671639" cy="215444"/>
            </a:xfrm>
            <a:prstGeom prst="rect">
              <a:avLst/>
            </a:prstGeom>
            <a:noFill/>
          </p:spPr>
          <p:txBody>
            <a:bodyPr wrap="square" rtlCol="0">
              <a:spAutoFit/>
            </a:bodyPr>
            <a:lstStyle/>
            <a:p>
              <a:r>
                <a:rPr lang="en-US" sz="800" dirty="0" smtClean="0">
                  <a:solidFill>
                    <a:schemeClr val="bg1"/>
                  </a:solidFill>
                </a:rPr>
                <a:t>$17,159</a:t>
              </a:r>
              <a:endParaRPr lang="en-US" sz="800" dirty="0">
                <a:solidFill>
                  <a:schemeClr val="bg1"/>
                </a:solidFill>
              </a:endParaRPr>
            </a:p>
          </p:txBody>
        </p:sp>
        <p:sp>
          <p:nvSpPr>
            <p:cNvPr id="61" name="Rectangle 22"/>
            <p:cNvSpPr>
              <a:spLocks noChangeArrowheads="1"/>
            </p:cNvSpPr>
            <p:nvPr/>
          </p:nvSpPr>
          <p:spPr bwMode="auto">
            <a:xfrm>
              <a:off x="1131173" y="2544410"/>
              <a:ext cx="3424927" cy="175484"/>
            </a:xfrm>
            <a:prstGeom prst="rect">
              <a:avLst/>
            </a:prstGeom>
            <a:noFill/>
            <a:ln w="9525">
              <a:noFill/>
              <a:miter lim="800000"/>
              <a:headEnd/>
              <a:tailEnd/>
            </a:ln>
          </p:spPr>
          <p:txBody>
            <a:bodyPr wrap="square">
              <a:spAutoFit/>
            </a:bodyPr>
            <a:lstStyle/>
            <a:p>
              <a:pPr>
                <a:spcBef>
                  <a:spcPct val="30000"/>
                </a:spcBef>
              </a:pPr>
              <a:r>
                <a:rPr lang="en-US" sz="500" dirty="0">
                  <a:solidFill>
                    <a:srgbClr val="000000"/>
                  </a:solidFill>
                </a:rPr>
                <a:t>Source: </a:t>
              </a:r>
              <a:r>
                <a:rPr lang="en-US" sz="500" dirty="0" smtClean="0">
                  <a:solidFill>
                    <a:srgbClr val="000000"/>
                  </a:solidFill>
                </a:rPr>
                <a:t> IPR/ EB </a:t>
              </a:r>
              <a:r>
                <a:rPr lang="en-US" sz="500" dirty="0">
                  <a:solidFill>
                    <a:srgbClr val="000000"/>
                  </a:solidFill>
                </a:rPr>
                <a:t>Segment x Channel Model </a:t>
              </a:r>
              <a:r>
                <a:rPr lang="en-US" sz="500" dirty="0" smtClean="0">
                  <a:solidFill>
                    <a:srgbClr val="000000"/>
                  </a:solidFill>
                </a:rPr>
                <a:t>-2H11 Update- Final-Nov-21-11</a:t>
              </a:r>
              <a:r>
                <a:rPr lang="en-US" sz="500" dirty="0">
                  <a:solidFill>
                    <a:srgbClr val="000000"/>
                  </a:solidFill>
                </a:rPr>
                <a:t>. EB Segment x Channel </a:t>
              </a:r>
              <a:r>
                <a:rPr lang="en-US" sz="500" dirty="0" smtClean="0">
                  <a:solidFill>
                    <a:srgbClr val="000000"/>
                  </a:solidFill>
                </a:rPr>
                <a:t>worksheet.</a:t>
              </a:r>
              <a:endParaRPr lang="en-US" sz="500" dirty="0">
                <a:solidFill>
                  <a:srgbClr val="000000"/>
                </a:solidFill>
              </a:endParaRPr>
            </a:p>
          </p:txBody>
        </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69" y="133350"/>
            <a:ext cx="8460105" cy="430887"/>
          </a:xfrm>
        </p:spPr>
        <p:txBody>
          <a:bodyPr/>
          <a:lstStyle/>
          <a:p>
            <a:r>
              <a:rPr lang="en-US" dirty="0" smtClean="0"/>
              <a:t>Addressing the SMB </a:t>
            </a:r>
            <a:endParaRPr lang="en-US" dirty="0"/>
          </a:p>
        </p:txBody>
      </p:sp>
      <p:graphicFrame>
        <p:nvGraphicFramePr>
          <p:cNvPr id="25" name="Diagram 24"/>
          <p:cNvGraphicFramePr/>
          <p:nvPr/>
        </p:nvGraphicFramePr>
        <p:xfrm>
          <a:off x="1066800" y="438150"/>
          <a:ext cx="7010400" cy="226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Rounded Rectangle 25"/>
          <p:cNvSpPr/>
          <p:nvPr/>
        </p:nvSpPr>
        <p:spPr>
          <a:xfrm>
            <a:off x="1066800" y="2343150"/>
            <a:ext cx="1371600" cy="1981200"/>
          </a:xfrm>
          <a:prstGeom prst="roundRect">
            <a:avLst/>
          </a:prstGeom>
          <a:solidFill>
            <a:schemeClr val="bg2">
              <a:lumMod val="75000"/>
            </a:schemeClr>
          </a:solidFill>
          <a:ln w="15875">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chemeClr val="tx2"/>
                </a:solidFill>
                <a:latin typeface="HP Simplified"/>
              </a:rPr>
              <a:t>Link Customer Intent to what we do getting feedback from:</a:t>
            </a:r>
          </a:p>
          <a:p>
            <a:pPr>
              <a:buFont typeface="Arial" pitchFamily="34" charset="0"/>
              <a:buChar char="•"/>
            </a:pPr>
            <a:r>
              <a:rPr lang="en-US" sz="1200" dirty="0" smtClean="0">
                <a:solidFill>
                  <a:schemeClr val="tx2"/>
                </a:solidFill>
                <a:latin typeface="HP Simplified"/>
              </a:rPr>
              <a:t>SMB Partners</a:t>
            </a:r>
          </a:p>
          <a:p>
            <a:pPr>
              <a:buFont typeface="Arial" pitchFamily="34" charset="0"/>
              <a:buChar char="•"/>
            </a:pPr>
            <a:r>
              <a:rPr lang="en-US" sz="1200" dirty="0" smtClean="0">
                <a:solidFill>
                  <a:schemeClr val="tx2"/>
                </a:solidFill>
                <a:latin typeface="HP Simplified"/>
              </a:rPr>
              <a:t>SMB Customers</a:t>
            </a:r>
          </a:p>
          <a:p>
            <a:pPr>
              <a:buFont typeface="Arial" pitchFamily="34" charset="0"/>
              <a:buChar char="•"/>
            </a:pPr>
            <a:r>
              <a:rPr lang="en-US" sz="1200" dirty="0" smtClean="0">
                <a:solidFill>
                  <a:schemeClr val="tx2"/>
                </a:solidFill>
                <a:latin typeface="HP Simplified"/>
              </a:rPr>
              <a:t>Agencies </a:t>
            </a:r>
          </a:p>
        </p:txBody>
      </p:sp>
      <p:sp>
        <p:nvSpPr>
          <p:cNvPr id="27" name="Rounded Rectangle 26"/>
          <p:cNvSpPr/>
          <p:nvPr/>
        </p:nvSpPr>
        <p:spPr>
          <a:xfrm>
            <a:off x="3925800" y="2343150"/>
            <a:ext cx="1332000" cy="1981200"/>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2"/>
                </a:solidFill>
                <a:latin typeface="HP Simplified"/>
              </a:rPr>
              <a:t>Product category team  working specifically to define product strategy for the SMB required </a:t>
            </a: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a:solidFill>
                <a:schemeClr val="tx2"/>
              </a:solidFill>
              <a:latin typeface="HP Simplified"/>
            </a:endParaRPr>
          </a:p>
        </p:txBody>
      </p:sp>
      <p:sp>
        <p:nvSpPr>
          <p:cNvPr id="28" name="Rounded Rectangle 27"/>
          <p:cNvSpPr/>
          <p:nvPr/>
        </p:nvSpPr>
        <p:spPr>
          <a:xfrm>
            <a:off x="2514600" y="2343150"/>
            <a:ext cx="1332000" cy="1981200"/>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2"/>
                </a:solidFill>
                <a:latin typeface="HP Simplified"/>
              </a:rPr>
              <a:t>Working with ISV and product category team to create a catalog of SMB solutions on ISS products </a:t>
            </a:r>
          </a:p>
          <a:p>
            <a:endParaRPr lang="en-US" sz="1200" dirty="0">
              <a:solidFill>
                <a:schemeClr val="tx2"/>
              </a:solidFill>
              <a:latin typeface="HP Simplified"/>
            </a:endParaRPr>
          </a:p>
        </p:txBody>
      </p:sp>
      <p:sp>
        <p:nvSpPr>
          <p:cNvPr id="29" name="Rounded Rectangle 28"/>
          <p:cNvSpPr/>
          <p:nvPr/>
        </p:nvSpPr>
        <p:spPr>
          <a:xfrm>
            <a:off x="5334000" y="2343150"/>
            <a:ext cx="1295400" cy="1981200"/>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tx2"/>
                </a:solidFill>
                <a:latin typeface="HP Simplified"/>
              </a:rPr>
              <a:t>Create the messaging that goes along with the products targeting SMB customers in a different way</a:t>
            </a:r>
          </a:p>
          <a:p>
            <a:endParaRPr lang="en-US" sz="1200" dirty="0">
              <a:solidFill>
                <a:schemeClr val="tx2"/>
              </a:solidFill>
              <a:latin typeface="HP Simplified"/>
            </a:endParaRPr>
          </a:p>
        </p:txBody>
      </p:sp>
      <p:sp>
        <p:nvSpPr>
          <p:cNvPr id="30" name="Rounded Rectangle 29"/>
          <p:cNvSpPr/>
          <p:nvPr/>
        </p:nvSpPr>
        <p:spPr>
          <a:xfrm>
            <a:off x="6705600" y="2343150"/>
            <a:ext cx="1371600" cy="1981200"/>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r>
              <a:rPr lang="en-US" sz="1200" dirty="0" smtClean="0">
                <a:solidFill>
                  <a:schemeClr val="tx2"/>
                </a:solidFill>
                <a:latin typeface="HP Simplified"/>
              </a:rPr>
              <a:t>Create the tools to enable HP channel to sell ISS</a:t>
            </a: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smtClean="0">
              <a:solidFill>
                <a:schemeClr val="tx2"/>
              </a:solidFill>
              <a:latin typeface="HP Simplified"/>
            </a:endParaRPr>
          </a:p>
          <a:p>
            <a:endParaRPr lang="en-US" sz="1200" dirty="0">
              <a:solidFill>
                <a:schemeClr val="tx2"/>
              </a:solidFill>
              <a:latin typeface="HP Simplified"/>
            </a:endParaRPr>
          </a:p>
        </p:txBody>
      </p:sp>
      <p:sp>
        <p:nvSpPr>
          <p:cNvPr id="31" name="TextBox 30"/>
          <p:cNvSpPr txBox="1"/>
          <p:nvPr/>
        </p:nvSpPr>
        <p:spPr>
          <a:xfrm>
            <a:off x="990600" y="663773"/>
            <a:ext cx="2771913" cy="307777"/>
          </a:xfrm>
          <a:prstGeom prst="rect">
            <a:avLst/>
          </a:prstGeom>
          <a:noFill/>
        </p:spPr>
        <p:txBody>
          <a:bodyPr wrap="none" rtlCol="0">
            <a:spAutoFit/>
          </a:bodyPr>
          <a:lstStyle/>
          <a:p>
            <a:r>
              <a:rPr lang="en-US" sz="1400" dirty="0" smtClean="0">
                <a:latin typeface="HP Simplified"/>
              </a:rPr>
              <a:t>What we are doing to succeed…</a:t>
            </a:r>
            <a:endParaRPr lang="en-US" sz="1400" dirty="0">
              <a:latin typeface="HP Simplified"/>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69" y="235063"/>
            <a:ext cx="8460105" cy="861774"/>
          </a:xfrm>
        </p:spPr>
        <p:txBody>
          <a:bodyPr/>
          <a:lstStyle/>
          <a:p>
            <a:r>
              <a:rPr lang="en-US" dirty="0" smtClean="0">
                <a:latin typeface="HP Simplified"/>
              </a:rPr>
              <a:t>Small business customers tell us </a:t>
            </a:r>
            <a:br>
              <a:rPr lang="en-US" dirty="0" smtClean="0">
                <a:latin typeface="HP Simplified"/>
              </a:rPr>
            </a:br>
            <a:r>
              <a:rPr lang="en-US" dirty="0" smtClean="0">
                <a:latin typeface="HP Simplified"/>
              </a:rPr>
              <a:t>they want IT to be carefree. </a:t>
            </a:r>
            <a:endParaRPr lang="en-US" dirty="0">
              <a:latin typeface="HP Simplified"/>
            </a:endParaRPr>
          </a:p>
        </p:txBody>
      </p:sp>
      <p:sp>
        <p:nvSpPr>
          <p:cNvPr id="19" name="Rectangle 18"/>
          <p:cNvSpPr/>
          <p:nvPr/>
        </p:nvSpPr>
        <p:spPr>
          <a:xfrm>
            <a:off x="484495" y="1437094"/>
            <a:ext cx="7540387" cy="563231"/>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85000"/>
              </a:lnSpc>
              <a:spcBef>
                <a:spcPts val="200"/>
              </a:spcBef>
            </a:pPr>
            <a:r>
              <a:rPr lang="en-US" sz="2800" i="1" dirty="0" smtClean="0">
                <a:solidFill>
                  <a:prstClr val="black"/>
                </a:solidFill>
                <a:latin typeface="HP Simplified"/>
              </a:rPr>
              <a:t>“ I </a:t>
            </a:r>
            <a:r>
              <a:rPr lang="en-US" sz="3600" b="1" i="1" dirty="0" smtClean="0">
                <a:solidFill>
                  <a:prstClr val="black"/>
                </a:solidFill>
                <a:effectLst>
                  <a:outerShdw blurRad="38100" dist="38100" dir="2700000" algn="tl">
                    <a:srgbClr val="000000">
                      <a:alpha val="43137"/>
                    </a:srgbClr>
                  </a:outerShdw>
                </a:effectLst>
                <a:latin typeface="HP Simplified"/>
              </a:rPr>
              <a:t>shouldn’t have to</a:t>
            </a:r>
            <a:r>
              <a:rPr lang="en-US" sz="2800" b="1" i="1" dirty="0" smtClean="0">
                <a:solidFill>
                  <a:prstClr val="black"/>
                </a:solidFill>
                <a:latin typeface="HP Simplified"/>
              </a:rPr>
              <a:t> </a:t>
            </a:r>
            <a:r>
              <a:rPr lang="en-US" sz="2800" i="1" dirty="0" smtClean="0">
                <a:solidFill>
                  <a:prstClr val="black"/>
                </a:solidFill>
                <a:latin typeface="HP Simplified"/>
              </a:rPr>
              <a:t>worry about ”…</a:t>
            </a:r>
          </a:p>
        </p:txBody>
      </p:sp>
      <p:sp>
        <p:nvSpPr>
          <p:cNvPr id="24" name="Text Box 6"/>
          <p:cNvSpPr txBox="1">
            <a:spLocks noChangeArrowheads="1"/>
          </p:cNvSpPr>
          <p:nvPr/>
        </p:nvSpPr>
        <p:spPr bwMode="auto">
          <a:xfrm>
            <a:off x="272954" y="2098339"/>
            <a:ext cx="8550324" cy="1378839"/>
          </a:xfrm>
          <a:prstGeom prst="rect">
            <a:avLst/>
          </a:prstGeom>
          <a:noFill/>
          <a:ln w="19050" algn="ctr">
            <a:noFill/>
            <a:miter lim="800000"/>
            <a:headEnd/>
            <a:tailEnd/>
          </a:ln>
          <a:effectLst/>
        </p:spPr>
        <p:txBody>
          <a:bodyPr wrap="square" lIns="45720" tIns="45720" rIns="45720" bIns="45720">
            <a:spAutoFit/>
          </a:bodyPr>
          <a:lstStyle/>
          <a:p>
            <a:pPr marL="55563" indent="-55563" algn="ctr">
              <a:lnSpc>
                <a:spcPct val="95000"/>
              </a:lnSpc>
            </a:pPr>
            <a:r>
              <a:rPr lang="en-US" sz="1400" dirty="0" smtClean="0">
                <a:solidFill>
                  <a:srgbClr val="000000"/>
                </a:solidFill>
                <a:latin typeface="HP Simplified"/>
              </a:rPr>
              <a:t>Limited IT skills…..7x24 schedule……Hidden costs…..Risk of data loss…..</a:t>
            </a:r>
          </a:p>
          <a:p>
            <a:pPr marL="55563" indent="-55563" algn="ctr">
              <a:lnSpc>
                <a:spcPct val="95000"/>
              </a:lnSpc>
            </a:pPr>
            <a:r>
              <a:rPr lang="en-US" sz="1400" dirty="0" smtClean="0">
                <a:solidFill>
                  <a:srgbClr val="000000"/>
                </a:solidFill>
                <a:latin typeface="HP Simplified"/>
              </a:rPr>
              <a:t>System updates…..Application downtime….</a:t>
            </a:r>
          </a:p>
          <a:p>
            <a:pPr marL="55563" indent="-55563">
              <a:lnSpc>
                <a:spcPct val="95000"/>
              </a:lnSpc>
            </a:pPr>
            <a:endParaRPr lang="en-US" sz="1200" dirty="0" smtClean="0">
              <a:solidFill>
                <a:srgbClr val="000000"/>
              </a:solidFill>
              <a:latin typeface="HP Simplified"/>
            </a:endParaRPr>
          </a:p>
          <a:p>
            <a:pPr marL="55563" indent="-55563">
              <a:lnSpc>
                <a:spcPct val="95000"/>
              </a:lnSpc>
            </a:pPr>
            <a:endParaRPr lang="en-US" sz="1200" dirty="0" smtClean="0">
              <a:solidFill>
                <a:srgbClr val="000000"/>
              </a:solidFill>
              <a:latin typeface="HP Simplified"/>
            </a:endParaRPr>
          </a:p>
          <a:p>
            <a:pPr marL="55563" indent="-55563">
              <a:lnSpc>
                <a:spcPct val="95000"/>
              </a:lnSpc>
            </a:pPr>
            <a:endParaRPr lang="en-US" sz="1200" dirty="0" smtClean="0">
              <a:solidFill>
                <a:srgbClr val="000000"/>
              </a:solidFill>
              <a:latin typeface="HP Simplified"/>
            </a:endParaRPr>
          </a:p>
          <a:p>
            <a:pPr marL="55563" indent="-55563">
              <a:lnSpc>
                <a:spcPct val="95000"/>
              </a:lnSpc>
            </a:pPr>
            <a:endParaRPr lang="en-US" sz="1200" dirty="0" smtClean="0">
              <a:solidFill>
                <a:srgbClr val="000000"/>
              </a:solidFill>
              <a:latin typeface="HP Simplified"/>
            </a:endParaRPr>
          </a:p>
          <a:p>
            <a:pPr marL="55563" indent="-55563">
              <a:lnSpc>
                <a:spcPct val="95000"/>
              </a:lnSpc>
            </a:pPr>
            <a:endParaRPr lang="en-US" sz="1200" dirty="0">
              <a:solidFill>
                <a:srgbClr val="000000"/>
              </a:solidFill>
              <a:latin typeface="HP Simplified"/>
            </a:endParaRPr>
          </a:p>
        </p:txBody>
      </p:sp>
      <p:sp>
        <p:nvSpPr>
          <p:cNvPr id="16" name="TextBox 15"/>
          <p:cNvSpPr txBox="1"/>
          <p:nvPr/>
        </p:nvSpPr>
        <p:spPr>
          <a:xfrm>
            <a:off x="2970177" y="3043451"/>
            <a:ext cx="2648624" cy="923330"/>
          </a:xfrm>
          <a:prstGeom prst="rect">
            <a:avLst/>
          </a:prstGeom>
          <a:noFill/>
        </p:spPr>
        <p:txBody>
          <a:bodyPr wrap="square" lIns="0" tIns="0" rIns="0" bIns="0" rtlCol="0">
            <a:spAutoFit/>
          </a:bodyPr>
          <a:lstStyle/>
          <a:p>
            <a:pPr marL="60325" indent="-60325" algn="ctr"/>
            <a:r>
              <a:rPr lang="en-US" i="1" dirty="0" smtClean="0">
                <a:solidFill>
                  <a:prstClr val="black"/>
                </a:solidFill>
                <a:latin typeface="HP Simplified"/>
              </a:rPr>
              <a:t>“ I want it done </a:t>
            </a:r>
            <a:br>
              <a:rPr lang="en-US" i="1" dirty="0" smtClean="0">
                <a:solidFill>
                  <a:prstClr val="black"/>
                </a:solidFill>
                <a:latin typeface="HP Simplified"/>
              </a:rPr>
            </a:br>
            <a:r>
              <a:rPr lang="en-US" sz="2400" b="1" i="1" dirty="0" smtClean="0">
                <a:solidFill>
                  <a:prstClr val="black"/>
                </a:solidFill>
                <a:effectLst>
                  <a:outerShdw blurRad="38100" dist="38100" dir="2700000" algn="tl">
                    <a:srgbClr val="000000">
                      <a:alpha val="43137"/>
                    </a:srgbClr>
                  </a:outerShdw>
                </a:effectLst>
                <a:latin typeface="HP Simplified"/>
              </a:rPr>
              <a:t>for me</a:t>
            </a:r>
            <a:r>
              <a:rPr lang="en-US" i="1" dirty="0" smtClean="0">
                <a:solidFill>
                  <a:prstClr val="black"/>
                </a:solidFill>
                <a:effectLst>
                  <a:outerShdw blurRad="38100" dist="38100" dir="2700000" algn="tl">
                    <a:srgbClr val="000000">
                      <a:alpha val="43137"/>
                    </a:srgbClr>
                  </a:outerShdw>
                </a:effectLst>
                <a:latin typeface="HP Simplified"/>
              </a:rPr>
              <a:t> </a:t>
            </a:r>
            <a:br>
              <a:rPr lang="en-US" i="1" dirty="0" smtClean="0">
                <a:solidFill>
                  <a:prstClr val="black"/>
                </a:solidFill>
                <a:effectLst>
                  <a:outerShdw blurRad="38100" dist="38100" dir="2700000" algn="tl">
                    <a:srgbClr val="000000">
                      <a:alpha val="43137"/>
                    </a:srgbClr>
                  </a:outerShdw>
                </a:effectLst>
                <a:latin typeface="HP Simplified"/>
              </a:rPr>
            </a:br>
            <a:r>
              <a:rPr lang="en-US" i="1" dirty="0" smtClean="0">
                <a:solidFill>
                  <a:prstClr val="black"/>
                </a:solidFill>
                <a:latin typeface="HP Simplified"/>
              </a:rPr>
              <a:t>so I don’t waste time ”</a:t>
            </a:r>
            <a:endParaRPr lang="en-US" i="1" dirty="0">
              <a:solidFill>
                <a:prstClr val="black"/>
              </a:solidFill>
              <a:latin typeface="HP Simplified"/>
            </a:endParaRPr>
          </a:p>
        </p:txBody>
      </p:sp>
      <p:sp>
        <p:nvSpPr>
          <p:cNvPr id="17" name="TextBox 16"/>
          <p:cNvSpPr txBox="1"/>
          <p:nvPr/>
        </p:nvSpPr>
        <p:spPr>
          <a:xfrm>
            <a:off x="531469" y="3003657"/>
            <a:ext cx="2057400" cy="1513752"/>
          </a:xfrm>
          <a:prstGeom prst="rect">
            <a:avLst/>
          </a:prstGeom>
          <a:noFill/>
        </p:spPr>
        <p:txBody>
          <a:bodyPr wrap="square" lIns="0" tIns="0" rIns="0" bIns="0" rtlCol="0">
            <a:noAutofit/>
          </a:bodyPr>
          <a:lstStyle/>
          <a:p>
            <a:pPr algn="ctr"/>
            <a:r>
              <a:rPr lang="en-US" i="1" dirty="0" smtClean="0">
                <a:solidFill>
                  <a:prstClr val="black"/>
                </a:solidFill>
                <a:latin typeface="HP Simplified"/>
              </a:rPr>
              <a:t>“ I want a server </a:t>
            </a:r>
            <a:br>
              <a:rPr lang="en-US" i="1" dirty="0" smtClean="0">
                <a:solidFill>
                  <a:prstClr val="black"/>
                </a:solidFill>
                <a:latin typeface="HP Simplified"/>
              </a:rPr>
            </a:br>
            <a:r>
              <a:rPr lang="en-US" i="1" dirty="0" smtClean="0">
                <a:solidFill>
                  <a:prstClr val="black"/>
                </a:solidFill>
                <a:latin typeface="HP Simplified"/>
              </a:rPr>
              <a:t>that will </a:t>
            </a:r>
            <a:br>
              <a:rPr lang="en-US" i="1" dirty="0" smtClean="0">
                <a:solidFill>
                  <a:prstClr val="black"/>
                </a:solidFill>
                <a:latin typeface="HP Simplified"/>
              </a:rPr>
            </a:br>
            <a:r>
              <a:rPr lang="en-US" sz="2400" b="1" i="1" dirty="0" smtClean="0">
                <a:solidFill>
                  <a:prstClr val="black"/>
                </a:solidFill>
                <a:effectLst>
                  <a:outerShdw blurRad="38100" dist="38100" dir="2700000" algn="tl">
                    <a:srgbClr val="000000">
                      <a:alpha val="43137"/>
                    </a:srgbClr>
                  </a:outerShdw>
                </a:effectLst>
                <a:latin typeface="HP Simplified"/>
              </a:rPr>
              <a:t>fix itself </a:t>
            </a:r>
            <a:r>
              <a:rPr lang="en-US" i="1" dirty="0" smtClean="0">
                <a:solidFill>
                  <a:prstClr val="black"/>
                </a:solidFill>
                <a:latin typeface="HP Simplified"/>
              </a:rPr>
              <a:t>”</a:t>
            </a:r>
            <a:endParaRPr lang="en-US" i="1" dirty="0">
              <a:solidFill>
                <a:prstClr val="black"/>
              </a:solidFill>
              <a:latin typeface="HP Simplified"/>
            </a:endParaRPr>
          </a:p>
        </p:txBody>
      </p:sp>
      <p:sp>
        <p:nvSpPr>
          <p:cNvPr id="18" name="TextBox 17"/>
          <p:cNvSpPr txBox="1"/>
          <p:nvPr/>
        </p:nvSpPr>
        <p:spPr>
          <a:xfrm>
            <a:off x="6033557" y="3020072"/>
            <a:ext cx="2849146" cy="1572399"/>
          </a:xfrm>
          <a:prstGeom prst="rect">
            <a:avLst/>
          </a:prstGeom>
          <a:noFill/>
        </p:spPr>
        <p:txBody>
          <a:bodyPr wrap="square" lIns="0" tIns="0" rIns="0" bIns="0" rtlCol="0">
            <a:noAutofit/>
          </a:bodyPr>
          <a:lstStyle/>
          <a:p>
            <a:pPr algn="ctr"/>
            <a:r>
              <a:rPr lang="en-US" i="1" dirty="0" smtClean="0">
                <a:solidFill>
                  <a:prstClr val="black"/>
                </a:solidFill>
                <a:latin typeface="HP Simplified"/>
              </a:rPr>
              <a:t>“ I want </a:t>
            </a:r>
            <a:br>
              <a:rPr lang="en-US" i="1" dirty="0" smtClean="0">
                <a:solidFill>
                  <a:prstClr val="black"/>
                </a:solidFill>
                <a:latin typeface="HP Simplified"/>
              </a:rPr>
            </a:br>
            <a:r>
              <a:rPr lang="en-US" i="1" dirty="0" smtClean="0">
                <a:solidFill>
                  <a:prstClr val="black"/>
                </a:solidFill>
                <a:latin typeface="HP Simplified"/>
              </a:rPr>
              <a:t>problems identified </a:t>
            </a:r>
            <a:br>
              <a:rPr lang="en-US" i="1" dirty="0" smtClean="0">
                <a:solidFill>
                  <a:prstClr val="black"/>
                </a:solidFill>
                <a:latin typeface="HP Simplified"/>
              </a:rPr>
            </a:br>
            <a:r>
              <a:rPr lang="en-US" sz="2400" b="1" i="1" dirty="0" smtClean="0">
                <a:solidFill>
                  <a:prstClr val="black"/>
                </a:solidFill>
                <a:effectLst>
                  <a:outerShdw blurRad="38100" dist="38100" dir="2700000" algn="tl">
                    <a:srgbClr val="000000">
                      <a:alpha val="43137"/>
                    </a:srgbClr>
                  </a:outerShdw>
                </a:effectLst>
                <a:latin typeface="HP Simplified"/>
              </a:rPr>
              <a:t>before</a:t>
            </a:r>
            <a:r>
              <a:rPr lang="en-US" sz="2400" b="1" i="1" dirty="0" smtClean="0">
                <a:solidFill>
                  <a:prstClr val="black"/>
                </a:solidFill>
                <a:latin typeface="HP Simplified"/>
              </a:rPr>
              <a:t> </a:t>
            </a:r>
            <a:r>
              <a:rPr lang="en-US" i="1" dirty="0" smtClean="0">
                <a:solidFill>
                  <a:prstClr val="black"/>
                </a:solidFill>
                <a:latin typeface="HP Simplified"/>
              </a:rPr>
              <a:t>they occur ”</a:t>
            </a:r>
            <a:endParaRPr lang="en-US" i="1" dirty="0">
              <a:solidFill>
                <a:prstClr val="black"/>
              </a:solidFill>
              <a:latin typeface="HP Simplified"/>
            </a:endParaRPr>
          </a:p>
        </p:txBody>
      </p:sp>
    </p:spTree>
    <p:extLst>
      <p:ext uri="{BB962C8B-B14F-4D97-AF65-F5344CB8AC3E}">
        <p14:creationId xmlns:p14="http://schemas.microsoft.com/office/powerpoint/2010/main" val="408317362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276049" y="590894"/>
            <a:ext cx="8460105" cy="384721"/>
          </a:xfrm>
          <a:prstGeom prst="rect">
            <a:avLst/>
          </a:prstGeom>
        </p:spPr>
        <p:txBody>
          <a:bodyPr/>
          <a:lstStyle/>
          <a:p>
            <a:r>
              <a:rPr lang="en-US" dirty="0" smtClean="0"/>
              <a:t>A solution so intelligent so that it ensures…</a:t>
            </a:r>
            <a:endParaRPr lang="en-US" dirty="0"/>
          </a:p>
        </p:txBody>
      </p:sp>
      <p:sp>
        <p:nvSpPr>
          <p:cNvPr id="3" name="Title 2"/>
          <p:cNvSpPr>
            <a:spLocks noGrp="1"/>
          </p:cNvSpPr>
          <p:nvPr>
            <p:ph type="title"/>
          </p:nvPr>
        </p:nvSpPr>
        <p:spPr/>
        <p:txBody>
          <a:bodyPr/>
          <a:lstStyle/>
          <a:p>
            <a:r>
              <a:rPr lang="en-US" dirty="0" smtClean="0"/>
              <a:t>Benefits of the e-Series </a:t>
            </a:r>
            <a:r>
              <a:rPr lang="en-US" dirty="0" err="1" smtClean="0"/>
              <a:t>ProLiant</a:t>
            </a:r>
            <a:r>
              <a:rPr lang="en-US" dirty="0" smtClean="0"/>
              <a:t> Servers</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a:pPr/>
              <a:t>45</a:t>
            </a:fld>
            <a:endParaRPr dirty="0"/>
          </a:p>
        </p:txBody>
      </p:sp>
      <p:graphicFrame>
        <p:nvGraphicFramePr>
          <p:cNvPr id="5" name="Table 4"/>
          <p:cNvGraphicFramePr>
            <a:graphicFrameLocks noGrp="1"/>
          </p:cNvGraphicFramePr>
          <p:nvPr>
            <p:extLst>
              <p:ext uri="{D42A27DB-BD31-4B8C-83A1-F6EECF244321}">
                <p14:modId xmlns:p14="http://schemas.microsoft.com/office/powerpoint/2010/main" val="3713802191"/>
              </p:ext>
            </p:extLst>
          </p:nvPr>
        </p:nvGraphicFramePr>
        <p:xfrm>
          <a:off x="251119" y="1147985"/>
          <a:ext cx="8329683" cy="3840480"/>
        </p:xfrm>
        <a:graphic>
          <a:graphicData uri="http://schemas.openxmlformats.org/drawingml/2006/table">
            <a:tbl>
              <a:tblPr firstRow="1" bandRow="1">
                <a:tableStyleId>{5C22544A-7EE6-4342-B048-85BDC9FD1C3A}</a:tableStyleId>
              </a:tblPr>
              <a:tblGrid>
                <a:gridCol w="2776561"/>
                <a:gridCol w="2776561"/>
                <a:gridCol w="2776561"/>
              </a:tblGrid>
              <a:tr h="370840">
                <a:tc>
                  <a:txBody>
                    <a:bodyPr/>
                    <a:lstStyle/>
                    <a:p>
                      <a:pPr algn="ctr"/>
                      <a:r>
                        <a:rPr lang="en-US" sz="1600" dirty="0" smtClean="0">
                          <a:solidFill>
                            <a:schemeClr val="tx1"/>
                          </a:solidFill>
                          <a:latin typeface="HP Simplified" pitchFamily="34" charset="0"/>
                        </a:rPr>
                        <a:t>SIMPLICITY</a:t>
                      </a:r>
                    </a:p>
                    <a:p>
                      <a:pPr algn="ctr"/>
                      <a:endParaRPr lang="en-US" sz="1600" dirty="0" smtClean="0">
                        <a:solidFill>
                          <a:schemeClr val="tx1"/>
                        </a:solidFill>
                        <a:latin typeface="HP Simplified"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96D6"/>
                          </a:solidFill>
                          <a:cs typeface="HP Simplified" pitchFamily="34" charset="0"/>
                        </a:rPr>
                        <a:t>Get your business productive in no time</a:t>
                      </a:r>
                    </a:p>
                    <a:p>
                      <a:pPr algn="ctr"/>
                      <a:endParaRPr lang="en-US" sz="16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solidFill>
                            <a:schemeClr val="tx1"/>
                          </a:solidFill>
                          <a:latin typeface="HP Simplified" pitchFamily="34" charset="0"/>
                        </a:rPr>
                        <a:t>RELIABILITY</a:t>
                      </a:r>
                    </a:p>
                    <a:p>
                      <a:pPr algn="ctr"/>
                      <a:endParaRPr lang="en-US" sz="1600" dirty="0" smtClean="0">
                        <a:solidFill>
                          <a:schemeClr val="tx1"/>
                        </a:solidFill>
                        <a:latin typeface="HP Simplified"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96D6"/>
                          </a:solidFill>
                          <a:latin typeface="+mn-lt"/>
                          <a:ea typeface="+mn-ea"/>
                          <a:cs typeface="HP Simplified" pitchFamily="34" charset="0"/>
                        </a:rPr>
                        <a:t>Keep</a:t>
                      </a:r>
                      <a:r>
                        <a:rPr lang="en-US" sz="1400" b="1" kern="1200" baseline="0" dirty="0" smtClean="0">
                          <a:solidFill>
                            <a:srgbClr val="0096D6"/>
                          </a:solidFill>
                          <a:latin typeface="+mn-lt"/>
                          <a:ea typeface="+mn-ea"/>
                          <a:cs typeface="HP Simplified" pitchFamily="34" charset="0"/>
                        </a:rPr>
                        <a:t> your</a:t>
                      </a:r>
                      <a:r>
                        <a:rPr lang="en-US" sz="1400" b="1" kern="1200" dirty="0" smtClean="0">
                          <a:solidFill>
                            <a:srgbClr val="0096D6"/>
                          </a:solidFill>
                          <a:latin typeface="+mn-lt"/>
                          <a:ea typeface="+mn-ea"/>
                          <a:cs typeface="HP Simplified" pitchFamily="34" charset="0"/>
                        </a:rPr>
                        <a:t> business running with little or no downtime</a:t>
                      </a:r>
                    </a:p>
                    <a:p>
                      <a:pPr algn="ctr"/>
                      <a:endParaRPr lang="en-US" sz="1600" dirty="0">
                        <a:solidFill>
                          <a:schemeClr val="tx1"/>
                        </a:solidFill>
                        <a:latin typeface="HP Simplified" pitchFamily="34"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latin typeface="HP Simplified" pitchFamily="34" charset="0"/>
                        </a:rPr>
                        <a:t>SERVICE</a:t>
                      </a:r>
                    </a:p>
                    <a:p>
                      <a:pPr algn="ctr"/>
                      <a:endParaRPr lang="en-US" sz="1600" dirty="0" smtClean="0">
                        <a:solidFill>
                          <a:schemeClr val="tx1"/>
                        </a:solidFill>
                        <a:latin typeface="HP Simplified"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rgbClr val="0096D6"/>
                          </a:solidFill>
                          <a:latin typeface="+mn-lt"/>
                          <a:ea typeface="+mn-ea"/>
                          <a:cs typeface="HP Simplified" pitchFamily="34" charset="0"/>
                        </a:rPr>
                        <a:t>Support your business 7x24 without needing your time</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112713" indent="-112713">
                        <a:spcBef>
                          <a:spcPts val="1000"/>
                        </a:spcBef>
                        <a:buClr>
                          <a:srgbClr val="000000"/>
                        </a:buClr>
                        <a:buSzPct val="75000"/>
                        <a:buFontTx/>
                        <a:buChar char="•"/>
                      </a:pPr>
                      <a:r>
                        <a:rPr lang="en-US" sz="1400" i="1" dirty="0" smtClean="0">
                          <a:solidFill>
                            <a:prstClr val="black"/>
                          </a:solidFill>
                        </a:rPr>
                        <a:t>Choose the best solution with ease </a:t>
                      </a:r>
                      <a:r>
                        <a:rPr lang="en-US" sz="1400" dirty="0" smtClean="0">
                          <a:solidFill>
                            <a:prstClr val="black"/>
                          </a:solidFill>
                        </a:rPr>
                        <a:t>through HP and its channel partners</a:t>
                      </a:r>
                    </a:p>
                    <a:p>
                      <a:pPr marL="112713" indent="-112713">
                        <a:spcBef>
                          <a:spcPts val="600"/>
                        </a:spcBef>
                        <a:buClr>
                          <a:srgbClr val="000000"/>
                        </a:buClr>
                        <a:buSzPct val="75000"/>
                        <a:buFontTx/>
                        <a:buChar char="•"/>
                      </a:pPr>
                      <a:r>
                        <a:rPr lang="en-US" sz="1400" i="1" dirty="0" smtClean="0">
                          <a:solidFill>
                            <a:prstClr val="black"/>
                          </a:solidFill>
                        </a:rPr>
                        <a:t>Get up and running in minutes  </a:t>
                      </a:r>
                      <a:r>
                        <a:rPr lang="en-US" sz="1400" dirty="0" smtClean="0">
                          <a:solidFill>
                            <a:prstClr val="black"/>
                          </a:solidFill>
                        </a:rPr>
                        <a:t>with built-in </a:t>
                      </a:r>
                      <a:r>
                        <a:rPr lang="en-US" sz="1400" b="1" dirty="0" smtClean="0">
                          <a:solidFill>
                            <a:prstClr val="black"/>
                          </a:solidFill>
                        </a:rPr>
                        <a:t>Intelligent Provisioning</a:t>
                      </a:r>
                    </a:p>
                    <a:p>
                      <a:pPr marL="112713" indent="-112713">
                        <a:spcBef>
                          <a:spcPts val="600"/>
                        </a:spcBef>
                        <a:buClr>
                          <a:srgbClr val="000000"/>
                        </a:buClr>
                        <a:buSzPct val="75000"/>
                        <a:buFontTx/>
                        <a:buChar char="•"/>
                      </a:pPr>
                      <a:r>
                        <a:rPr lang="en-US" sz="1400" i="1" dirty="0" smtClean="0">
                          <a:solidFill>
                            <a:prstClr val="black"/>
                          </a:solidFill>
                        </a:rPr>
                        <a:t>Turbo-charge your applications  </a:t>
                      </a:r>
                      <a:r>
                        <a:rPr lang="en-US" sz="1400" dirty="0" smtClean="0">
                          <a:solidFill>
                            <a:prstClr val="black"/>
                          </a:solidFill>
                        </a:rPr>
                        <a:t>with smarter systems, options and solutions for small business</a:t>
                      </a:r>
                    </a:p>
                    <a:p>
                      <a:pPr marL="115888" indent="-115888" algn="l">
                        <a:buFont typeface="Arial" pitchFamily="34" charset="0"/>
                        <a:buChar char="•"/>
                      </a:pPr>
                      <a:endParaRPr lang="en-US" sz="13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2713" indent="-112713">
                        <a:spcBef>
                          <a:spcPts val="1000"/>
                        </a:spcBef>
                        <a:buClr>
                          <a:srgbClr val="000000"/>
                        </a:buClr>
                        <a:buSzPct val="75000"/>
                        <a:buFontTx/>
                        <a:buChar char="•"/>
                      </a:pPr>
                      <a:r>
                        <a:rPr lang="en-US" sz="1400" i="1" dirty="0" smtClean="0">
                          <a:solidFill>
                            <a:prstClr val="black"/>
                          </a:solidFill>
                        </a:rPr>
                        <a:t>Prevent application downtime</a:t>
                      </a:r>
                      <a:r>
                        <a:rPr lang="en-US" sz="1400" dirty="0" smtClean="0">
                          <a:solidFill>
                            <a:prstClr val="black"/>
                          </a:solidFill>
                        </a:rPr>
                        <a:t> with </a:t>
                      </a:r>
                      <a:r>
                        <a:rPr lang="en-US" sz="1400" b="1" dirty="0" smtClean="0">
                          <a:solidFill>
                            <a:prstClr val="black"/>
                          </a:solidFill>
                        </a:rPr>
                        <a:t>Active Health tools </a:t>
                      </a:r>
                      <a:r>
                        <a:rPr lang="en-US" sz="1400" dirty="0" smtClean="0">
                          <a:solidFill>
                            <a:prstClr val="black"/>
                          </a:solidFill>
                        </a:rPr>
                        <a:t>that run non-stop, and HP </a:t>
                      </a:r>
                      <a:r>
                        <a:rPr lang="en-US" sz="1400" dirty="0" err="1" smtClean="0">
                          <a:solidFill>
                            <a:prstClr val="black"/>
                          </a:solidFill>
                        </a:rPr>
                        <a:t>ProLiant</a:t>
                      </a:r>
                      <a:r>
                        <a:rPr lang="en-US" sz="1400" dirty="0" smtClean="0">
                          <a:solidFill>
                            <a:prstClr val="black"/>
                          </a:solidFill>
                        </a:rPr>
                        <a:t> reliability</a:t>
                      </a:r>
                    </a:p>
                    <a:p>
                      <a:pPr marL="112713" indent="-112713">
                        <a:spcBef>
                          <a:spcPts val="600"/>
                        </a:spcBef>
                        <a:buClr>
                          <a:srgbClr val="000000"/>
                        </a:buClr>
                        <a:buSzPct val="75000"/>
                        <a:buFontTx/>
                        <a:buChar char="•"/>
                      </a:pPr>
                      <a:r>
                        <a:rPr lang="en-US" sz="1400" i="1" dirty="0" smtClean="0">
                          <a:solidFill>
                            <a:prstClr val="black"/>
                          </a:solidFill>
                        </a:rPr>
                        <a:t>Stay on top on server health </a:t>
                      </a:r>
                      <a:r>
                        <a:rPr lang="en-US" sz="1400" dirty="0" smtClean="0">
                          <a:solidFill>
                            <a:prstClr val="black"/>
                          </a:solidFill>
                        </a:rPr>
                        <a:t>through a personal HP Insight Online portal</a:t>
                      </a:r>
                    </a:p>
                    <a:p>
                      <a:pPr marL="112713" indent="-112713">
                        <a:spcBef>
                          <a:spcPts val="600"/>
                        </a:spcBef>
                        <a:buClr>
                          <a:srgbClr val="000000"/>
                        </a:buClr>
                        <a:buSzPct val="75000"/>
                        <a:buFontTx/>
                        <a:buChar char="•"/>
                      </a:pPr>
                      <a:r>
                        <a:rPr lang="en-US" sz="1400" i="1" dirty="0" smtClean="0">
                          <a:solidFill>
                            <a:prstClr val="black"/>
                          </a:solidFill>
                        </a:rPr>
                        <a:t>Keep systems running steady </a:t>
                      </a:r>
                      <a:r>
                        <a:rPr lang="en-US" sz="1400" dirty="0" smtClean="0">
                          <a:solidFill>
                            <a:prstClr val="black"/>
                          </a:solidFill>
                        </a:rPr>
                        <a:t>using one-click Smart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112713" indent="-112713">
                        <a:spcBef>
                          <a:spcPts val="1000"/>
                        </a:spcBef>
                        <a:buClr>
                          <a:srgbClr val="000000"/>
                        </a:buClr>
                        <a:buSzPct val="75000"/>
                        <a:buFontTx/>
                        <a:buChar char="•"/>
                      </a:pPr>
                      <a:r>
                        <a:rPr lang="en-US" sz="1400" i="1" dirty="0" smtClean="0">
                          <a:solidFill>
                            <a:prstClr val="black"/>
                          </a:solidFill>
                        </a:rPr>
                        <a:t>Alert and take action automatically </a:t>
                      </a:r>
                      <a:r>
                        <a:rPr lang="en-US" sz="1400" dirty="0" smtClean="0">
                          <a:solidFill>
                            <a:prstClr val="black"/>
                          </a:solidFill>
                        </a:rPr>
                        <a:t>with systems that pre-detect problems and notify you or your IT partner thanks to </a:t>
                      </a:r>
                      <a:r>
                        <a:rPr lang="en-US" sz="1400" b="1" i="1" dirty="0" smtClean="0">
                          <a:solidFill>
                            <a:prstClr val="black"/>
                          </a:solidFill>
                        </a:rPr>
                        <a:t>Proactive Service</a:t>
                      </a:r>
                      <a:endParaRPr lang="en-US" sz="1400" dirty="0" smtClean="0">
                        <a:solidFill>
                          <a:prstClr val="black"/>
                        </a:solidFill>
                      </a:endParaRPr>
                    </a:p>
                    <a:p>
                      <a:pPr marL="112713" indent="-112713">
                        <a:spcBef>
                          <a:spcPts val="600"/>
                        </a:spcBef>
                        <a:buClr>
                          <a:srgbClr val="000000"/>
                        </a:buClr>
                        <a:buSzPct val="75000"/>
                        <a:buFontTx/>
                        <a:buChar char="•"/>
                      </a:pPr>
                      <a:r>
                        <a:rPr lang="en-US" sz="1400" i="1" dirty="0" smtClean="0">
                          <a:solidFill>
                            <a:prstClr val="black"/>
                          </a:solidFill>
                        </a:rPr>
                        <a:t>Get problems resolved quickly</a:t>
                      </a:r>
                      <a:r>
                        <a:rPr lang="en-US" sz="1400" dirty="0" smtClean="0">
                          <a:solidFill>
                            <a:prstClr val="black"/>
                          </a:solidFill>
                        </a:rPr>
                        <a:t> with built-in remote access and support </a:t>
                      </a:r>
                    </a:p>
                    <a:p>
                      <a:pPr marL="112713" indent="-112713">
                        <a:spcBef>
                          <a:spcPts val="600"/>
                        </a:spcBef>
                        <a:buClr>
                          <a:srgbClr val="000000"/>
                        </a:buClr>
                        <a:buSzPct val="75000"/>
                        <a:buFontTx/>
                        <a:buChar char="•"/>
                      </a:pPr>
                      <a:r>
                        <a:rPr lang="en-US" sz="1400" i="1" dirty="0" smtClean="0">
                          <a:solidFill>
                            <a:prstClr val="black"/>
                          </a:solidFill>
                        </a:rPr>
                        <a:t>Offload the need for IT staff </a:t>
                      </a:r>
                      <a:r>
                        <a:rPr lang="en-US" sz="1400" dirty="0" smtClean="0">
                          <a:solidFill>
                            <a:prstClr val="black"/>
                          </a:solidFill>
                        </a:rPr>
                        <a:t>with managed services from HP partners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102360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a:xfrm>
            <a:off x="331469" y="52183"/>
            <a:ext cx="8460105" cy="1292662"/>
          </a:xfrm>
        </p:spPr>
        <p:txBody>
          <a:bodyPr/>
          <a:lstStyle/>
          <a:p>
            <a:r>
              <a:rPr lang="en-US" b="0" dirty="0" smtClean="0">
                <a:solidFill>
                  <a:schemeClr val="tx1"/>
                </a:solidFill>
                <a:latin typeface="HP Simplified"/>
              </a:rPr>
              <a:t>e-Series vs. p-Series </a:t>
            </a:r>
            <a:r>
              <a:rPr lang="en-US" b="0" dirty="0" smtClean="0">
                <a:latin typeface="HP Simplified"/>
              </a:rPr>
              <a:t/>
            </a:r>
            <a:br>
              <a:rPr lang="en-US" b="0" dirty="0" smtClean="0">
                <a:latin typeface="HP Simplified"/>
              </a:rPr>
            </a:br>
            <a:r>
              <a:rPr lang="en-US" b="0" dirty="0" smtClean="0">
                <a:latin typeface="HP Simplified"/>
              </a:rPr>
              <a:t>both Built </a:t>
            </a:r>
            <a:r>
              <a:rPr lang="en-US" b="0" dirty="0">
                <a:latin typeface="HP Simplified"/>
              </a:rPr>
              <a:t>on </a:t>
            </a:r>
            <a:r>
              <a:rPr lang="en-US" b="0" dirty="0" err="1">
                <a:latin typeface="HP Simplified"/>
              </a:rPr>
              <a:t>ProActive</a:t>
            </a:r>
            <a:r>
              <a:rPr lang="en-US" b="0" dirty="0">
                <a:latin typeface="HP Simplified"/>
              </a:rPr>
              <a:t> Insight </a:t>
            </a:r>
            <a:r>
              <a:rPr lang="en-US" b="0" dirty="0" smtClean="0">
                <a:latin typeface="HP Simplified"/>
              </a:rPr>
              <a:t>Architecture </a:t>
            </a:r>
            <a:r>
              <a:rPr lang="en-US" dirty="0">
                <a:latin typeface="HP Simplified"/>
              </a:rPr>
              <a:t/>
            </a:r>
            <a:br>
              <a:rPr lang="en-US" dirty="0">
                <a:latin typeface="HP Simplified"/>
              </a:rPr>
            </a:br>
            <a:endParaRPr lang="en-US" b="0" dirty="0">
              <a:latin typeface="HP Simplified"/>
            </a:endParaRPr>
          </a:p>
        </p:txBody>
      </p:sp>
      <p:sp>
        <p:nvSpPr>
          <p:cNvPr id="25614" name="TextBox 1"/>
          <p:cNvSpPr txBox="1">
            <a:spLocks noChangeArrowheads="1"/>
          </p:cNvSpPr>
          <p:nvPr/>
        </p:nvSpPr>
        <p:spPr bwMode="auto">
          <a:xfrm>
            <a:off x="197893" y="4624632"/>
            <a:ext cx="88505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800" dirty="0" smtClean="0">
                <a:solidFill>
                  <a:prstClr val="black"/>
                </a:solidFill>
                <a:latin typeface="HP Simplified"/>
              </a:rPr>
              <a:t>¹Insight </a:t>
            </a:r>
            <a:r>
              <a:rPr lang="en-US" sz="800" dirty="0">
                <a:solidFill>
                  <a:prstClr val="black"/>
                </a:solidFill>
                <a:latin typeface="HP Simplified"/>
              </a:rPr>
              <a:t>Control is available on the e-Series rack servers </a:t>
            </a:r>
            <a:r>
              <a:rPr lang="en-US" sz="800" dirty="0" smtClean="0">
                <a:solidFill>
                  <a:prstClr val="black"/>
                </a:solidFill>
                <a:latin typeface="HP Simplified"/>
              </a:rPr>
              <a:t>only </a:t>
            </a:r>
            <a:r>
              <a:rPr lang="en-US" sz="800" dirty="0">
                <a:solidFill>
                  <a:prstClr val="black"/>
                </a:solidFill>
                <a:latin typeface="HP Simplified"/>
              </a:rPr>
              <a:t>²</a:t>
            </a:r>
            <a:r>
              <a:rPr lang="en-US" sz="800" dirty="0" smtClean="0">
                <a:solidFill>
                  <a:prstClr val="black"/>
                </a:solidFill>
                <a:latin typeface="HP Simplified"/>
              </a:rPr>
              <a:t> Intelligent Power Discovery </a:t>
            </a:r>
            <a:r>
              <a:rPr lang="en-US" sz="800" dirty="0">
                <a:solidFill>
                  <a:prstClr val="black"/>
                </a:solidFill>
                <a:latin typeface="HP Simplified"/>
              </a:rPr>
              <a:t>Built-in ³</a:t>
            </a:r>
            <a:r>
              <a:rPr lang="en-US" sz="800" dirty="0" smtClean="0">
                <a:solidFill>
                  <a:prstClr val="black"/>
                </a:solidFill>
                <a:latin typeface="HP Simplified"/>
              </a:rPr>
              <a:t>Bundled </a:t>
            </a:r>
            <a:r>
              <a:rPr lang="en-US" sz="800" dirty="0">
                <a:solidFill>
                  <a:prstClr val="black"/>
                </a:solidFill>
                <a:latin typeface="HP Simplified"/>
              </a:rPr>
              <a:t>on all Performance </a:t>
            </a:r>
            <a:r>
              <a:rPr lang="en-US" sz="800" dirty="0" smtClean="0">
                <a:solidFill>
                  <a:prstClr val="black"/>
                </a:solidFill>
                <a:latin typeface="HP Simplified"/>
              </a:rPr>
              <a:t>model</a:t>
            </a:r>
          </a:p>
        </p:txBody>
      </p:sp>
      <p:sp>
        <p:nvSpPr>
          <p:cNvPr id="23" name="TextBox 22"/>
          <p:cNvSpPr txBox="1"/>
          <p:nvPr/>
        </p:nvSpPr>
        <p:spPr>
          <a:xfrm>
            <a:off x="4901608" y="2383496"/>
            <a:ext cx="4168822" cy="2354491"/>
          </a:xfrm>
          <a:prstGeom prst="rect">
            <a:avLst/>
          </a:prstGeom>
          <a:noFill/>
        </p:spPr>
        <p:txBody>
          <a:bodyPr wrap="square">
            <a:spAutoFit/>
          </a:bodyPr>
          <a:lstStyle/>
          <a:p>
            <a:pPr marL="166688" indent="-166688">
              <a:lnSpc>
                <a:spcPct val="150000"/>
              </a:lnSpc>
              <a:buFont typeface="Arial" pitchFamily="34" charset="0"/>
              <a:buChar char="•"/>
              <a:defRPr/>
            </a:pPr>
            <a:r>
              <a:rPr lang="en-US" sz="1400" dirty="0" smtClean="0">
                <a:solidFill>
                  <a:srgbClr val="0096D6"/>
                </a:solidFill>
                <a:latin typeface="HP Simplified"/>
              </a:rPr>
              <a:t>Top Performance </a:t>
            </a:r>
            <a:r>
              <a:rPr lang="en-US" sz="1400" dirty="0" smtClean="0">
                <a:solidFill>
                  <a:prstClr val="black"/>
                </a:solidFill>
                <a:latin typeface="HP Simplified"/>
              </a:rPr>
              <a:t>with 2x I/O and memory</a:t>
            </a:r>
          </a:p>
          <a:p>
            <a:pPr marL="166688" indent="-166688">
              <a:lnSpc>
                <a:spcPct val="150000"/>
              </a:lnSpc>
              <a:buFont typeface="Arial" pitchFamily="34" charset="0"/>
              <a:buChar char="•"/>
              <a:defRPr/>
            </a:pPr>
            <a:r>
              <a:rPr lang="en-US" sz="1400" dirty="0" smtClean="0">
                <a:solidFill>
                  <a:srgbClr val="0096D6"/>
                </a:solidFill>
                <a:latin typeface="HP Simplified"/>
              </a:rPr>
              <a:t>Leading Storage </a:t>
            </a:r>
            <a:r>
              <a:rPr lang="en-US" sz="1400" dirty="0" smtClean="0">
                <a:solidFill>
                  <a:prstClr val="black"/>
                </a:solidFill>
                <a:latin typeface="HP Simplified"/>
              </a:rPr>
              <a:t>Performance</a:t>
            </a:r>
          </a:p>
          <a:p>
            <a:pPr marL="166688" indent="-166688">
              <a:lnSpc>
                <a:spcPct val="150000"/>
              </a:lnSpc>
              <a:buFont typeface="Arial" pitchFamily="34" charset="0"/>
              <a:buChar char="•"/>
              <a:defRPr/>
            </a:pPr>
            <a:r>
              <a:rPr lang="en-US" sz="1400" dirty="0" smtClean="0">
                <a:solidFill>
                  <a:prstClr val="black"/>
                </a:solidFill>
                <a:latin typeface="HP Simplified"/>
              </a:rPr>
              <a:t>Most </a:t>
            </a:r>
            <a:r>
              <a:rPr lang="en-US" sz="1400" dirty="0" smtClean="0">
                <a:solidFill>
                  <a:srgbClr val="0096D6"/>
                </a:solidFill>
                <a:latin typeface="HP Simplified"/>
              </a:rPr>
              <a:t>Flexible</a:t>
            </a:r>
            <a:r>
              <a:rPr lang="en-US" sz="1400" b="1" dirty="0" smtClean="0">
                <a:solidFill>
                  <a:srgbClr val="0096D6"/>
                </a:solidFill>
                <a:latin typeface="HP Simplified"/>
              </a:rPr>
              <a:t> </a:t>
            </a:r>
            <a:r>
              <a:rPr lang="en-US" sz="1400" dirty="0" smtClean="0">
                <a:solidFill>
                  <a:prstClr val="black"/>
                </a:solidFill>
                <a:latin typeface="HP Simplified"/>
              </a:rPr>
              <a:t>integrated</a:t>
            </a:r>
            <a:r>
              <a:rPr lang="en-US" sz="1400" b="1" dirty="0" smtClean="0">
                <a:solidFill>
                  <a:srgbClr val="0096D6"/>
                </a:solidFill>
                <a:latin typeface="HP Simplified"/>
              </a:rPr>
              <a:t> </a:t>
            </a:r>
            <a:r>
              <a:rPr lang="en-US" sz="1400" dirty="0" smtClean="0">
                <a:solidFill>
                  <a:srgbClr val="0096D6"/>
                </a:solidFill>
                <a:latin typeface="HP Simplified"/>
              </a:rPr>
              <a:t>Networking</a:t>
            </a:r>
            <a:r>
              <a:rPr lang="en-US" sz="1400" b="1" dirty="0" smtClean="0">
                <a:solidFill>
                  <a:srgbClr val="0096D6"/>
                </a:solidFill>
                <a:latin typeface="HP Simplified"/>
              </a:rPr>
              <a:t> </a:t>
            </a:r>
            <a:r>
              <a:rPr lang="en-US" sz="1400" dirty="0" smtClean="0">
                <a:solidFill>
                  <a:prstClr val="black"/>
                </a:solidFill>
                <a:latin typeface="HP Simplified"/>
              </a:rPr>
              <a:t>options</a:t>
            </a:r>
          </a:p>
          <a:p>
            <a:pPr marL="166688" indent="-166688">
              <a:lnSpc>
                <a:spcPct val="150000"/>
              </a:lnSpc>
              <a:buFont typeface="Arial" pitchFamily="34" charset="0"/>
              <a:buChar char="•"/>
              <a:defRPr/>
            </a:pPr>
            <a:r>
              <a:rPr lang="en-US" sz="1400" dirty="0" smtClean="0">
                <a:solidFill>
                  <a:srgbClr val="0096D6"/>
                </a:solidFill>
                <a:latin typeface="HP Simplified"/>
              </a:rPr>
              <a:t>Best Power Management </a:t>
            </a:r>
            <a:r>
              <a:rPr lang="en-US" sz="1400" dirty="0" smtClean="0">
                <a:solidFill>
                  <a:prstClr val="black"/>
                </a:solidFill>
                <a:latin typeface="HP Simplified"/>
              </a:rPr>
              <a:t>and 94% Efficiency</a:t>
            </a:r>
            <a:r>
              <a:rPr lang="en-US" sz="1400" dirty="0">
                <a:solidFill>
                  <a:prstClr val="black"/>
                </a:solidFill>
                <a:latin typeface="HP Simplified"/>
              </a:rPr>
              <a:t>²</a:t>
            </a:r>
            <a:endParaRPr lang="en-US" sz="1400" dirty="0" smtClean="0">
              <a:solidFill>
                <a:prstClr val="black"/>
              </a:solidFill>
              <a:latin typeface="HP Simplified"/>
            </a:endParaRPr>
          </a:p>
          <a:p>
            <a:pPr marL="166688" indent="-166688">
              <a:lnSpc>
                <a:spcPct val="150000"/>
              </a:lnSpc>
              <a:buFont typeface="Arial" pitchFamily="34" charset="0"/>
              <a:buChar char="•"/>
              <a:defRPr/>
            </a:pPr>
            <a:r>
              <a:rPr lang="en-US" sz="1400" dirty="0">
                <a:solidFill>
                  <a:prstClr val="black"/>
                </a:solidFill>
                <a:latin typeface="HP Simplified"/>
              </a:rPr>
              <a:t>Industry Leading </a:t>
            </a:r>
            <a:r>
              <a:rPr lang="en-US" sz="1400" dirty="0" smtClean="0">
                <a:solidFill>
                  <a:prstClr val="black"/>
                </a:solidFill>
                <a:latin typeface="HP Simplified"/>
              </a:rPr>
              <a:t>Mgmt </a:t>
            </a:r>
            <a:r>
              <a:rPr lang="en-US" sz="1400" dirty="0">
                <a:solidFill>
                  <a:prstClr val="black"/>
                </a:solidFill>
                <a:latin typeface="HP Simplified"/>
              </a:rPr>
              <a:t>with Insight </a:t>
            </a:r>
            <a:r>
              <a:rPr lang="en-US" sz="1400" dirty="0" smtClean="0">
                <a:solidFill>
                  <a:prstClr val="black"/>
                </a:solidFill>
                <a:latin typeface="HP Simplified"/>
              </a:rPr>
              <a:t>Control³  </a:t>
            </a:r>
            <a:endParaRPr lang="en-US" sz="1400" dirty="0">
              <a:solidFill>
                <a:prstClr val="black"/>
              </a:solidFill>
              <a:latin typeface="HP Simplified"/>
            </a:endParaRPr>
          </a:p>
          <a:p>
            <a:pPr marL="166688" indent="-166688">
              <a:lnSpc>
                <a:spcPct val="150000"/>
              </a:lnSpc>
              <a:buFont typeface="Arial" pitchFamily="34" charset="0"/>
              <a:buChar char="•"/>
              <a:defRPr/>
            </a:pPr>
            <a:r>
              <a:rPr lang="en-US" sz="1400" dirty="0" smtClean="0">
                <a:solidFill>
                  <a:srgbClr val="0096D6"/>
                </a:solidFill>
                <a:latin typeface="HP Simplified"/>
              </a:rPr>
              <a:t>Enhanced User Experience </a:t>
            </a:r>
            <a:r>
              <a:rPr lang="en-US" sz="1400" dirty="0" smtClean="0">
                <a:solidFill>
                  <a:prstClr val="black"/>
                </a:solidFill>
                <a:latin typeface="HP Simplified"/>
              </a:rPr>
              <a:t>and Serviceability</a:t>
            </a:r>
          </a:p>
          <a:p>
            <a:pPr marL="166688" indent="-166688">
              <a:lnSpc>
                <a:spcPct val="150000"/>
              </a:lnSpc>
              <a:buFont typeface="Arial" pitchFamily="34" charset="0"/>
              <a:buChar char="•"/>
              <a:defRPr/>
            </a:pPr>
            <a:r>
              <a:rPr lang="en-US" sz="1400" dirty="0" smtClean="0">
                <a:solidFill>
                  <a:srgbClr val="0096D6"/>
                </a:solidFill>
                <a:latin typeface="HP Simplified"/>
              </a:rPr>
              <a:t>Premium Warranty </a:t>
            </a:r>
            <a:r>
              <a:rPr lang="en-US" sz="1400" dirty="0" smtClean="0">
                <a:solidFill>
                  <a:prstClr val="black"/>
                </a:solidFill>
                <a:latin typeface="HP Simplified"/>
              </a:rPr>
              <a:t>offering</a:t>
            </a:r>
            <a:endParaRPr lang="en-US" sz="1400" dirty="0">
              <a:solidFill>
                <a:prstClr val="black"/>
              </a:solidFill>
              <a:latin typeface="HP Simplified"/>
            </a:endParaRPr>
          </a:p>
        </p:txBody>
      </p:sp>
      <p:sp>
        <p:nvSpPr>
          <p:cNvPr id="25" name="TextBox 24"/>
          <p:cNvSpPr txBox="1"/>
          <p:nvPr/>
        </p:nvSpPr>
        <p:spPr>
          <a:xfrm>
            <a:off x="4672451" y="1326570"/>
            <a:ext cx="4471549" cy="627864"/>
          </a:xfrm>
          <a:prstGeom prst="rect">
            <a:avLst/>
          </a:prstGeom>
          <a:noFill/>
          <a:ln>
            <a:noFill/>
          </a:ln>
        </p:spPr>
        <p:txBody>
          <a:bodyPr wrap="square">
            <a:spAutoFit/>
          </a:bodyPr>
          <a:lstStyle/>
          <a:p>
            <a:pPr>
              <a:lnSpc>
                <a:spcPct val="85000"/>
              </a:lnSpc>
              <a:spcBef>
                <a:spcPts val="400"/>
              </a:spcBef>
            </a:pPr>
            <a:r>
              <a:rPr lang="en-US" sz="1400" dirty="0" smtClean="0">
                <a:solidFill>
                  <a:prstClr val="black"/>
                </a:solidFill>
                <a:latin typeface="HP Simplified"/>
              </a:rPr>
              <a:t>High-performance ideal for more demanding applications</a:t>
            </a:r>
            <a:endParaRPr lang="en-US" sz="1400" dirty="0" smtClean="0">
              <a:solidFill>
                <a:srgbClr val="B9B8BB"/>
              </a:solidFill>
              <a:latin typeface="HP Simplified"/>
            </a:endParaRPr>
          </a:p>
          <a:p>
            <a:pPr defTabSz="430213">
              <a:spcAft>
                <a:spcPts val="400"/>
              </a:spcAft>
              <a:buSzPct val="100000"/>
            </a:pPr>
            <a:endParaRPr lang="en-US" sz="1100" dirty="0" smtClean="0">
              <a:solidFill>
                <a:srgbClr val="000000"/>
              </a:solidFill>
              <a:latin typeface="HP Simplified"/>
              <a:cs typeface="HP Simplified" pitchFamily="34" charset="0"/>
            </a:endParaRPr>
          </a:p>
        </p:txBody>
      </p:sp>
      <p:cxnSp>
        <p:nvCxnSpPr>
          <p:cNvPr id="26" name="Straight Connector 25"/>
          <p:cNvCxnSpPr/>
          <p:nvPr/>
        </p:nvCxnSpPr>
        <p:spPr>
          <a:xfrm rot="16200000" flipH="1">
            <a:off x="3264411" y="3280671"/>
            <a:ext cx="2559096" cy="24941"/>
          </a:xfrm>
          <a:prstGeom prst="line">
            <a:avLst/>
          </a:prstGeom>
          <a:ln w="19050">
            <a:gradFill flip="none" rotWithShape="1">
              <a:gsLst>
                <a:gs pos="0">
                  <a:schemeClr val="accent1">
                    <a:tint val="66000"/>
                    <a:satMod val="160000"/>
                    <a:alpha val="0"/>
                  </a:schemeClr>
                </a:gs>
                <a:gs pos="50000">
                  <a:schemeClr val="bg1"/>
                </a:gs>
                <a:gs pos="100000">
                  <a:schemeClr val="accent1">
                    <a:tint val="23500"/>
                    <a:satMod val="160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525950" y="1464969"/>
            <a:ext cx="1234" cy="3284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66132" y="1319748"/>
            <a:ext cx="4309612" cy="275460"/>
          </a:xfrm>
          <a:prstGeom prst="rect">
            <a:avLst/>
          </a:prstGeom>
          <a:noFill/>
        </p:spPr>
        <p:txBody>
          <a:bodyPr wrap="square">
            <a:spAutoFit/>
          </a:bodyPr>
          <a:lstStyle/>
          <a:p>
            <a:pPr>
              <a:lnSpc>
                <a:spcPct val="85000"/>
              </a:lnSpc>
              <a:spcBef>
                <a:spcPts val="400"/>
              </a:spcBef>
            </a:pPr>
            <a:r>
              <a:rPr lang="en-US" sz="1400" dirty="0" smtClean="0">
                <a:solidFill>
                  <a:prstClr val="black"/>
                </a:solidFill>
                <a:latin typeface="HP Simplified"/>
              </a:rPr>
              <a:t>Essential server ideal for everyday business needs</a:t>
            </a:r>
            <a:endParaRPr lang="en-US" sz="1400" dirty="0" smtClean="0">
              <a:solidFill>
                <a:srgbClr val="B9B8BB"/>
              </a:solidFill>
              <a:latin typeface="HP Simplified"/>
            </a:endParaRPr>
          </a:p>
        </p:txBody>
      </p:sp>
      <p:sp>
        <p:nvSpPr>
          <p:cNvPr id="36" name="TextBox 35"/>
          <p:cNvSpPr txBox="1"/>
          <p:nvPr/>
        </p:nvSpPr>
        <p:spPr>
          <a:xfrm>
            <a:off x="271329" y="2383496"/>
            <a:ext cx="4010025" cy="2354491"/>
          </a:xfrm>
          <a:prstGeom prst="rect">
            <a:avLst/>
          </a:prstGeom>
          <a:noFill/>
        </p:spPr>
        <p:txBody>
          <a:bodyPr>
            <a:spAutoFit/>
          </a:bodyPr>
          <a:lstStyle/>
          <a:p>
            <a:pPr marL="166688" indent="-166688">
              <a:lnSpc>
                <a:spcPct val="150000"/>
              </a:lnSpc>
              <a:buFont typeface="Arial" pitchFamily="34" charset="0"/>
              <a:buChar char="•"/>
              <a:defRPr/>
            </a:pPr>
            <a:r>
              <a:rPr lang="en-US" sz="1400" dirty="0" smtClean="0">
                <a:solidFill>
                  <a:srgbClr val="0096D6"/>
                </a:solidFill>
                <a:latin typeface="HP Simplified"/>
              </a:rPr>
              <a:t>Right-Sized</a:t>
            </a:r>
            <a:r>
              <a:rPr lang="en-US" sz="1400" dirty="0" smtClean="0">
                <a:solidFill>
                  <a:prstClr val="black"/>
                </a:solidFill>
                <a:latin typeface="HP Simplified"/>
              </a:rPr>
              <a:t> I/O Bandwidth and memory</a:t>
            </a:r>
            <a:endParaRPr lang="en-US" sz="1400" dirty="0">
              <a:solidFill>
                <a:prstClr val="black"/>
              </a:solidFill>
              <a:latin typeface="HP Simplified"/>
            </a:endParaRPr>
          </a:p>
          <a:p>
            <a:pPr marL="166688" indent="-166688">
              <a:lnSpc>
                <a:spcPct val="150000"/>
              </a:lnSpc>
              <a:buFont typeface="Arial" pitchFamily="34" charset="0"/>
              <a:buChar char="•"/>
              <a:defRPr/>
            </a:pPr>
            <a:r>
              <a:rPr lang="en-US" sz="1400" dirty="0" smtClean="0">
                <a:solidFill>
                  <a:srgbClr val="0096D6"/>
                </a:solidFill>
                <a:latin typeface="HP Simplified"/>
              </a:rPr>
              <a:t>Essential Storage </a:t>
            </a:r>
            <a:r>
              <a:rPr lang="en-US" sz="1400" dirty="0" smtClean="0">
                <a:solidFill>
                  <a:prstClr val="black"/>
                </a:solidFill>
                <a:latin typeface="HP Simplified"/>
              </a:rPr>
              <a:t>Performance</a:t>
            </a:r>
          </a:p>
          <a:p>
            <a:pPr marL="166688" indent="-166688">
              <a:lnSpc>
                <a:spcPct val="150000"/>
              </a:lnSpc>
              <a:buFont typeface="Arial" pitchFamily="34" charset="0"/>
              <a:buChar char="•"/>
              <a:defRPr/>
            </a:pPr>
            <a:r>
              <a:rPr lang="en-US" sz="1400" dirty="0" smtClean="0">
                <a:solidFill>
                  <a:prstClr val="black"/>
                </a:solidFill>
                <a:latin typeface="HP Simplified"/>
              </a:rPr>
              <a:t>1Gb </a:t>
            </a:r>
            <a:r>
              <a:rPr lang="en-US" sz="1400" dirty="0" smtClean="0">
                <a:solidFill>
                  <a:srgbClr val="0096D6"/>
                </a:solidFill>
                <a:latin typeface="HP Simplified"/>
              </a:rPr>
              <a:t>Embedded </a:t>
            </a:r>
            <a:r>
              <a:rPr lang="en-US" sz="1400" dirty="0">
                <a:solidFill>
                  <a:srgbClr val="0096D6"/>
                </a:solidFill>
                <a:latin typeface="HP Simplified"/>
              </a:rPr>
              <a:t>Ethernet</a:t>
            </a:r>
          </a:p>
          <a:p>
            <a:pPr marL="166688" indent="-166688">
              <a:lnSpc>
                <a:spcPct val="150000"/>
              </a:lnSpc>
              <a:buFont typeface="Arial" pitchFamily="34" charset="0"/>
              <a:buChar char="•"/>
              <a:defRPr/>
            </a:pPr>
            <a:r>
              <a:rPr lang="en-US" sz="1400" dirty="0" smtClean="0">
                <a:solidFill>
                  <a:prstClr val="black"/>
                </a:solidFill>
                <a:latin typeface="HP Simplified"/>
              </a:rPr>
              <a:t>Gold Level 92</a:t>
            </a:r>
            <a:r>
              <a:rPr lang="en-US" sz="1400" dirty="0">
                <a:solidFill>
                  <a:prstClr val="black"/>
                </a:solidFill>
                <a:latin typeface="HP Simplified"/>
              </a:rPr>
              <a:t>% </a:t>
            </a:r>
            <a:r>
              <a:rPr lang="en-US" sz="1400" dirty="0" smtClean="0">
                <a:solidFill>
                  <a:prstClr val="black"/>
                </a:solidFill>
                <a:latin typeface="HP Simplified"/>
              </a:rPr>
              <a:t>Power Efficiency</a:t>
            </a:r>
          </a:p>
          <a:p>
            <a:pPr marL="166688" indent="-166688">
              <a:lnSpc>
                <a:spcPct val="150000"/>
              </a:lnSpc>
              <a:buFont typeface="Arial" pitchFamily="34" charset="0"/>
              <a:buChar char="•"/>
              <a:defRPr/>
            </a:pPr>
            <a:r>
              <a:rPr lang="en-US" sz="1400" dirty="0">
                <a:solidFill>
                  <a:prstClr val="black"/>
                </a:solidFill>
                <a:latin typeface="HP Simplified"/>
              </a:rPr>
              <a:t>Industry Leading Mgmt with Insight </a:t>
            </a:r>
            <a:r>
              <a:rPr lang="en-US" sz="1400" dirty="0" smtClean="0">
                <a:solidFill>
                  <a:prstClr val="black"/>
                </a:solidFill>
                <a:latin typeface="HP Simplified"/>
              </a:rPr>
              <a:t>Control¹  </a:t>
            </a:r>
          </a:p>
          <a:p>
            <a:pPr marL="166688" indent="-166688">
              <a:lnSpc>
                <a:spcPct val="150000"/>
              </a:lnSpc>
              <a:buFont typeface="Arial" pitchFamily="34" charset="0"/>
              <a:buChar char="•"/>
              <a:defRPr/>
            </a:pPr>
            <a:r>
              <a:rPr lang="en-US" sz="1400" dirty="0" smtClean="0">
                <a:solidFill>
                  <a:prstClr val="black"/>
                </a:solidFill>
                <a:latin typeface="HP Simplified"/>
              </a:rPr>
              <a:t>Key Serviceability features</a:t>
            </a:r>
          </a:p>
          <a:p>
            <a:pPr marL="166688" indent="-166688">
              <a:lnSpc>
                <a:spcPct val="150000"/>
              </a:lnSpc>
              <a:buFont typeface="Arial" pitchFamily="34" charset="0"/>
              <a:buChar char="•"/>
              <a:defRPr/>
            </a:pPr>
            <a:r>
              <a:rPr lang="en-US" sz="1400" dirty="0" smtClean="0">
                <a:solidFill>
                  <a:srgbClr val="0096D6"/>
                </a:solidFill>
                <a:latin typeface="HP Simplified"/>
              </a:rPr>
              <a:t>Standard Warranty </a:t>
            </a:r>
            <a:r>
              <a:rPr lang="en-US" sz="1400" dirty="0" smtClean="0">
                <a:solidFill>
                  <a:prstClr val="black"/>
                </a:solidFill>
                <a:latin typeface="HP Simplified"/>
              </a:rPr>
              <a:t>offering </a:t>
            </a:r>
            <a:endParaRPr lang="en-US" sz="1400" dirty="0">
              <a:solidFill>
                <a:prstClr val="black"/>
              </a:solidFill>
              <a:latin typeface="HP Simplified"/>
            </a:endParaRPr>
          </a:p>
        </p:txBody>
      </p:sp>
      <p:sp>
        <p:nvSpPr>
          <p:cNvPr id="24" name="TextBox 23"/>
          <p:cNvSpPr txBox="1"/>
          <p:nvPr/>
        </p:nvSpPr>
        <p:spPr>
          <a:xfrm>
            <a:off x="5082048" y="890948"/>
            <a:ext cx="3555782" cy="461665"/>
          </a:xfrm>
          <a:prstGeom prst="rect">
            <a:avLst/>
          </a:prstGeom>
          <a:noFill/>
          <a:ln>
            <a:noFill/>
          </a:ln>
        </p:spPr>
        <p:txBody>
          <a:bodyPr wrap="none">
            <a:spAutoFit/>
          </a:bodyPr>
          <a:lstStyle/>
          <a:p>
            <a:pPr algn="ctr">
              <a:defRPr/>
            </a:pPr>
            <a:r>
              <a:rPr lang="en-US" sz="2400" b="1" dirty="0" smtClean="0">
                <a:solidFill>
                  <a:srgbClr val="0096D6"/>
                </a:solidFill>
                <a:latin typeface="HP Simplified"/>
              </a:rPr>
              <a:t>p</a:t>
            </a:r>
            <a:r>
              <a:rPr lang="en-US" sz="2400" b="1" dirty="0" smtClean="0">
                <a:solidFill>
                  <a:prstClr val="black"/>
                </a:solidFill>
                <a:latin typeface="HP Simplified"/>
              </a:rPr>
              <a:t>-Series (</a:t>
            </a:r>
            <a:r>
              <a:rPr lang="en-US" sz="2400" b="1" dirty="0">
                <a:solidFill>
                  <a:srgbClr val="0096D6"/>
                </a:solidFill>
                <a:latin typeface="HP Simplified"/>
              </a:rPr>
              <a:t>performance</a:t>
            </a:r>
            <a:r>
              <a:rPr lang="en-US" sz="2400" b="1" dirty="0">
                <a:solidFill>
                  <a:prstClr val="black"/>
                </a:solidFill>
                <a:latin typeface="HP Simplified"/>
              </a:rPr>
              <a:t>)</a:t>
            </a:r>
          </a:p>
        </p:txBody>
      </p:sp>
      <p:sp>
        <p:nvSpPr>
          <p:cNvPr id="29" name="TextBox 28"/>
          <p:cNvSpPr txBox="1"/>
          <p:nvPr/>
        </p:nvSpPr>
        <p:spPr>
          <a:xfrm>
            <a:off x="727282" y="918243"/>
            <a:ext cx="2991525" cy="461665"/>
          </a:xfrm>
          <a:prstGeom prst="rect">
            <a:avLst/>
          </a:prstGeom>
          <a:noFill/>
          <a:ln>
            <a:noFill/>
          </a:ln>
        </p:spPr>
        <p:txBody>
          <a:bodyPr wrap="none">
            <a:spAutoFit/>
          </a:bodyPr>
          <a:lstStyle/>
          <a:p>
            <a:pPr algn="ctr">
              <a:defRPr/>
            </a:pPr>
            <a:r>
              <a:rPr lang="en-US" sz="2400" b="1" dirty="0" smtClean="0">
                <a:solidFill>
                  <a:srgbClr val="0096D6"/>
                </a:solidFill>
                <a:latin typeface="HP Simplified"/>
              </a:rPr>
              <a:t>e</a:t>
            </a:r>
            <a:r>
              <a:rPr lang="en-US" sz="2400" b="1" dirty="0" smtClean="0">
                <a:solidFill>
                  <a:prstClr val="black"/>
                </a:solidFill>
                <a:latin typeface="HP Simplified"/>
              </a:rPr>
              <a:t>-</a:t>
            </a:r>
            <a:r>
              <a:rPr lang="en-US" sz="2400" b="1" dirty="0">
                <a:solidFill>
                  <a:prstClr val="black"/>
                </a:solidFill>
                <a:latin typeface="HP Simplified"/>
              </a:rPr>
              <a:t>S</a:t>
            </a:r>
            <a:r>
              <a:rPr lang="en-US" sz="2400" b="1" dirty="0" smtClean="0">
                <a:solidFill>
                  <a:prstClr val="black"/>
                </a:solidFill>
                <a:latin typeface="HP Simplified"/>
              </a:rPr>
              <a:t>eries (</a:t>
            </a:r>
            <a:r>
              <a:rPr lang="en-US" sz="2400" b="1" dirty="0">
                <a:solidFill>
                  <a:srgbClr val="0096D6"/>
                </a:solidFill>
                <a:latin typeface="HP Simplified"/>
              </a:rPr>
              <a:t>essential</a:t>
            </a:r>
            <a:r>
              <a:rPr lang="en-US" sz="2400" b="1" dirty="0">
                <a:solidFill>
                  <a:prstClr val="black"/>
                </a:solidFill>
                <a:latin typeface="HP Simplified"/>
              </a:rPr>
              <a:t>)</a:t>
            </a:r>
          </a:p>
        </p:txBody>
      </p:sp>
      <p:pic>
        <p:nvPicPr>
          <p:cNvPr id="18"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64331" y="1835367"/>
            <a:ext cx="2171429" cy="65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195956" y="1683752"/>
            <a:ext cx="646331" cy="249299"/>
          </a:xfrm>
          <a:prstGeom prst="rect">
            <a:avLst/>
          </a:prstGeom>
          <a:noFill/>
        </p:spPr>
        <p:txBody>
          <a:bodyPr wrap="none" rtlCol="0">
            <a:spAutoFit/>
          </a:bodyPr>
          <a:lstStyle/>
          <a:p>
            <a:pPr>
              <a:lnSpc>
                <a:spcPct val="85000"/>
              </a:lnSpc>
              <a:spcBef>
                <a:spcPts val="400"/>
              </a:spcBef>
            </a:pPr>
            <a:r>
              <a:rPr lang="en-US" sz="1200" dirty="0" smtClean="0">
                <a:solidFill>
                  <a:prstClr val="black"/>
                </a:solidFill>
                <a:latin typeface="HP Simplified"/>
              </a:rPr>
              <a:t>	</a:t>
            </a:r>
          </a:p>
        </p:txBody>
      </p:sp>
      <p:cxnSp>
        <p:nvCxnSpPr>
          <p:cNvPr id="19" name="Straight Connector 18"/>
          <p:cNvCxnSpPr/>
          <p:nvPr/>
        </p:nvCxnSpPr>
        <p:spPr>
          <a:xfrm flipH="1">
            <a:off x="341095" y="1791247"/>
            <a:ext cx="3708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769489" y="1784423"/>
            <a:ext cx="41766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70574" y="1765018"/>
            <a:ext cx="2209643" cy="81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874506"/>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688175" y="1760895"/>
            <a:ext cx="5555182" cy="2668355"/>
          </a:xfrm>
          <a:prstGeom prst="rect">
            <a:avLst/>
          </a:prstGeom>
          <a:ln>
            <a:noFill/>
          </a:ln>
          <a:effectLst>
            <a:softEdge rad="112500"/>
          </a:effectLst>
        </p:spPr>
      </p:pic>
      <p:pic>
        <p:nvPicPr>
          <p:cNvPr id="42" name="Freeform 7"/>
          <p:cNvPicPr>
            <a:picLocks noChangeArrowheads="1"/>
          </p:cNvPicPr>
          <p:nvPr/>
        </p:nvPicPr>
        <p:blipFill>
          <a:blip r:embed="rId4" cstate="email">
            <a:extLst>
              <a:ext uri="{28A0092B-C50C-407E-A947-70E740481C1C}">
                <a14:useLocalDpi xmlns:a14="http://schemas.microsoft.com/office/drawing/2010/main"/>
              </a:ext>
            </a:extLst>
          </a:blip>
          <a:srcRect b="-443"/>
          <a:stretch>
            <a:fillRect/>
          </a:stretch>
        </p:blipFill>
        <p:spPr bwMode="auto">
          <a:xfrm rot="20941928">
            <a:off x="4288802" y="1321284"/>
            <a:ext cx="5049837" cy="1731963"/>
          </a:xfrm>
          <a:prstGeom prst="rect">
            <a:avLst/>
          </a:prstGeom>
          <a:noFill/>
          <a:extLst>
            <a:ext uri="{909E8E84-426E-40DD-AFC4-6F175D3DCCD1}">
              <a14:hiddenFill xmlns:a14="http://schemas.microsoft.com/office/drawing/2010/main">
                <a:solidFill>
                  <a:srgbClr val="FFFFFF"/>
                </a:solidFill>
              </a14:hiddenFill>
            </a:ext>
          </a:extLst>
        </p:spPr>
      </p:pic>
      <p:pic>
        <p:nvPicPr>
          <p:cNvPr id="43" name="Freeform 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093256">
            <a:off x="-259721" y="2901428"/>
            <a:ext cx="5518583" cy="1314450"/>
          </a:xfrm>
          <a:prstGeom prst="rect">
            <a:avLst/>
          </a:prstGeom>
          <a:noFill/>
          <a:extLst>
            <a:ext uri="{909E8E84-426E-40DD-AFC4-6F175D3DCCD1}">
              <a14:hiddenFill xmlns:a14="http://schemas.microsoft.com/office/drawing/2010/main">
                <a:solidFill>
                  <a:srgbClr val="FFFFFF"/>
                </a:solidFill>
              </a14:hiddenFill>
            </a:ext>
          </a:extLst>
        </p:spPr>
      </p:pic>
      <p:sp>
        <p:nvSpPr>
          <p:cNvPr id="24586" name="Title 2"/>
          <p:cNvSpPr>
            <a:spLocks noGrp="1"/>
          </p:cNvSpPr>
          <p:nvPr>
            <p:ph type="title"/>
          </p:nvPr>
        </p:nvSpPr>
        <p:spPr/>
        <p:txBody>
          <a:bodyPr/>
          <a:lstStyle/>
          <a:p>
            <a:r>
              <a:rPr lang="en-US" dirty="0" smtClean="0">
                <a:latin typeface="HP Simplified"/>
              </a:rPr>
              <a:t>The HP ProLiant rack &amp; tower portfolio</a:t>
            </a:r>
            <a:endParaRPr lang="en-US" dirty="0">
              <a:latin typeface="HP Simplified"/>
            </a:endParaRPr>
          </a:p>
        </p:txBody>
      </p:sp>
      <p:sp>
        <p:nvSpPr>
          <p:cNvPr id="4" name="Subtitle 3"/>
          <p:cNvSpPr>
            <a:spLocks noGrp="1"/>
          </p:cNvSpPr>
          <p:nvPr>
            <p:ph type="subTitle" idx="4294967295"/>
          </p:nvPr>
        </p:nvSpPr>
        <p:spPr>
          <a:xfrm>
            <a:off x="274320" y="693738"/>
            <a:ext cx="8459788" cy="276225"/>
          </a:xfrm>
          <a:prstGeom prst="rect">
            <a:avLst/>
          </a:prstGeom>
        </p:spPr>
        <p:txBody>
          <a:bodyPr/>
          <a:lstStyle/>
          <a:p>
            <a:r>
              <a:rPr lang="en-US" dirty="0">
                <a:solidFill>
                  <a:schemeClr val="accent1"/>
                </a:solidFill>
                <a:latin typeface="HP Simplified"/>
              </a:rPr>
              <a:t>Selecting the right product </a:t>
            </a:r>
            <a:r>
              <a:rPr lang="en-US" dirty="0" smtClean="0">
                <a:solidFill>
                  <a:schemeClr val="accent1"/>
                </a:solidFill>
                <a:latin typeface="HP Simplified"/>
              </a:rPr>
              <a:t>to meet your needs</a:t>
            </a:r>
            <a:endParaRPr lang="en-US" dirty="0">
              <a:solidFill>
                <a:schemeClr val="accent1"/>
              </a:solidFill>
              <a:latin typeface="HP Simplified"/>
            </a:endParaRPr>
          </a:p>
        </p:txBody>
      </p:sp>
      <p:sp>
        <p:nvSpPr>
          <p:cNvPr id="7" name="Rectangle 6"/>
          <p:cNvSpPr/>
          <p:nvPr/>
        </p:nvSpPr>
        <p:spPr>
          <a:xfrm>
            <a:off x="782971" y="2676253"/>
            <a:ext cx="2706624" cy="1582048"/>
          </a:xfrm>
          <a:prstGeom prst="rect">
            <a:avLst/>
          </a:prstGeom>
          <a:noFill/>
          <a:ln w="38100">
            <a:solidFill>
              <a:schemeClr val="tx1">
                <a:alpha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317219" y="2385276"/>
            <a:ext cx="1490869" cy="307777"/>
          </a:xfrm>
          <a:prstGeom prst="rect">
            <a:avLst/>
          </a:prstGeom>
          <a:noFill/>
        </p:spPr>
        <p:txBody>
          <a:bodyPr wrap="square" rtlCol="0">
            <a:spAutoFit/>
          </a:bodyPr>
          <a:lstStyle/>
          <a:p>
            <a:pPr algn="ctr"/>
            <a:r>
              <a:rPr lang="en-US" sz="1400" dirty="0" smtClean="0"/>
              <a:t>e-Series</a:t>
            </a:r>
            <a:endParaRPr lang="en-US" sz="1400" dirty="0"/>
          </a:p>
        </p:txBody>
      </p:sp>
      <p:sp>
        <p:nvSpPr>
          <p:cNvPr id="22" name="TextBox 21"/>
          <p:cNvSpPr txBox="1"/>
          <p:nvPr/>
        </p:nvSpPr>
        <p:spPr>
          <a:xfrm>
            <a:off x="3990565" y="1569353"/>
            <a:ext cx="1490869" cy="307777"/>
          </a:xfrm>
          <a:prstGeom prst="rect">
            <a:avLst/>
          </a:prstGeom>
          <a:noFill/>
        </p:spPr>
        <p:txBody>
          <a:bodyPr wrap="square" rtlCol="0">
            <a:spAutoFit/>
          </a:bodyPr>
          <a:lstStyle/>
          <a:p>
            <a:pPr algn="ctr"/>
            <a:r>
              <a:rPr lang="en-US" sz="1400" dirty="0"/>
              <a:t>p</a:t>
            </a:r>
            <a:r>
              <a:rPr lang="en-US" sz="1400" dirty="0" smtClean="0"/>
              <a:t>-Series</a:t>
            </a:r>
            <a:endParaRPr lang="en-US" sz="1400" dirty="0"/>
          </a:p>
        </p:txBody>
      </p:sp>
      <p:sp>
        <p:nvSpPr>
          <p:cNvPr id="27" name="Rectangle 26"/>
          <p:cNvSpPr/>
          <p:nvPr/>
        </p:nvSpPr>
        <p:spPr>
          <a:xfrm>
            <a:off x="6070119" y="1091036"/>
            <a:ext cx="2706624" cy="1581912"/>
          </a:xfrm>
          <a:prstGeom prst="rect">
            <a:avLst/>
          </a:prstGeom>
          <a:noFill/>
          <a:ln w="38100">
            <a:solidFill>
              <a:schemeClr val="tx1">
                <a:alpha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493223" y="2652769"/>
            <a:ext cx="1490869" cy="400110"/>
          </a:xfrm>
          <a:prstGeom prst="rect">
            <a:avLst/>
          </a:prstGeom>
          <a:noFill/>
        </p:spPr>
        <p:txBody>
          <a:bodyPr wrap="square" rtlCol="0">
            <a:spAutoFit/>
          </a:bodyPr>
          <a:lstStyle/>
          <a:p>
            <a:r>
              <a:rPr lang="en-US" sz="2000" dirty="0">
                <a:solidFill>
                  <a:schemeClr val="accent1"/>
                </a:solidFill>
              </a:rPr>
              <a:t>500 Series</a:t>
            </a:r>
          </a:p>
        </p:txBody>
      </p:sp>
      <p:sp>
        <p:nvSpPr>
          <p:cNvPr id="29" name="TextBox 28"/>
          <p:cNvSpPr txBox="1"/>
          <p:nvPr/>
        </p:nvSpPr>
        <p:spPr>
          <a:xfrm>
            <a:off x="811463" y="1865530"/>
            <a:ext cx="1490869" cy="400110"/>
          </a:xfrm>
          <a:prstGeom prst="rect">
            <a:avLst/>
          </a:prstGeom>
          <a:noFill/>
        </p:spPr>
        <p:txBody>
          <a:bodyPr wrap="square" rtlCol="0">
            <a:spAutoFit/>
          </a:bodyPr>
          <a:lstStyle/>
          <a:p>
            <a:r>
              <a:rPr lang="en-US" sz="2000" dirty="0" smtClean="0">
                <a:solidFill>
                  <a:schemeClr val="accent1"/>
                </a:solidFill>
              </a:rPr>
              <a:t>300 Series</a:t>
            </a:r>
            <a:endParaRPr lang="en-US" sz="2000" dirty="0">
              <a:solidFill>
                <a:schemeClr val="accent1"/>
              </a:solidFill>
            </a:endParaRPr>
          </a:p>
        </p:txBody>
      </p:sp>
      <p:sp>
        <p:nvSpPr>
          <p:cNvPr id="11" name="TextBox 10"/>
          <p:cNvSpPr txBox="1"/>
          <p:nvPr/>
        </p:nvSpPr>
        <p:spPr>
          <a:xfrm rot="16200000">
            <a:off x="-532592" y="2686590"/>
            <a:ext cx="1918252" cy="369332"/>
          </a:xfrm>
          <a:prstGeom prst="rect">
            <a:avLst/>
          </a:prstGeom>
          <a:noFill/>
        </p:spPr>
        <p:txBody>
          <a:bodyPr wrap="square" rtlCol="0">
            <a:spAutoFit/>
          </a:bodyPr>
          <a:lstStyle/>
          <a:p>
            <a:pPr algn="ctr"/>
            <a:r>
              <a:rPr lang="en-US" dirty="0" smtClean="0"/>
              <a:t>Performance</a:t>
            </a:r>
            <a:endParaRPr lang="en-US" dirty="0"/>
          </a:p>
        </p:txBody>
      </p:sp>
      <p:sp>
        <p:nvSpPr>
          <p:cNvPr id="30" name="TextBox 29"/>
          <p:cNvSpPr txBox="1"/>
          <p:nvPr/>
        </p:nvSpPr>
        <p:spPr>
          <a:xfrm>
            <a:off x="3776874" y="4429250"/>
            <a:ext cx="1918252" cy="369332"/>
          </a:xfrm>
          <a:prstGeom prst="rect">
            <a:avLst/>
          </a:prstGeom>
          <a:noFill/>
        </p:spPr>
        <p:txBody>
          <a:bodyPr wrap="square" rtlCol="0">
            <a:spAutoFit/>
          </a:bodyPr>
          <a:lstStyle/>
          <a:p>
            <a:pPr algn="ctr"/>
            <a:r>
              <a:rPr lang="en-US" dirty="0" smtClean="0"/>
              <a:t>Price</a:t>
            </a:r>
            <a:endParaRPr lang="en-US" dirty="0"/>
          </a:p>
        </p:txBody>
      </p:sp>
      <p:pic>
        <p:nvPicPr>
          <p:cNvPr id="41"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28466" y="1834291"/>
            <a:ext cx="1248040" cy="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41311" y="2960117"/>
            <a:ext cx="1234936" cy="58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p:cNvSpPr txBox="1"/>
          <p:nvPr/>
        </p:nvSpPr>
        <p:spPr>
          <a:xfrm>
            <a:off x="4260235" y="1957656"/>
            <a:ext cx="982910" cy="261610"/>
          </a:xfrm>
          <a:prstGeom prst="rect">
            <a:avLst/>
          </a:prstGeom>
          <a:noFill/>
        </p:spPr>
        <p:txBody>
          <a:bodyPr wrap="square" rtlCol="0">
            <a:spAutoFit/>
          </a:bodyPr>
          <a:lstStyle/>
          <a:p>
            <a:r>
              <a:rPr lang="en-US" sz="1050" dirty="0" smtClean="0"/>
              <a:t>DL380p</a:t>
            </a:r>
            <a:endParaRPr lang="en-US" sz="1050" dirty="0"/>
          </a:p>
        </p:txBody>
      </p:sp>
      <p:sp>
        <p:nvSpPr>
          <p:cNvPr id="50" name="TextBox 49"/>
          <p:cNvSpPr txBox="1"/>
          <p:nvPr/>
        </p:nvSpPr>
        <p:spPr>
          <a:xfrm>
            <a:off x="4621417" y="3104974"/>
            <a:ext cx="1490869" cy="261610"/>
          </a:xfrm>
          <a:prstGeom prst="rect">
            <a:avLst/>
          </a:prstGeom>
          <a:noFill/>
        </p:spPr>
        <p:txBody>
          <a:bodyPr wrap="square" rtlCol="0">
            <a:spAutoFit/>
          </a:bodyPr>
          <a:lstStyle/>
          <a:p>
            <a:r>
              <a:rPr lang="en-US" sz="1050" dirty="0" smtClean="0"/>
              <a:t>DL360p</a:t>
            </a:r>
            <a:endParaRPr lang="en-US" sz="1050" dirty="0"/>
          </a:p>
        </p:txBody>
      </p:sp>
      <p:sp>
        <p:nvSpPr>
          <p:cNvPr id="51" name="TextBox 50"/>
          <p:cNvSpPr txBox="1"/>
          <p:nvPr/>
        </p:nvSpPr>
        <p:spPr>
          <a:xfrm>
            <a:off x="4880525" y="2743008"/>
            <a:ext cx="1490869" cy="261610"/>
          </a:xfrm>
          <a:prstGeom prst="rect">
            <a:avLst/>
          </a:prstGeom>
          <a:noFill/>
        </p:spPr>
        <p:txBody>
          <a:bodyPr wrap="square" rtlCol="0">
            <a:spAutoFit/>
          </a:bodyPr>
          <a:lstStyle/>
          <a:p>
            <a:r>
              <a:rPr lang="en-US" sz="1050" dirty="0" smtClean="0"/>
              <a:t>ML350p</a:t>
            </a:r>
            <a:endParaRPr lang="en-US" sz="1050" dirty="0"/>
          </a:p>
        </p:txBody>
      </p:sp>
      <p:pic>
        <p:nvPicPr>
          <p:cNvPr id="52"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03827" y="3540537"/>
            <a:ext cx="1134942" cy="37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82424" y="2992994"/>
            <a:ext cx="1085714" cy="32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48051" y="2241486"/>
            <a:ext cx="1109627" cy="37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861541" y="2308974"/>
            <a:ext cx="1490869" cy="261610"/>
          </a:xfrm>
          <a:prstGeom prst="rect">
            <a:avLst/>
          </a:prstGeom>
          <a:noFill/>
        </p:spPr>
        <p:txBody>
          <a:bodyPr wrap="square" rtlCol="0">
            <a:spAutoFit/>
          </a:bodyPr>
          <a:lstStyle/>
          <a:p>
            <a:r>
              <a:rPr lang="en-US" sz="1050" dirty="0" smtClean="0"/>
              <a:t>DL385p</a:t>
            </a:r>
            <a:endParaRPr lang="en-US" sz="1050" dirty="0"/>
          </a:p>
        </p:txBody>
      </p:sp>
      <p:pic>
        <p:nvPicPr>
          <p:cNvPr id="58" name="Picture 2" descr="C:\Users\GarciaLou\AppData\Local\Microsoft\Windows\Temporary Internet Files\Content.Outlook\93VY7ODU\ML350pG8tower_LeftBezel_Transpc (2).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318029" y="3291300"/>
            <a:ext cx="588115" cy="694169"/>
          </a:xfrm>
          <a:prstGeom prst="rect">
            <a:avLst/>
          </a:prstGeom>
          <a:noFill/>
        </p:spPr>
      </p:pic>
      <p:sp>
        <p:nvSpPr>
          <p:cNvPr id="59" name="TextBox 58"/>
          <p:cNvSpPr txBox="1"/>
          <p:nvPr/>
        </p:nvSpPr>
        <p:spPr>
          <a:xfrm>
            <a:off x="791555" y="3449747"/>
            <a:ext cx="1490869" cy="261610"/>
          </a:xfrm>
          <a:prstGeom prst="rect">
            <a:avLst/>
          </a:prstGeom>
          <a:noFill/>
        </p:spPr>
        <p:txBody>
          <a:bodyPr wrap="square" rtlCol="0">
            <a:spAutoFit/>
          </a:bodyPr>
          <a:lstStyle/>
          <a:p>
            <a:r>
              <a:rPr lang="en-US" sz="1050" dirty="0" smtClean="0"/>
              <a:t>ML350e</a:t>
            </a:r>
            <a:endParaRPr lang="en-US" sz="1050" dirty="0"/>
          </a:p>
        </p:txBody>
      </p:sp>
      <p:sp>
        <p:nvSpPr>
          <p:cNvPr id="61" name="TextBox 60"/>
          <p:cNvSpPr txBox="1"/>
          <p:nvPr/>
        </p:nvSpPr>
        <p:spPr>
          <a:xfrm>
            <a:off x="2192940" y="3730832"/>
            <a:ext cx="745434" cy="261610"/>
          </a:xfrm>
          <a:prstGeom prst="rect">
            <a:avLst/>
          </a:prstGeom>
          <a:noFill/>
        </p:spPr>
        <p:txBody>
          <a:bodyPr wrap="square" rtlCol="0">
            <a:spAutoFit/>
          </a:bodyPr>
          <a:lstStyle/>
          <a:p>
            <a:r>
              <a:rPr lang="en-US" sz="1050" dirty="0" smtClean="0"/>
              <a:t>DL360e</a:t>
            </a:r>
            <a:endParaRPr lang="en-US" sz="1050" dirty="0"/>
          </a:p>
        </p:txBody>
      </p:sp>
      <p:sp>
        <p:nvSpPr>
          <p:cNvPr id="63" name="TextBox 62"/>
          <p:cNvSpPr txBox="1"/>
          <p:nvPr/>
        </p:nvSpPr>
        <p:spPr>
          <a:xfrm>
            <a:off x="2446840" y="3223719"/>
            <a:ext cx="982910" cy="261610"/>
          </a:xfrm>
          <a:prstGeom prst="rect">
            <a:avLst/>
          </a:prstGeom>
          <a:noFill/>
        </p:spPr>
        <p:txBody>
          <a:bodyPr wrap="square" rtlCol="0">
            <a:spAutoFit/>
          </a:bodyPr>
          <a:lstStyle/>
          <a:p>
            <a:r>
              <a:rPr lang="en-US" sz="1050" dirty="0" smtClean="0"/>
              <a:t>DL380e</a:t>
            </a:r>
            <a:endParaRPr lang="en-US" sz="1050" dirty="0"/>
          </a:p>
        </p:txBody>
      </p:sp>
      <p:pic>
        <p:nvPicPr>
          <p:cNvPr id="64"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38876" y="1192875"/>
            <a:ext cx="1219497" cy="6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316023" y="1856626"/>
            <a:ext cx="1219497" cy="6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7462401" y="2088461"/>
            <a:ext cx="982910" cy="261610"/>
          </a:xfrm>
          <a:prstGeom prst="rect">
            <a:avLst/>
          </a:prstGeom>
          <a:noFill/>
        </p:spPr>
        <p:txBody>
          <a:bodyPr wrap="square" rtlCol="0">
            <a:spAutoFit/>
          </a:bodyPr>
          <a:lstStyle/>
          <a:p>
            <a:r>
              <a:rPr lang="en-US" sz="1050" dirty="0" smtClean="0"/>
              <a:t>DL585 G7</a:t>
            </a:r>
            <a:endParaRPr lang="en-US" sz="1050" dirty="0"/>
          </a:p>
        </p:txBody>
      </p:sp>
      <p:sp>
        <p:nvSpPr>
          <p:cNvPr id="67" name="TextBox 66"/>
          <p:cNvSpPr txBox="1"/>
          <p:nvPr/>
        </p:nvSpPr>
        <p:spPr>
          <a:xfrm>
            <a:off x="6602733" y="1448822"/>
            <a:ext cx="982910" cy="261610"/>
          </a:xfrm>
          <a:prstGeom prst="rect">
            <a:avLst/>
          </a:prstGeom>
          <a:noFill/>
        </p:spPr>
        <p:txBody>
          <a:bodyPr wrap="square" rtlCol="0">
            <a:spAutoFit/>
          </a:bodyPr>
          <a:lstStyle/>
          <a:p>
            <a:r>
              <a:rPr lang="en-US" sz="1050" dirty="0" smtClean="0"/>
              <a:t>DL580 G7</a:t>
            </a:r>
            <a:endParaRPr lang="en-US" sz="1050" dirty="0"/>
          </a:p>
        </p:txBody>
      </p:sp>
      <p:pic>
        <p:nvPicPr>
          <p:cNvPr id="48" name="Picture 4"/>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071309" y="2676307"/>
            <a:ext cx="875262" cy="410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3"/>
          <p:cNvSpPr/>
          <p:nvPr/>
        </p:nvSpPr>
        <p:spPr>
          <a:xfrm>
            <a:off x="3429750" y="1856626"/>
            <a:ext cx="2706624" cy="1581912"/>
          </a:xfrm>
          <a:prstGeom prst="rect">
            <a:avLst/>
          </a:prstGeom>
          <a:noFill/>
          <a:ln w="38100">
            <a:solidFill>
              <a:schemeClr val="tx1">
                <a:alpha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670956" y="1091036"/>
            <a:ext cx="0" cy="321863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670956" y="4318227"/>
            <a:ext cx="8185368" cy="651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7" name="Picture 2" descr="C:\Users\GarciaLou\AppData\Local\Microsoft\Windows\Temporary Internet Files\Content.Outlook\93VY7ODU\ML350pG8tower_LeftBezel_Transpc (2).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777252" y="2502836"/>
            <a:ext cx="588115" cy="694169"/>
          </a:xfrm>
          <a:prstGeom prst="rect">
            <a:avLst/>
          </a:prstGeom>
          <a:noFill/>
        </p:spPr>
      </p:pic>
    </p:spTree>
    <p:extLst>
      <p:ext uri="{BB962C8B-B14F-4D97-AF65-F5344CB8AC3E}">
        <p14:creationId xmlns:p14="http://schemas.microsoft.com/office/powerpoint/2010/main" val="4186668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96085" y="157299"/>
            <a:ext cx="7222352" cy="2437590"/>
          </a:xfrm>
        </p:spPr>
        <p:txBody>
          <a:bodyPr/>
          <a:lstStyle/>
          <a:p>
            <a:pPr lvl="0"/>
            <a:r>
              <a:rPr lang="en-US" sz="4000" spc="0" dirty="0" smtClean="0">
                <a:latin typeface="HP Simplified"/>
              </a:rPr>
              <a:t>HP is Transforming the </a:t>
            </a:r>
            <a:br>
              <a:rPr lang="en-US" sz="4000" spc="0" dirty="0" smtClean="0">
                <a:latin typeface="HP Simplified"/>
              </a:rPr>
            </a:br>
            <a:r>
              <a:rPr lang="en-US" sz="4000" spc="0" dirty="0" smtClean="0">
                <a:latin typeface="HP Simplified"/>
              </a:rPr>
              <a:t>small business server market…</a:t>
            </a:r>
            <a:r>
              <a:rPr lang="en-US" spc="0" dirty="0" smtClean="0">
                <a:latin typeface="HP Simplified"/>
              </a:rPr>
              <a:t/>
            </a:r>
            <a:br>
              <a:rPr lang="en-US" spc="0" dirty="0" smtClean="0">
                <a:latin typeface="HP Simplified"/>
              </a:rPr>
            </a:br>
            <a:r>
              <a:rPr lang="en-US" dirty="0" smtClean="0">
                <a:latin typeface="HP Simplified"/>
              </a:rPr>
              <a:t/>
            </a:r>
            <a:br>
              <a:rPr lang="en-US" dirty="0" smtClean="0">
                <a:latin typeface="HP Simplified"/>
              </a:rPr>
            </a:br>
            <a:endParaRPr lang="en-US" dirty="0">
              <a:latin typeface="HP Simplified"/>
            </a:endParaRPr>
          </a:p>
        </p:txBody>
      </p:sp>
      <p:sp>
        <p:nvSpPr>
          <p:cNvPr id="3" name="Subtitle 4"/>
          <p:cNvSpPr txBox="1">
            <a:spLocks/>
          </p:cNvSpPr>
          <p:nvPr/>
        </p:nvSpPr>
        <p:spPr>
          <a:xfrm>
            <a:off x="331471" y="908303"/>
            <a:ext cx="8460105" cy="276999"/>
          </a:xfrm>
          <a:prstGeom prst="rect">
            <a:avLst/>
          </a:prstGeom>
        </p:spPr>
        <p:txBody>
          <a:bodyPr/>
          <a:lstStyle/>
          <a:p>
            <a:pPr>
              <a:spcAft>
                <a:spcPts val="400"/>
              </a:spcAft>
              <a:buSzPct val="100000"/>
              <a:buFont typeface="Arial"/>
              <a:buNone/>
              <a:defRPr/>
            </a:pPr>
            <a:endParaRPr lang="en-US" b="1" dirty="0">
              <a:solidFill>
                <a:prstClr val="white"/>
              </a:solidFill>
              <a:cs typeface="HP Simplified" pitchFamily="34" charset="0"/>
            </a:endParaRPr>
          </a:p>
        </p:txBody>
      </p:sp>
      <p:sp>
        <p:nvSpPr>
          <p:cNvPr id="5" name="TextBox 4"/>
          <p:cNvSpPr txBox="1"/>
          <p:nvPr/>
        </p:nvSpPr>
        <p:spPr>
          <a:xfrm>
            <a:off x="788039" y="2227149"/>
            <a:ext cx="4430060" cy="1980029"/>
          </a:xfrm>
          <a:prstGeom prst="rect">
            <a:avLst/>
          </a:prstGeom>
          <a:noFill/>
        </p:spPr>
        <p:txBody>
          <a:bodyPr wrap="square" rtlCol="0">
            <a:spAutoFit/>
          </a:bodyPr>
          <a:lstStyle/>
          <a:p>
            <a:pPr marL="349250" indent="-171450">
              <a:spcBef>
                <a:spcPts val="800"/>
              </a:spcBef>
              <a:buFont typeface="Arial" pitchFamily="34" charset="0"/>
              <a:buChar char="•"/>
            </a:pPr>
            <a:r>
              <a:rPr lang="en-US" sz="1600" i="1" dirty="0" smtClean="0">
                <a:latin typeface="HP Simplified"/>
              </a:rPr>
              <a:t>More intelligence onboard + online</a:t>
            </a:r>
          </a:p>
          <a:p>
            <a:pPr marL="349250" indent="-171450">
              <a:spcBef>
                <a:spcPts val="800"/>
              </a:spcBef>
              <a:buFont typeface="Arial" pitchFamily="34" charset="0"/>
              <a:buChar char="•"/>
            </a:pPr>
            <a:r>
              <a:rPr lang="en-US" sz="1600" i="1" dirty="0" smtClean="0">
                <a:latin typeface="HP Simplified"/>
              </a:rPr>
              <a:t>Accessible and affordable solutions for all</a:t>
            </a:r>
          </a:p>
          <a:p>
            <a:pPr marL="349250" indent="-171450">
              <a:spcBef>
                <a:spcPts val="800"/>
              </a:spcBef>
              <a:buFont typeface="Arial" pitchFamily="34" charset="0"/>
              <a:buChar char="•"/>
            </a:pPr>
            <a:r>
              <a:rPr lang="en-US" sz="1600" i="1" dirty="0" smtClean="0">
                <a:latin typeface="HP Simplified"/>
              </a:rPr>
              <a:t>Products ready to grow with your business</a:t>
            </a:r>
          </a:p>
          <a:p>
            <a:pPr marL="349250" indent="-171450">
              <a:spcBef>
                <a:spcPts val="800"/>
              </a:spcBef>
              <a:buFont typeface="Arial" pitchFamily="34" charset="0"/>
              <a:buChar char="•"/>
            </a:pPr>
            <a:r>
              <a:rPr lang="en-US" sz="1600" i="1" dirty="0" smtClean="0">
                <a:latin typeface="HP Simplified"/>
              </a:rPr>
              <a:t>Ecosystem to meet every need</a:t>
            </a:r>
          </a:p>
          <a:p>
            <a:pPr marL="349250" indent="-171450">
              <a:spcBef>
                <a:spcPts val="800"/>
              </a:spcBef>
              <a:buFont typeface="Arial" pitchFamily="34" charset="0"/>
              <a:buChar char="•"/>
            </a:pPr>
            <a:r>
              <a:rPr lang="en-US" sz="1600" i="1" dirty="0" smtClean="0">
                <a:latin typeface="HP Simplified"/>
              </a:rPr>
              <a:t>Uncompromising simplicity + reliability + service</a:t>
            </a:r>
          </a:p>
        </p:txBody>
      </p:sp>
      <p:sp>
        <p:nvSpPr>
          <p:cNvPr id="7" name="TextBox 6"/>
          <p:cNvSpPr txBox="1"/>
          <p:nvPr/>
        </p:nvSpPr>
        <p:spPr>
          <a:xfrm>
            <a:off x="1406509" y="1294771"/>
            <a:ext cx="7269875" cy="523220"/>
          </a:xfrm>
          <a:prstGeom prst="rect">
            <a:avLst/>
          </a:prstGeom>
          <a:noFill/>
        </p:spPr>
        <p:txBody>
          <a:bodyPr wrap="none" rtlCol="0">
            <a:spAutoFit/>
          </a:bodyPr>
          <a:lstStyle/>
          <a:p>
            <a:r>
              <a:rPr lang="en-US" sz="2800" i="1" dirty="0" smtClean="0">
                <a:latin typeface="HP Simplified"/>
              </a:rPr>
              <a:t>…with the world’s most self sufficient servers</a:t>
            </a:r>
          </a:p>
        </p:txBody>
      </p:sp>
    </p:spTree>
    <p:extLst>
      <p:ext uri="{BB962C8B-B14F-4D97-AF65-F5344CB8AC3E}">
        <p14:creationId xmlns:p14="http://schemas.microsoft.com/office/powerpoint/2010/main" val="2894240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724839"/>
            <a:ext cx="7222352" cy="3490186"/>
          </a:xfrm>
        </p:spPr>
        <p:txBody>
          <a:bodyPr/>
          <a:lstStyle/>
          <a:p>
            <a:r>
              <a:rPr lang="en-US" b="0" dirty="0" smtClean="0">
                <a:latin typeface="HP Simplified" pitchFamily="34" charset="0"/>
              </a:rPr>
              <a:t>HP </a:t>
            </a:r>
            <a:r>
              <a:rPr lang="en-US" b="0" dirty="0" err="1" smtClean="0">
                <a:latin typeface="HP Simplified" pitchFamily="34" charset="0"/>
              </a:rPr>
              <a:t>iQuote</a:t>
            </a: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b="0" dirty="0" smtClean="0">
                <a:latin typeface="HP Simplified" pitchFamily="34" charset="0"/>
              </a:rPr>
              <a:t/>
            </a:r>
            <a:br>
              <a:rPr lang="en-US" b="0" dirty="0" smtClean="0">
                <a:latin typeface="HP Simplified" pitchFamily="34" charset="0"/>
              </a:rPr>
            </a:br>
            <a:r>
              <a:rPr lang="en-US" sz="2000" b="0" dirty="0" smtClean="0">
                <a:latin typeface="HP Simplified" pitchFamily="34" charset="0"/>
              </a:rPr>
              <a:t>Patricia Arboleda</a:t>
            </a:r>
            <a:br>
              <a:rPr lang="en-US" sz="2000" b="0" dirty="0" smtClean="0">
                <a:latin typeface="HP Simplified" pitchFamily="34" charset="0"/>
              </a:rPr>
            </a:br>
            <a:r>
              <a:rPr lang="en-US" sz="2000" b="0" dirty="0" smtClean="0">
                <a:latin typeface="HP Simplified" pitchFamily="34" charset="0"/>
              </a:rPr>
              <a:t>WW SMB Manager</a:t>
            </a:r>
            <a:br>
              <a:rPr lang="en-US" sz="2000" b="0" dirty="0" smtClean="0">
                <a:latin typeface="HP Simplified" pitchFamily="34" charset="0"/>
              </a:rPr>
            </a:br>
            <a:r>
              <a:rPr lang="en-US" sz="2000" b="0" dirty="0" smtClean="0">
                <a:latin typeface="HP Simplified" pitchFamily="34" charset="0"/>
              </a:rPr>
              <a:t>Industry Standard Servers and Software</a:t>
            </a: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4294967295"/>
          </p:nvPr>
        </p:nvSpPr>
        <p:spPr>
          <a:xfrm>
            <a:off x="331469" y="660169"/>
            <a:ext cx="8460105" cy="340414"/>
          </a:xfrm>
          <a:prstGeom prst="rect">
            <a:avLst/>
          </a:prstGeom>
        </p:spPr>
        <p:txBody>
          <a:bodyPr/>
          <a:lstStyle/>
          <a:p>
            <a:pPr lvl="0"/>
            <a:r>
              <a:rPr lang="en-US" dirty="0" smtClean="0">
                <a:latin typeface="HP Simplified" pitchFamily="34" charset="0"/>
              </a:rPr>
              <a:t>A multi-year, multi-generational journey</a:t>
            </a:r>
          </a:p>
        </p:txBody>
      </p:sp>
      <p:sp>
        <p:nvSpPr>
          <p:cNvPr id="3" name="Title 2"/>
          <p:cNvSpPr>
            <a:spLocks noGrp="1"/>
          </p:cNvSpPr>
          <p:nvPr>
            <p:ph type="title"/>
          </p:nvPr>
        </p:nvSpPr>
        <p:spPr>
          <a:xfrm>
            <a:off x="331469" y="235063"/>
            <a:ext cx="8460105" cy="430887"/>
          </a:xfrm>
        </p:spPr>
        <p:txBody>
          <a:bodyPr/>
          <a:lstStyle/>
          <a:p>
            <a:pPr lvl="0">
              <a:defRPr/>
            </a:pPr>
            <a:r>
              <a:rPr lang="en-US" b="0" dirty="0" smtClean="0">
                <a:latin typeface="HP Simplified" pitchFamily="34" charset="0"/>
              </a:rPr>
              <a:t>Introducing HP Project Voyager</a:t>
            </a:r>
            <a:endParaRPr lang="en-US" b="0" dirty="0">
              <a:latin typeface="HP Simplified" pitchFamily="34" charset="0"/>
            </a:endParaRPr>
          </a:p>
        </p:txBody>
      </p:sp>
      <p:sp>
        <p:nvSpPr>
          <p:cNvPr id="4" name="Slide Number Placeholder 3"/>
          <p:cNvSpPr>
            <a:spLocks noGrp="1"/>
          </p:cNvSpPr>
          <p:nvPr>
            <p:ph type="sldNum" sz="quarter" idx="4"/>
          </p:nvPr>
        </p:nvSpPr>
        <p:spPr/>
        <p:txBody>
          <a:bodyPr/>
          <a:lstStyle/>
          <a:p>
            <a:fld id="{33088DE5-1DDF-C242-AF39-BA25983D68D6}" type="slidenum">
              <a:rPr lang="en-US" noProof="0" smtClean="0">
                <a:latin typeface="HP Simplified" pitchFamily="34" charset="0"/>
              </a:rPr>
              <a:pPr/>
              <a:t>5</a:t>
            </a:fld>
            <a:endParaRPr lang="en-US" noProof="0" dirty="0">
              <a:latin typeface="HP Simplified" pitchFamily="34" charset="0"/>
            </a:endParaRPr>
          </a:p>
        </p:txBody>
      </p:sp>
      <p:sp>
        <p:nvSpPr>
          <p:cNvPr id="5" name="Oval 4"/>
          <p:cNvSpPr/>
          <p:nvPr/>
        </p:nvSpPr>
        <p:spPr>
          <a:xfrm>
            <a:off x="6076950" y="3280677"/>
            <a:ext cx="2838450" cy="819150"/>
          </a:xfrm>
          <a:prstGeom prst="ellipse">
            <a:avLst/>
          </a:prstGeom>
          <a:solidFill>
            <a:srgbClr val="0070C0"/>
          </a:soli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P Simplified" pitchFamily="34" charset="0"/>
            </a:endParaRPr>
          </a:p>
        </p:txBody>
      </p:sp>
      <p:sp>
        <p:nvSpPr>
          <p:cNvPr id="6" name="Rectangle 5"/>
          <p:cNvSpPr/>
          <p:nvPr/>
        </p:nvSpPr>
        <p:spPr>
          <a:xfrm>
            <a:off x="0" y="1961304"/>
            <a:ext cx="9144000" cy="2163336"/>
          </a:xfrm>
          <a:prstGeom prst="rect">
            <a:avLst/>
          </a:prstGeom>
          <a:gradFill flip="none" rotWithShape="1">
            <a:gsLst>
              <a:gs pos="35000">
                <a:schemeClr val="bg1">
                  <a:alpha val="81000"/>
                </a:schemeClr>
              </a:gs>
              <a:gs pos="100000">
                <a:schemeClr val="bg1">
                  <a:lumMod val="75000"/>
                  <a:alpha val="81000"/>
                </a:schemeClr>
              </a:gs>
              <a:gs pos="0">
                <a:schemeClr val="bg1">
                  <a:lumMod val="75000"/>
                  <a:alpha val="81000"/>
                </a:schemeClr>
              </a:gs>
              <a:gs pos="65000">
                <a:schemeClr val="bg1">
                  <a:alpha val="81000"/>
                </a:schemeClr>
              </a:gs>
            </a:gsLst>
            <a:lin ang="16200000" scaled="0"/>
            <a:tileRect/>
          </a:gradFill>
          <a:ln w="12700" cap="flat" cmpd="sng" algn="ctr">
            <a:gradFill flip="none" rotWithShape="1">
              <a:gsLst>
                <a:gs pos="0">
                  <a:schemeClr val="accent1">
                    <a:tint val="66000"/>
                    <a:satMod val="160000"/>
                    <a:alpha val="0"/>
                  </a:schemeClr>
                </a:gs>
                <a:gs pos="50000">
                  <a:srgbClr val="005390"/>
                </a:gs>
                <a:gs pos="100000">
                  <a:schemeClr val="accent1">
                    <a:tint val="23500"/>
                    <a:satMod val="160000"/>
                    <a:alpha val="0"/>
                  </a:schemeClr>
                </a:gs>
              </a:gsLst>
              <a:lin ang="10800000" scaled="1"/>
              <a:tileRect/>
            </a:gra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440" tIns="45720" rtlCol="0" anchor="ctr"/>
          <a:lstStyle/>
          <a:p>
            <a:pPr algn="ctr">
              <a:lnSpc>
                <a:spcPct val="85000"/>
              </a:lnSpc>
            </a:pPr>
            <a:endParaRPr lang="en-US" sz="1600" dirty="0" smtClean="0">
              <a:solidFill>
                <a:prstClr val="white"/>
              </a:solidFill>
              <a:latin typeface="HP Simplified" pitchFamily="34" charset="0"/>
            </a:endParaRPr>
          </a:p>
        </p:txBody>
      </p:sp>
      <p:sp>
        <p:nvSpPr>
          <p:cNvPr id="8" name="Rectangle 7"/>
          <p:cNvSpPr/>
          <p:nvPr/>
        </p:nvSpPr>
        <p:spPr>
          <a:xfrm>
            <a:off x="522514" y="1380262"/>
            <a:ext cx="2362200" cy="369332"/>
          </a:xfrm>
          <a:prstGeom prst="rect">
            <a:avLst/>
          </a:prstGeom>
        </p:spPr>
        <p:txBody>
          <a:bodyPr wrap="square">
            <a:spAutoFit/>
          </a:bodyPr>
          <a:lstStyle/>
          <a:p>
            <a:pPr algn="ctr"/>
            <a:r>
              <a:rPr lang="en-US" b="1" dirty="0" smtClean="0">
                <a:latin typeface="HP Simplified" pitchFamily="34" charset="0"/>
                <a:cs typeface="Arial" pitchFamily="34" charset="0"/>
              </a:rPr>
              <a:t>Architecture</a:t>
            </a:r>
            <a:endParaRPr lang="en-US" b="1" dirty="0">
              <a:latin typeface="HP Simplified" pitchFamily="34" charset="0"/>
            </a:endParaRPr>
          </a:p>
        </p:txBody>
      </p:sp>
      <p:sp>
        <p:nvSpPr>
          <p:cNvPr id="9" name="Rectangle 8"/>
          <p:cNvSpPr/>
          <p:nvPr/>
        </p:nvSpPr>
        <p:spPr>
          <a:xfrm>
            <a:off x="3407229" y="1380262"/>
            <a:ext cx="2362200" cy="369332"/>
          </a:xfrm>
          <a:prstGeom prst="rect">
            <a:avLst/>
          </a:prstGeom>
        </p:spPr>
        <p:txBody>
          <a:bodyPr wrap="square">
            <a:spAutoFit/>
          </a:bodyPr>
          <a:lstStyle/>
          <a:p>
            <a:pPr algn="ctr"/>
            <a:r>
              <a:rPr lang="en-US" b="1" dirty="0" smtClean="0">
                <a:latin typeface="HP Simplified" pitchFamily="34" charset="0"/>
                <a:cs typeface="Arial" pitchFamily="34" charset="0"/>
              </a:rPr>
              <a:t>Ecosystem</a:t>
            </a:r>
            <a:endParaRPr lang="en-US" b="1" dirty="0">
              <a:latin typeface="HP Simplified" pitchFamily="34" charset="0"/>
            </a:endParaRPr>
          </a:p>
        </p:txBody>
      </p:sp>
      <p:sp>
        <p:nvSpPr>
          <p:cNvPr id="10" name="Rectangle 9"/>
          <p:cNvSpPr/>
          <p:nvPr/>
        </p:nvSpPr>
        <p:spPr>
          <a:xfrm>
            <a:off x="6291944" y="1241763"/>
            <a:ext cx="2362200" cy="646331"/>
          </a:xfrm>
          <a:prstGeom prst="rect">
            <a:avLst/>
          </a:prstGeom>
        </p:spPr>
        <p:txBody>
          <a:bodyPr wrap="square">
            <a:spAutoFit/>
          </a:bodyPr>
          <a:lstStyle/>
          <a:p>
            <a:pPr algn="ctr"/>
            <a:r>
              <a:rPr lang="en-US" b="1" dirty="0" smtClean="0">
                <a:latin typeface="HP Simplified" pitchFamily="34" charset="0"/>
                <a:cs typeface="Arial" pitchFamily="34" charset="0"/>
              </a:rPr>
              <a:t>ProLiant Gen8 Portfolio</a:t>
            </a:r>
            <a:endParaRPr lang="en-US" b="1" dirty="0">
              <a:latin typeface="HP Simplified" pitchFamily="34" charset="0"/>
            </a:endParaRPr>
          </a:p>
        </p:txBody>
      </p:sp>
      <p:pic>
        <p:nvPicPr>
          <p:cNvPr id="11" name="Picture 10" descr="ML350pRack_NoDoor_Trans cop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03523" y="2255598"/>
            <a:ext cx="406841" cy="1508494"/>
          </a:xfrm>
          <a:prstGeom prst="rect">
            <a:avLst/>
          </a:prstGeom>
        </p:spPr>
      </p:pic>
      <p:pic>
        <p:nvPicPr>
          <p:cNvPr id="12" name="Picture 11" descr="DL380pRack_NoDoor_Trans cop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67326" y="2255616"/>
            <a:ext cx="406841" cy="1508494"/>
          </a:xfrm>
          <a:prstGeom prst="rect">
            <a:avLst/>
          </a:prstGeom>
        </p:spPr>
      </p:pic>
      <p:pic>
        <p:nvPicPr>
          <p:cNvPr id="13" name="Picture 12" descr="DL360pRack_NoDoor_Trans cop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2449" y="2214739"/>
            <a:ext cx="445032" cy="1579901"/>
          </a:xfrm>
          <a:prstGeom prst="rect">
            <a:avLst/>
          </a:prstGeom>
        </p:spPr>
      </p:pic>
      <p:grpSp>
        <p:nvGrpSpPr>
          <p:cNvPr id="7" name="Group 41"/>
          <p:cNvGrpSpPr/>
          <p:nvPr/>
        </p:nvGrpSpPr>
        <p:grpSpPr>
          <a:xfrm>
            <a:off x="7286038" y="2255616"/>
            <a:ext cx="406841" cy="1508494"/>
            <a:chOff x="4642747" y="2677000"/>
            <a:chExt cx="999124" cy="3281795"/>
          </a:xfrm>
        </p:grpSpPr>
        <p:pic>
          <p:nvPicPr>
            <p:cNvPr id="15" name="Picture 14" descr="ML350pRack_NoDoor_Trans cop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2747" y="2677000"/>
              <a:ext cx="999124" cy="3281795"/>
            </a:xfrm>
            <a:prstGeom prst="rect">
              <a:avLst/>
            </a:prstGeom>
          </p:spPr>
        </p:pic>
        <p:pic>
          <p:nvPicPr>
            <p:cNvPr id="16" name="Picture 15" descr="BLenclosureFront_Transparnt cop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17542" y="2895919"/>
              <a:ext cx="852678" cy="769306"/>
            </a:xfrm>
            <a:prstGeom prst="rect">
              <a:avLst/>
            </a:prstGeom>
            <a:effectLst>
              <a:outerShdw blurRad="63500" dist="38100" dir="18600000">
                <a:srgbClr val="000000"/>
              </a:outerShdw>
            </a:effectLst>
          </p:spPr>
        </p:pic>
        <p:pic>
          <p:nvPicPr>
            <p:cNvPr id="17" name="Picture 16" descr="BLenclosureFront_Transparnt cop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17542" y="3636149"/>
              <a:ext cx="852678" cy="769306"/>
            </a:xfrm>
            <a:prstGeom prst="rect">
              <a:avLst/>
            </a:prstGeom>
            <a:effectLst>
              <a:outerShdw blurRad="63500" dist="38100" dir="18600000">
                <a:srgbClr val="000000"/>
              </a:outerShdw>
            </a:effectLst>
          </p:spPr>
        </p:pic>
        <p:pic>
          <p:nvPicPr>
            <p:cNvPr id="18" name="Picture 17" descr="BLenclosureFront_Transparnt cop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17542" y="4365493"/>
              <a:ext cx="852678" cy="769306"/>
            </a:xfrm>
            <a:prstGeom prst="rect">
              <a:avLst/>
            </a:prstGeom>
            <a:effectLst>
              <a:outerShdw blurRad="63500" dist="38100" dir="18600000">
                <a:srgbClr val="000000"/>
              </a:outerShdw>
            </a:effectLst>
          </p:spPr>
        </p:pic>
        <p:pic>
          <p:nvPicPr>
            <p:cNvPr id="19" name="Picture 18" descr="BLenclosureFront_Transparnt cop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17542" y="5105714"/>
              <a:ext cx="852678" cy="769306"/>
            </a:xfrm>
            <a:prstGeom prst="rect">
              <a:avLst/>
            </a:prstGeom>
            <a:effectLst>
              <a:outerShdw blurRad="63500" dist="38100" dir="18600000">
                <a:srgbClr val="000000"/>
              </a:outerShdw>
            </a:effectLst>
          </p:spPr>
        </p:pic>
        <p:sp>
          <p:nvSpPr>
            <p:cNvPr id="20" name="Rectangle 19"/>
            <p:cNvSpPr/>
            <p:nvPr/>
          </p:nvSpPr>
          <p:spPr>
            <a:xfrm>
              <a:off x="4724400" y="2743200"/>
              <a:ext cx="859971" cy="1632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grpSp>
      <p:grpSp>
        <p:nvGrpSpPr>
          <p:cNvPr id="14" name="Group 48"/>
          <p:cNvGrpSpPr/>
          <p:nvPr/>
        </p:nvGrpSpPr>
        <p:grpSpPr>
          <a:xfrm>
            <a:off x="8116185" y="2255616"/>
            <a:ext cx="406841" cy="1508494"/>
            <a:chOff x="5840176" y="2698771"/>
            <a:chExt cx="999124" cy="3281795"/>
          </a:xfrm>
        </p:grpSpPr>
        <p:pic>
          <p:nvPicPr>
            <p:cNvPr id="22" name="Picture 21" descr="ML350pRack_NoDoor_Trans cop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0176" y="2698771"/>
              <a:ext cx="999124" cy="3281795"/>
            </a:xfrm>
            <a:prstGeom prst="rect">
              <a:avLst/>
            </a:prstGeom>
          </p:spPr>
        </p:pic>
        <p:pic>
          <p:nvPicPr>
            <p:cNvPr id="23" name="Picture 22"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2758315"/>
              <a:ext cx="905386" cy="333182"/>
            </a:xfrm>
            <a:prstGeom prst="rect">
              <a:avLst/>
            </a:prstGeom>
            <a:effectLst>
              <a:outerShdw blurRad="63500" dist="38100" dir="18600000">
                <a:srgbClr val="000000"/>
              </a:outerShdw>
            </a:effectLst>
          </p:spPr>
        </p:pic>
        <p:pic>
          <p:nvPicPr>
            <p:cNvPr id="24" name="Picture 23"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3067590"/>
              <a:ext cx="905386" cy="333182"/>
            </a:xfrm>
            <a:prstGeom prst="rect">
              <a:avLst/>
            </a:prstGeom>
            <a:effectLst>
              <a:outerShdw blurRad="63500" dist="38100" dir="18600000">
                <a:srgbClr val="000000"/>
              </a:outerShdw>
            </a:effectLst>
          </p:spPr>
        </p:pic>
        <p:pic>
          <p:nvPicPr>
            <p:cNvPr id="25" name="Picture 24"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3376865"/>
              <a:ext cx="905386" cy="333182"/>
            </a:xfrm>
            <a:prstGeom prst="rect">
              <a:avLst/>
            </a:prstGeom>
            <a:effectLst>
              <a:outerShdw blurRad="63500" dist="38100" dir="18600000">
                <a:srgbClr val="000000"/>
              </a:outerShdw>
            </a:effectLst>
          </p:spPr>
        </p:pic>
        <p:pic>
          <p:nvPicPr>
            <p:cNvPr id="26" name="Picture 25"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3686140"/>
              <a:ext cx="905386" cy="333182"/>
            </a:xfrm>
            <a:prstGeom prst="rect">
              <a:avLst/>
            </a:prstGeom>
            <a:effectLst>
              <a:outerShdw blurRad="63500" dist="38100" dir="18600000">
                <a:srgbClr val="000000"/>
              </a:outerShdw>
            </a:effectLst>
          </p:spPr>
        </p:pic>
        <p:pic>
          <p:nvPicPr>
            <p:cNvPr id="27" name="Picture 26"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3995415"/>
              <a:ext cx="905386" cy="333182"/>
            </a:xfrm>
            <a:prstGeom prst="rect">
              <a:avLst/>
            </a:prstGeom>
            <a:effectLst>
              <a:outerShdw blurRad="63500" dist="38100" dir="18600000">
                <a:srgbClr val="000000"/>
              </a:outerShdw>
            </a:effectLst>
          </p:spPr>
        </p:pic>
        <p:pic>
          <p:nvPicPr>
            <p:cNvPr id="28" name="Picture 27"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4304690"/>
              <a:ext cx="905386" cy="333182"/>
            </a:xfrm>
            <a:prstGeom prst="rect">
              <a:avLst/>
            </a:prstGeom>
            <a:effectLst>
              <a:outerShdw blurRad="63500" dist="38100" dir="18600000">
                <a:srgbClr val="000000"/>
              </a:outerShdw>
            </a:effectLst>
          </p:spPr>
        </p:pic>
        <p:pic>
          <p:nvPicPr>
            <p:cNvPr id="29" name="Picture 28"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4613965"/>
              <a:ext cx="905386" cy="333182"/>
            </a:xfrm>
            <a:prstGeom prst="rect">
              <a:avLst/>
            </a:prstGeom>
            <a:effectLst>
              <a:outerShdw blurRad="63500" dist="38100" dir="18600000">
                <a:srgbClr val="000000"/>
              </a:outerShdw>
            </a:effectLst>
          </p:spPr>
        </p:pic>
        <p:pic>
          <p:nvPicPr>
            <p:cNvPr id="30" name="Picture 29"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4923240"/>
              <a:ext cx="905386" cy="333182"/>
            </a:xfrm>
            <a:prstGeom prst="rect">
              <a:avLst/>
            </a:prstGeom>
            <a:effectLst>
              <a:outerShdw blurRad="63500" dist="38100" dir="18600000">
                <a:srgbClr val="000000"/>
              </a:outerShdw>
            </a:effectLst>
          </p:spPr>
        </p:pic>
        <p:pic>
          <p:nvPicPr>
            <p:cNvPr id="31" name="Picture 30"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5232515"/>
              <a:ext cx="905386" cy="333182"/>
            </a:xfrm>
            <a:prstGeom prst="rect">
              <a:avLst/>
            </a:prstGeom>
            <a:effectLst>
              <a:outerShdw blurRad="63500" dist="38100" dir="18600000">
                <a:srgbClr val="000000"/>
              </a:outerShdw>
            </a:effectLst>
          </p:spPr>
        </p:pic>
        <p:pic>
          <p:nvPicPr>
            <p:cNvPr id="32" name="Picture 31" descr="SLfullChassis_Transparnt cop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99275" y="5541793"/>
              <a:ext cx="905386" cy="333182"/>
            </a:xfrm>
            <a:prstGeom prst="rect">
              <a:avLst/>
            </a:prstGeom>
            <a:effectLst>
              <a:outerShdw blurRad="63500" dist="38100" dir="18600000">
                <a:srgbClr val="000000"/>
              </a:outerShdw>
            </a:effectLst>
          </p:spPr>
        </p:pic>
      </p:grpSp>
      <p:pic>
        <p:nvPicPr>
          <p:cNvPr id="33" name="Picture 32" descr="HP_Pillars_Graphic_Transparent.png"/>
          <p:cNvPicPr>
            <a:picLocks noChangeAspect="1"/>
          </p:cNvPicPr>
          <p:nvPr/>
        </p:nvPicPr>
        <p:blipFill>
          <a:blip r:embed="rId8" cstate="email">
            <a:lum/>
            <a:extLst>
              <a:ext uri="{28A0092B-C50C-407E-A947-70E740481C1C}">
                <a14:useLocalDpi xmlns:a14="http://schemas.microsoft.com/office/drawing/2010/main"/>
              </a:ext>
            </a:extLst>
          </a:blip>
          <a:stretch>
            <a:fillRect/>
          </a:stretch>
        </p:blipFill>
        <p:spPr>
          <a:xfrm>
            <a:off x="534257" y="1869158"/>
            <a:ext cx="2377603" cy="2377603"/>
          </a:xfrm>
          <a:prstGeom prst="rect">
            <a:avLst/>
          </a:prstGeom>
        </p:spPr>
      </p:pic>
      <p:pic>
        <p:nvPicPr>
          <p:cNvPr id="48" name="Picture 47" descr="ML350pG8tower_FrontBezel_Trans copy.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77131" y="3275973"/>
            <a:ext cx="318638" cy="520191"/>
          </a:xfrm>
          <a:prstGeom prst="rect">
            <a:avLst/>
          </a:prstGeom>
          <a:effectLst/>
        </p:spPr>
      </p:pic>
      <p:pic>
        <p:nvPicPr>
          <p:cNvPr id="49"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933498" y="3366402"/>
            <a:ext cx="584930" cy="460175"/>
          </a:xfrm>
          <a:prstGeom prst="rect">
            <a:avLst/>
          </a:prstGeom>
          <a:noFill/>
          <a:ln w="9525">
            <a:noFill/>
            <a:miter lim="800000"/>
            <a:headEnd/>
            <a:tailEnd/>
          </a:ln>
          <a:effectLst/>
        </p:spPr>
      </p:pic>
      <p:sp>
        <p:nvSpPr>
          <p:cNvPr id="54" name="TextBox 53"/>
          <p:cNvSpPr txBox="1"/>
          <p:nvPr/>
        </p:nvSpPr>
        <p:spPr>
          <a:xfrm>
            <a:off x="3614057" y="2286001"/>
            <a:ext cx="1970314"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Supply chain</a:t>
            </a:r>
          </a:p>
        </p:txBody>
      </p:sp>
      <p:sp>
        <p:nvSpPr>
          <p:cNvPr id="55" name="TextBox 54"/>
          <p:cNvSpPr txBox="1"/>
          <p:nvPr/>
        </p:nvSpPr>
        <p:spPr>
          <a:xfrm>
            <a:off x="3624943" y="2677887"/>
            <a:ext cx="1970314"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IHV/ISV</a:t>
            </a:r>
          </a:p>
        </p:txBody>
      </p:sp>
      <p:sp>
        <p:nvSpPr>
          <p:cNvPr id="56" name="TextBox 55"/>
          <p:cNvSpPr txBox="1"/>
          <p:nvPr/>
        </p:nvSpPr>
        <p:spPr>
          <a:xfrm>
            <a:off x="3624943" y="3080659"/>
            <a:ext cx="1970314"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err="1" smtClean="0">
                <a:solidFill>
                  <a:schemeClr val="bg1"/>
                </a:solidFill>
                <a:latin typeface="HP Simplified" pitchFamily="34" charset="0"/>
              </a:rPr>
              <a:t>ServiceONE</a:t>
            </a:r>
            <a:endParaRPr lang="en-US" sz="1600" dirty="0" smtClean="0">
              <a:solidFill>
                <a:schemeClr val="bg1"/>
              </a:solidFill>
              <a:latin typeface="HP Simplified" pitchFamily="34" charset="0"/>
            </a:endParaRPr>
          </a:p>
        </p:txBody>
      </p:sp>
      <p:sp>
        <p:nvSpPr>
          <p:cNvPr id="57" name="TextBox 56"/>
          <p:cNvSpPr txBox="1"/>
          <p:nvPr/>
        </p:nvSpPr>
        <p:spPr>
          <a:xfrm>
            <a:off x="3624943" y="3472545"/>
            <a:ext cx="1970314" cy="338554"/>
          </a:xfrm>
          <a:prstGeom prst="rect">
            <a:avLst/>
          </a:prstGeom>
          <a:solidFill>
            <a:schemeClr val="accent1"/>
          </a:solidFill>
          <a:ln>
            <a:solidFill>
              <a:schemeClr val="bg2">
                <a:lumMod val="50000"/>
              </a:schemeClr>
            </a:solidFill>
          </a:ln>
        </p:spPr>
        <p:txBody>
          <a:bodyPr wrap="square" rtlCol="0">
            <a:spAutoFit/>
          </a:bodyPr>
          <a:lstStyle/>
          <a:p>
            <a:pPr algn="ctr"/>
            <a:r>
              <a:rPr lang="en-US" sz="1600" dirty="0" smtClean="0">
                <a:solidFill>
                  <a:schemeClr val="bg1"/>
                </a:solidFill>
                <a:latin typeface="HP Simplified" pitchFamily="34" charset="0"/>
              </a:rPr>
              <a:t>OEM</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is </a:t>
            </a:r>
            <a:r>
              <a:rPr lang="en-GB" dirty="0" err="1" smtClean="0"/>
              <a:t>iQuote</a:t>
            </a:r>
            <a:r>
              <a:rPr lang="en-GB" dirty="0" smtClean="0"/>
              <a:t>?</a:t>
            </a:r>
            <a:endParaRPr lang="en-GB" dirty="0"/>
          </a:p>
        </p:txBody>
      </p:sp>
      <p:sp>
        <p:nvSpPr>
          <p:cNvPr id="5" name="TextBox 4"/>
          <p:cNvSpPr txBox="1"/>
          <p:nvPr/>
        </p:nvSpPr>
        <p:spPr>
          <a:xfrm>
            <a:off x="3733800" y="1200150"/>
            <a:ext cx="5181600" cy="2246769"/>
          </a:xfrm>
          <a:prstGeom prst="rect">
            <a:avLst/>
          </a:prstGeom>
          <a:noFill/>
        </p:spPr>
        <p:txBody>
          <a:bodyPr wrap="square" rtlCol="0">
            <a:spAutoFit/>
          </a:bodyPr>
          <a:lstStyle/>
          <a:p>
            <a:pPr algn="just"/>
            <a:r>
              <a:rPr lang="en-GB" sz="1400" i="1" dirty="0" smtClean="0">
                <a:latin typeface="HP Simplified" pitchFamily="34" charset="0"/>
              </a:rPr>
              <a:t>HP iQuote is a cloud  browser-based  application built to deliver error free quotations with real time information from distributor’s stock availability, maximizing each sales opportunity.</a:t>
            </a:r>
          </a:p>
          <a:p>
            <a:pPr algn="ctr"/>
            <a:endParaRPr lang="en-GB" sz="1400" i="1" dirty="0" smtClean="0">
              <a:latin typeface="HP Simplified" pitchFamily="34" charset="0"/>
            </a:endParaRPr>
          </a:p>
          <a:p>
            <a:r>
              <a:rPr lang="en-GB" sz="1400" i="1" dirty="0" smtClean="0">
                <a:latin typeface="HP Simplified" pitchFamily="34" charset="0"/>
              </a:rPr>
              <a:t>HP iQuote portfolio includes:</a:t>
            </a:r>
          </a:p>
          <a:p>
            <a:pPr lvl="1"/>
            <a:r>
              <a:rPr lang="en-GB" sz="1200" i="1" dirty="0" smtClean="0">
                <a:latin typeface="HP Simplified" pitchFamily="34" charset="0"/>
              </a:rPr>
              <a:t>ESSN Volume BTO</a:t>
            </a:r>
          </a:p>
          <a:p>
            <a:pPr lvl="1"/>
            <a:r>
              <a:rPr lang="en-GB" sz="1200" i="1" dirty="0" smtClean="0">
                <a:latin typeface="HP Simplified" pitchFamily="34" charset="0"/>
              </a:rPr>
              <a:t>	ISS ProLiant, HP Storage, HP Networking</a:t>
            </a:r>
          </a:p>
          <a:p>
            <a:pPr lvl="1"/>
            <a:r>
              <a:rPr lang="en-GB" sz="1200" i="1" dirty="0" smtClean="0">
                <a:latin typeface="HP Simplified" pitchFamily="34" charset="0"/>
              </a:rPr>
              <a:t>PSG Commercial</a:t>
            </a:r>
          </a:p>
          <a:p>
            <a:pPr lvl="2"/>
            <a:r>
              <a:rPr lang="en-GB" sz="1200" i="1" dirty="0" smtClean="0">
                <a:latin typeface="HP Simplified" pitchFamily="34" charset="0"/>
              </a:rPr>
              <a:t>Notebooks, Desktops, Workstations</a:t>
            </a:r>
          </a:p>
          <a:p>
            <a:pPr lvl="1"/>
            <a:r>
              <a:rPr lang="en-GB" sz="1200" i="1" dirty="0" smtClean="0">
                <a:latin typeface="HP Simplified" pitchFamily="34" charset="0"/>
              </a:rPr>
              <a:t>IPG Current and EOL Printers</a:t>
            </a:r>
          </a:p>
          <a:p>
            <a:pPr algn="ctr"/>
            <a:endParaRPr lang="en-GB" sz="1000" b="1" i="1" dirty="0">
              <a:latin typeface="HP Simplified" pitchFamily="34" charset="0"/>
            </a:endParaRPr>
          </a:p>
        </p:txBody>
      </p:sp>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 y="1123950"/>
            <a:ext cx="3426457" cy="2743200"/>
          </a:xfrm>
          <a:prstGeom prst="rect">
            <a:avLst/>
          </a:prstGeom>
          <a:ln>
            <a:noFill/>
          </a:ln>
          <a:effectLst>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37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9905" y="235063"/>
            <a:ext cx="8460105" cy="430887"/>
          </a:xfrm>
        </p:spPr>
        <p:txBody>
          <a:bodyPr/>
          <a:lstStyle/>
          <a:p>
            <a:r>
              <a:rPr lang="en-US" dirty="0" smtClean="0"/>
              <a:t>iQuote simplifies selling HP products</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smtClean="0"/>
              <a:pPr/>
              <a:t>51</a:t>
            </a:fld>
            <a:endParaRPr lang="en-US" dirty="0"/>
          </a:p>
        </p:txBody>
      </p:sp>
      <p:sp>
        <p:nvSpPr>
          <p:cNvPr id="2" name="Subtitle 1"/>
          <p:cNvSpPr>
            <a:spLocks noGrp="1"/>
          </p:cNvSpPr>
          <p:nvPr>
            <p:ph type="subTitle" idx="4294967295"/>
          </p:nvPr>
        </p:nvSpPr>
        <p:spPr>
          <a:xfrm>
            <a:off x="207820" y="750888"/>
            <a:ext cx="8459788" cy="246062"/>
          </a:xfrm>
          <a:prstGeom prst="rect">
            <a:avLst/>
          </a:prstGeom>
        </p:spPr>
        <p:txBody>
          <a:bodyPr/>
          <a:lstStyle/>
          <a:p>
            <a:r>
              <a:rPr lang="en-US" sz="1600" dirty="0" smtClean="0">
                <a:solidFill>
                  <a:schemeClr val="tx1"/>
                </a:solidFill>
              </a:rPr>
              <a:t>iQuote is HP’s </a:t>
            </a:r>
            <a:r>
              <a:rPr lang="en-US" sz="1600" u="sng" dirty="0" smtClean="0">
                <a:solidFill>
                  <a:schemeClr val="tx1"/>
                </a:solidFill>
              </a:rPr>
              <a:t>exclusive</a:t>
            </a:r>
            <a:r>
              <a:rPr lang="en-US" sz="1600" dirty="0" smtClean="0">
                <a:solidFill>
                  <a:schemeClr val="tx1"/>
                </a:solidFill>
              </a:rPr>
              <a:t> </a:t>
            </a:r>
            <a:r>
              <a:rPr lang="en-US" sz="1600" i="1" dirty="0" smtClean="0">
                <a:solidFill>
                  <a:schemeClr val="accent1"/>
                </a:solidFill>
              </a:rPr>
              <a:t>in-channel</a:t>
            </a:r>
            <a:r>
              <a:rPr lang="en-US" sz="1600" dirty="0" smtClean="0">
                <a:solidFill>
                  <a:schemeClr val="accent1"/>
                </a:solidFill>
              </a:rPr>
              <a:t> </a:t>
            </a:r>
            <a:r>
              <a:rPr lang="en-US" sz="1600" dirty="0" smtClean="0">
                <a:solidFill>
                  <a:schemeClr val="tx1"/>
                </a:solidFill>
              </a:rPr>
              <a:t>cloud service for sales configuration and quoting</a:t>
            </a:r>
            <a:endParaRPr lang="en-US" sz="1600" dirty="0">
              <a:solidFill>
                <a:schemeClr val="tx1"/>
              </a:solidFill>
            </a:endParaRPr>
          </a:p>
        </p:txBody>
      </p:sp>
      <p:grpSp>
        <p:nvGrpSpPr>
          <p:cNvPr id="5" name="Group 10"/>
          <p:cNvGrpSpPr/>
          <p:nvPr/>
        </p:nvGrpSpPr>
        <p:grpSpPr>
          <a:xfrm>
            <a:off x="4975581" y="2352537"/>
            <a:ext cx="3552639" cy="2060367"/>
            <a:chOff x="4443" y="1438330"/>
            <a:chExt cx="4844902" cy="2809820"/>
          </a:xfrm>
        </p:grpSpPr>
        <p:sp>
          <p:nvSpPr>
            <p:cNvPr id="12" name="Rectangle 11"/>
            <p:cNvSpPr/>
            <p:nvPr/>
          </p:nvSpPr>
          <p:spPr>
            <a:xfrm>
              <a:off x="4443" y="1438330"/>
              <a:ext cx="4773145" cy="2809820"/>
            </a:xfrm>
            <a:prstGeom prst="rect">
              <a:avLst/>
            </a:prstGeom>
            <a:ln>
              <a:solidFill>
                <a:schemeClr val="bg2"/>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sp>
          <p:nvSpPr>
            <p:cNvPr id="13" name="Rectangle 12"/>
            <p:cNvSpPr/>
            <p:nvPr/>
          </p:nvSpPr>
          <p:spPr bwMode="gray">
            <a:xfrm>
              <a:off x="763014" y="2603283"/>
              <a:ext cx="575201" cy="982728"/>
            </a:xfrm>
            <a:prstGeom prst="rect">
              <a:avLst/>
            </a:prstGeom>
            <a:gradFill>
              <a:gsLst>
                <a:gs pos="12000">
                  <a:schemeClr val="accent3">
                    <a:lumMod val="75000"/>
                  </a:schemeClr>
                </a:gs>
                <a:gs pos="56000">
                  <a:schemeClr val="accent3">
                    <a:shade val="93000"/>
                    <a:satMod val="130000"/>
                  </a:schemeClr>
                </a:gs>
                <a:gs pos="100000">
                  <a:schemeClr val="accent3">
                    <a:lumMod val="40000"/>
                    <a:lumOff val="60000"/>
                  </a:schemeClr>
                </a:gs>
              </a:gsLst>
              <a:lin ang="780000" scaled="0"/>
            </a:gradFill>
            <a:ln/>
            <a:effectLst>
              <a:outerShdw blurRad="50800" dist="38100" dir="2700000" algn="ctr" rotWithShape="0">
                <a:srgbClr val="000000">
                  <a:alpha val="43137"/>
                </a:srgbClr>
              </a:outerShdw>
            </a:effectLst>
          </p:spPr>
          <p:style>
            <a:lnRef idx="1">
              <a:schemeClr val="accent3"/>
            </a:lnRef>
            <a:fillRef idx="3">
              <a:schemeClr val="accent3"/>
            </a:fillRef>
            <a:effectRef idx="2">
              <a:schemeClr val="accent3"/>
            </a:effectRef>
            <a:fontRef idx="minor">
              <a:schemeClr val="lt1"/>
            </a:fontRef>
          </p:style>
          <p:txBody>
            <a:bodyPr vert="vert270" lIns="91440" tIns="45720" rtlCol="0" anchor="ctr"/>
            <a:lstStyle/>
            <a:p>
              <a:pPr>
                <a:lnSpc>
                  <a:spcPct val="85000"/>
                </a:lnSpc>
              </a:pPr>
              <a:r>
                <a:rPr lang="en-US" sz="1600" dirty="0" smtClean="0">
                  <a:solidFill>
                    <a:schemeClr val="bg1"/>
                  </a:solidFill>
                  <a:effectLst>
                    <a:outerShdw blurRad="38100" dist="38100" dir="2700000" algn="tl">
                      <a:srgbClr val="000000">
                        <a:alpha val="43137"/>
                      </a:srgbClr>
                    </a:outerShdw>
                  </a:effectLst>
                  <a:latin typeface="HP Simplified" pitchFamily="34" charset="0"/>
                </a:rPr>
                <a:t>Sell</a:t>
              </a:r>
            </a:p>
          </p:txBody>
        </p:sp>
        <p:sp>
          <p:nvSpPr>
            <p:cNvPr id="14" name="Left Brace 13"/>
            <p:cNvSpPr/>
            <p:nvPr/>
          </p:nvSpPr>
          <p:spPr>
            <a:xfrm>
              <a:off x="1700658" y="1713031"/>
              <a:ext cx="297658" cy="599603"/>
            </a:xfrm>
            <a:prstGeom prst="leftBrac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P Simplified" pitchFamily="34" charset="0"/>
              </a:endParaRPr>
            </a:p>
          </p:txBody>
        </p:sp>
        <p:sp>
          <p:nvSpPr>
            <p:cNvPr id="15" name="TextBox 14"/>
            <p:cNvSpPr txBox="1"/>
            <p:nvPr/>
          </p:nvSpPr>
          <p:spPr>
            <a:xfrm>
              <a:off x="560527" y="1760963"/>
              <a:ext cx="1132064" cy="503676"/>
            </a:xfrm>
            <a:prstGeom prst="rect">
              <a:avLst/>
            </a:prstGeom>
            <a:noFill/>
          </p:spPr>
          <p:txBody>
            <a:bodyPr wrap="square" lIns="45720" rIns="45720" rtlCol="0" anchor="ctr">
              <a:spAutoFit/>
            </a:bodyPr>
            <a:lstStyle/>
            <a:p>
              <a:pPr algn="r"/>
              <a:r>
                <a:rPr lang="en-US" sz="900" dirty="0" smtClean="0">
                  <a:latin typeface="HP Simplified" pitchFamily="34" charset="0"/>
                </a:rPr>
                <a:t>Additional Options Quoted</a:t>
              </a:r>
            </a:p>
          </p:txBody>
        </p:sp>
        <p:sp>
          <p:nvSpPr>
            <p:cNvPr id="16" name="TextBox 15"/>
            <p:cNvSpPr txBox="1"/>
            <p:nvPr/>
          </p:nvSpPr>
          <p:spPr>
            <a:xfrm>
              <a:off x="383334" y="3629933"/>
              <a:ext cx="845143" cy="566634"/>
            </a:xfrm>
            <a:prstGeom prst="rect">
              <a:avLst/>
            </a:prstGeom>
            <a:noFill/>
          </p:spPr>
          <p:txBody>
            <a:bodyPr wrap="none" lIns="45720" rIns="45720" rtlCol="0">
              <a:spAutoFit/>
            </a:bodyPr>
            <a:lstStyle/>
            <a:p>
              <a:pPr algn="ctr"/>
              <a:r>
                <a:rPr lang="en-US" sz="1050" dirty="0" smtClean="0">
                  <a:solidFill>
                    <a:schemeClr val="accent1"/>
                  </a:solidFill>
                  <a:latin typeface="HP Simplified" pitchFamily="34" charset="0"/>
                </a:rPr>
                <a:t>Current</a:t>
              </a:r>
            </a:p>
            <a:p>
              <a:pPr algn="ctr"/>
              <a:r>
                <a:rPr lang="en-US" sz="1050" dirty="0" smtClean="0">
                  <a:solidFill>
                    <a:schemeClr val="accent1"/>
                  </a:solidFill>
                  <a:latin typeface="HP Simplified" pitchFamily="34" charset="0"/>
                </a:rPr>
                <a:t>Approach</a:t>
              </a:r>
            </a:p>
          </p:txBody>
        </p:sp>
        <p:cxnSp>
          <p:nvCxnSpPr>
            <p:cNvPr id="17" name="Straight Connector 16"/>
            <p:cNvCxnSpPr/>
            <p:nvPr/>
          </p:nvCxnSpPr>
          <p:spPr>
            <a:xfrm>
              <a:off x="805907" y="2321902"/>
              <a:ext cx="1192408" cy="0"/>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Left Brace 17"/>
            <p:cNvSpPr/>
            <p:nvPr/>
          </p:nvSpPr>
          <p:spPr>
            <a:xfrm rot="10800000">
              <a:off x="3314681" y="2048565"/>
              <a:ext cx="297658" cy="554717"/>
            </a:xfrm>
            <a:prstGeom prst="leftBrac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P Simplified" pitchFamily="34" charset="0"/>
              </a:endParaRPr>
            </a:p>
          </p:txBody>
        </p:sp>
        <p:sp>
          <p:nvSpPr>
            <p:cNvPr id="19" name="TextBox 18"/>
            <p:cNvSpPr txBox="1"/>
            <p:nvPr/>
          </p:nvSpPr>
          <p:spPr>
            <a:xfrm>
              <a:off x="3624789" y="1981335"/>
              <a:ext cx="1224556" cy="692553"/>
            </a:xfrm>
            <a:prstGeom prst="rect">
              <a:avLst/>
            </a:prstGeom>
            <a:noFill/>
          </p:spPr>
          <p:txBody>
            <a:bodyPr wrap="square" lIns="45720" rIns="45720" rtlCol="0" anchor="ctr">
              <a:spAutoFit/>
            </a:bodyPr>
            <a:lstStyle/>
            <a:p>
              <a:r>
                <a:rPr lang="en-US" sz="900" dirty="0" smtClean="0">
                  <a:latin typeface="HP Simplified" pitchFamily="34" charset="0"/>
                </a:rPr>
                <a:t>Increased Revenue</a:t>
              </a:r>
            </a:p>
            <a:p>
              <a:r>
                <a:rPr lang="en-US" sz="900" dirty="0" smtClean="0">
                  <a:latin typeface="HP Simplified" pitchFamily="34" charset="0"/>
                </a:rPr>
                <a:t>Opportunity</a:t>
              </a:r>
            </a:p>
          </p:txBody>
        </p:sp>
        <p:cxnSp>
          <p:nvCxnSpPr>
            <p:cNvPr id="20" name="Straight Connector 19"/>
            <p:cNvCxnSpPr>
              <a:endCxn id="18" idx="0"/>
            </p:cNvCxnSpPr>
            <p:nvPr/>
          </p:nvCxnSpPr>
          <p:spPr>
            <a:xfrm flipV="1">
              <a:off x="1338215" y="2603281"/>
              <a:ext cx="1976467" cy="3"/>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gray">
            <a:xfrm>
              <a:off x="230700" y="2321902"/>
              <a:ext cx="575201" cy="1277561"/>
            </a:xfrm>
            <a:prstGeom prst="rect">
              <a:avLst/>
            </a:prstGeom>
            <a:gradFill flip="none" rotWithShape="0">
              <a:gsLst>
                <a:gs pos="48000">
                  <a:schemeClr val="bg2">
                    <a:lumMod val="62000"/>
                  </a:schemeClr>
                </a:gs>
                <a:gs pos="100000">
                  <a:schemeClr val="bg2">
                    <a:lumMod val="40000"/>
                    <a:lumOff val="60000"/>
                  </a:schemeClr>
                </a:gs>
                <a:gs pos="0">
                  <a:schemeClr val="bg2"/>
                </a:gs>
              </a:gsLst>
              <a:lin ang="780000" scaled="0"/>
              <a:tileRect/>
            </a:gradFill>
            <a:ln>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tlCol="0" anchor="ctr"/>
            <a:lstStyle/>
            <a:p>
              <a:pPr>
                <a:lnSpc>
                  <a:spcPct val="85000"/>
                </a:lnSpc>
              </a:pPr>
              <a:r>
                <a:rPr lang="en-US" sz="1600" dirty="0" smtClean="0">
                  <a:solidFill>
                    <a:schemeClr val="bg1"/>
                  </a:solidFill>
                  <a:effectLst>
                    <a:outerShdw blurRad="38100" dist="38100" dir="2700000" algn="tl">
                      <a:srgbClr val="000000">
                        <a:alpha val="43137"/>
                      </a:srgbClr>
                    </a:outerShdw>
                  </a:effectLst>
                  <a:latin typeface="HP Simplified" pitchFamily="34" charset="0"/>
                </a:rPr>
                <a:t>Pitch</a:t>
              </a:r>
            </a:p>
          </p:txBody>
        </p:sp>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4394" y="3653901"/>
              <a:ext cx="915632" cy="451290"/>
            </a:xfrm>
            <a:prstGeom prst="rect">
              <a:avLst/>
            </a:prstGeom>
          </p:spPr>
        </p:pic>
        <p:sp>
          <p:nvSpPr>
            <p:cNvPr id="23" name="Rectangle 22"/>
            <p:cNvSpPr/>
            <p:nvPr/>
          </p:nvSpPr>
          <p:spPr bwMode="gray">
            <a:xfrm>
              <a:off x="2584449" y="2048565"/>
              <a:ext cx="575201" cy="1537445"/>
            </a:xfrm>
            <a:prstGeom prst="rect">
              <a:avLst/>
            </a:prstGeom>
            <a:gradFill>
              <a:gsLst>
                <a:gs pos="12000">
                  <a:schemeClr val="accent3">
                    <a:lumMod val="75000"/>
                  </a:schemeClr>
                </a:gs>
                <a:gs pos="56000">
                  <a:schemeClr val="accent3">
                    <a:shade val="93000"/>
                    <a:satMod val="130000"/>
                  </a:schemeClr>
                </a:gs>
                <a:gs pos="100000">
                  <a:schemeClr val="accent3">
                    <a:lumMod val="40000"/>
                    <a:lumOff val="60000"/>
                  </a:schemeClr>
                </a:gs>
              </a:gsLst>
              <a:lin ang="780000" scaled="0"/>
            </a:gradFill>
            <a:ln/>
            <a:effectLst>
              <a:outerShdw blurRad="50800" dist="38100" dir="2700000" algn="ctr" rotWithShape="0">
                <a:srgbClr val="000000">
                  <a:alpha val="43137"/>
                </a:srgbClr>
              </a:outerShdw>
            </a:effectLst>
          </p:spPr>
          <p:style>
            <a:lnRef idx="1">
              <a:schemeClr val="accent3"/>
            </a:lnRef>
            <a:fillRef idx="3">
              <a:schemeClr val="accent3"/>
            </a:fillRef>
            <a:effectRef idx="2">
              <a:schemeClr val="accent3"/>
            </a:effectRef>
            <a:fontRef idx="minor">
              <a:schemeClr val="lt1"/>
            </a:fontRef>
          </p:style>
          <p:txBody>
            <a:bodyPr vert="vert270" lIns="91440" tIns="45720" rtlCol="0" anchor="ctr"/>
            <a:lstStyle/>
            <a:p>
              <a:pPr>
                <a:lnSpc>
                  <a:spcPct val="85000"/>
                </a:lnSpc>
              </a:pPr>
              <a:r>
                <a:rPr lang="en-US" sz="1600" dirty="0" smtClean="0">
                  <a:solidFill>
                    <a:schemeClr val="bg1"/>
                  </a:solidFill>
                  <a:effectLst>
                    <a:outerShdw blurRad="38100" dist="38100" dir="2700000" algn="tl">
                      <a:srgbClr val="000000">
                        <a:alpha val="43137"/>
                      </a:srgbClr>
                    </a:outerShdw>
                  </a:effectLst>
                  <a:latin typeface="HP Simplified" pitchFamily="34" charset="0"/>
                </a:rPr>
                <a:t>Sell More</a:t>
              </a:r>
            </a:p>
          </p:txBody>
        </p:sp>
        <p:sp>
          <p:nvSpPr>
            <p:cNvPr id="24" name="Rectangle 23"/>
            <p:cNvSpPr/>
            <p:nvPr/>
          </p:nvSpPr>
          <p:spPr bwMode="gray">
            <a:xfrm>
              <a:off x="2065829" y="1713031"/>
              <a:ext cx="575201" cy="1886434"/>
            </a:xfrm>
            <a:prstGeom prst="rect">
              <a:avLst/>
            </a:prstGeom>
            <a:gradFill flip="none" rotWithShape="0">
              <a:gsLst>
                <a:gs pos="48000">
                  <a:schemeClr val="bg2">
                    <a:lumMod val="62000"/>
                  </a:schemeClr>
                </a:gs>
                <a:gs pos="100000">
                  <a:schemeClr val="bg2">
                    <a:lumMod val="40000"/>
                    <a:lumOff val="60000"/>
                  </a:schemeClr>
                </a:gs>
                <a:gs pos="0">
                  <a:schemeClr val="bg2"/>
                </a:gs>
              </a:gsLst>
              <a:lin ang="780000" scaled="0"/>
              <a:tileRect/>
            </a:gradFill>
            <a:ln>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91440" tIns="45720" rtlCol="0" anchor="ctr"/>
            <a:lstStyle/>
            <a:p>
              <a:pPr>
                <a:lnSpc>
                  <a:spcPct val="85000"/>
                </a:lnSpc>
              </a:pPr>
              <a:r>
                <a:rPr lang="en-US" sz="1600" dirty="0" smtClean="0">
                  <a:solidFill>
                    <a:schemeClr val="bg1"/>
                  </a:solidFill>
                  <a:effectLst>
                    <a:outerShdw blurRad="38100" dist="38100" dir="2700000" algn="tl">
                      <a:srgbClr val="000000">
                        <a:alpha val="43137"/>
                      </a:srgbClr>
                    </a:outerShdw>
                  </a:effectLst>
                  <a:latin typeface="HP Simplified" pitchFamily="34" charset="0"/>
                </a:rPr>
                <a:t>Pitch More</a:t>
              </a:r>
            </a:p>
          </p:txBody>
        </p:sp>
      </p:grpSp>
      <p:sp>
        <p:nvSpPr>
          <p:cNvPr id="28" name="Text Placeholder 4"/>
          <p:cNvSpPr txBox="1">
            <a:spLocks/>
          </p:cNvSpPr>
          <p:nvPr/>
        </p:nvSpPr>
        <p:spPr bwMode="black">
          <a:xfrm>
            <a:off x="304800" y="2419350"/>
            <a:ext cx="4648200" cy="2286000"/>
          </a:xfrm>
          <a:prstGeom prst="rect">
            <a:avLst/>
          </a:prstGeom>
        </p:spPr>
        <p:txBody>
          <a:bodyPr vert="horz" lIns="0" tIns="0" rIns="0" bIns="0" rtlCol="0">
            <a:normAutofit/>
          </a:bodyPr>
          <a:lstStyle>
            <a:lvl1pPr marL="0" indent="0" algn="l" defTabSz="457200" rtl="0" eaLnBrk="1" latinLnBrk="0" hangingPunct="1">
              <a:lnSpc>
                <a:spcPct val="120000"/>
              </a:lnSpc>
              <a:spcBef>
                <a:spcPts val="0"/>
              </a:spcBef>
              <a:spcAft>
                <a:spcPts val="140"/>
              </a:spcAft>
              <a:buSzPct val="100000"/>
              <a:buFont typeface="Arial"/>
              <a:buNone/>
              <a:defRPr sz="1800" b="1" i="0" kern="1200">
                <a:solidFill>
                  <a:schemeClr val="accent1"/>
                </a:solidFill>
                <a:latin typeface="Arial"/>
                <a:ea typeface="+mn-ea"/>
                <a:cs typeface="Arial"/>
              </a:defRPr>
            </a:lvl1pPr>
            <a:lvl2pPr marL="0" indent="0" algn="l" defTabSz="430213" rtl="0" eaLnBrk="1" latinLnBrk="0" hangingPunct="1">
              <a:lnSpc>
                <a:spcPct val="120000"/>
              </a:lnSpc>
              <a:spcBef>
                <a:spcPts val="0"/>
              </a:spcBef>
              <a:spcAft>
                <a:spcPts val="140"/>
              </a:spcAft>
              <a:buSzPct val="100000"/>
              <a:buFont typeface="Lucida Grande"/>
              <a:buNone/>
              <a:defRPr sz="1800" b="0" i="0" kern="1200">
                <a:solidFill>
                  <a:schemeClr val="tx1"/>
                </a:solidFill>
                <a:latin typeface="Arial"/>
                <a:ea typeface="+mn-ea"/>
                <a:cs typeface="Arial"/>
              </a:defRPr>
            </a:lvl2pPr>
            <a:lvl3pPr marL="169863" indent="-169863" algn="l" defTabSz="457200" rtl="0" eaLnBrk="1" latinLnBrk="0" hangingPunct="1">
              <a:lnSpc>
                <a:spcPct val="120000"/>
              </a:lnSpc>
              <a:spcBef>
                <a:spcPts val="0"/>
              </a:spcBef>
              <a:spcAft>
                <a:spcPts val="140"/>
              </a:spcAft>
              <a:buFont typeface="Arial"/>
              <a:buChar char="•"/>
              <a:defRPr sz="1400" b="0" i="0" kern="1200">
                <a:solidFill>
                  <a:schemeClr val="tx1"/>
                </a:solidFill>
                <a:latin typeface="Arial"/>
                <a:ea typeface="+mn-ea"/>
                <a:cs typeface="Arial"/>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b="0" i="0" kern="1200" dirty="0" smtClean="0">
                <a:solidFill>
                  <a:schemeClr val="tx1"/>
                </a:solidFill>
                <a:latin typeface="Arial"/>
                <a:ea typeface="+mn-ea"/>
                <a:cs typeface="Arial"/>
              </a:defRPr>
            </a:lvl4pPr>
            <a:lvl5pPr marL="469900" indent="-150813" algn="l" defTabSz="457200" rtl="0" eaLnBrk="1" latinLnBrk="0" hangingPunct="1">
              <a:lnSpc>
                <a:spcPct val="120000"/>
              </a:lnSpc>
              <a:spcBef>
                <a:spcPts val="0"/>
              </a:spcBef>
              <a:spcAft>
                <a:spcPts val="140"/>
              </a:spcAft>
              <a:buFont typeface="Arial"/>
              <a:buChar char="•"/>
              <a:tabLst/>
              <a:defRPr sz="1400" b="0" i="0" kern="1200">
                <a:solidFill>
                  <a:schemeClr val="tx1"/>
                </a:solidFill>
                <a:latin typeface="Arial"/>
                <a:ea typeface="+mn-ea"/>
                <a:cs typeface="Arial"/>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HP Simplified" pitchFamily="34" charset="0"/>
              </a:rPr>
              <a:t>Compelling </a:t>
            </a:r>
            <a:r>
              <a:rPr lang="en-US" dirty="0" smtClean="0">
                <a:solidFill>
                  <a:schemeClr val="accent2"/>
                </a:solidFill>
                <a:latin typeface="HP Simplified" pitchFamily="34" charset="0"/>
              </a:rPr>
              <a:t>features</a:t>
            </a:r>
          </a:p>
          <a:p>
            <a:pPr lvl="2"/>
            <a:r>
              <a:rPr lang="en-US" dirty="0" smtClean="0">
                <a:latin typeface="HP Simplified" pitchFamily="34" charset="0"/>
              </a:rPr>
              <a:t>Real-time buy-price &amp; stock levels</a:t>
            </a:r>
          </a:p>
          <a:p>
            <a:pPr lvl="2"/>
            <a:r>
              <a:rPr lang="en-US" dirty="0" smtClean="0">
                <a:latin typeface="HP Simplified" pitchFamily="34" charset="0"/>
              </a:rPr>
              <a:t>Automatic pricing &amp; incentive</a:t>
            </a:r>
          </a:p>
          <a:p>
            <a:pPr lvl="2"/>
            <a:r>
              <a:rPr lang="en-US" dirty="0" smtClean="0">
                <a:latin typeface="HP Simplified" pitchFamily="34" charset="0"/>
              </a:rPr>
              <a:t>Buy-now capability</a:t>
            </a:r>
          </a:p>
          <a:p>
            <a:pPr lvl="2"/>
            <a:endParaRPr lang="en-US" dirty="0" smtClean="0">
              <a:latin typeface="HP Simplified" pitchFamily="34" charset="0"/>
            </a:endParaRPr>
          </a:p>
          <a:p>
            <a:pPr lvl="0" defTabSz="914400">
              <a:lnSpc>
                <a:spcPct val="100000"/>
              </a:lnSpc>
              <a:spcAft>
                <a:spcPts val="0"/>
              </a:spcAft>
              <a:buSzTx/>
            </a:pPr>
            <a:r>
              <a:rPr lang="en-US" dirty="0" err="1" smtClean="0">
                <a:latin typeface="HP Simplified" pitchFamily="34" charset="0"/>
              </a:rPr>
              <a:t>iQuote</a:t>
            </a:r>
            <a:r>
              <a:rPr lang="en-US" dirty="0" smtClean="0">
                <a:latin typeface="HP Simplified" pitchFamily="34" charset="0"/>
              </a:rPr>
              <a:t> makes it easier to </a:t>
            </a:r>
            <a:r>
              <a:rPr lang="en-US" dirty="0" smtClean="0">
                <a:solidFill>
                  <a:schemeClr val="accent2"/>
                </a:solidFill>
                <a:latin typeface="HP Simplified" pitchFamily="34" charset="0"/>
              </a:rPr>
              <a:t>maximize sales</a:t>
            </a:r>
          </a:p>
          <a:p>
            <a:pPr lvl="2">
              <a:buSzTx/>
            </a:pPr>
            <a:r>
              <a:rPr lang="en-US" dirty="0" smtClean="0">
                <a:latin typeface="HP Simplified" pitchFamily="34" charset="0"/>
              </a:rPr>
              <a:t>With incremental quotes &amp; attach options built into them  have an increased revenue opportunity</a:t>
            </a:r>
          </a:p>
          <a:p>
            <a:pPr lvl="2">
              <a:buNone/>
            </a:pPr>
            <a:endParaRPr lang="en-US" dirty="0" smtClean="0">
              <a:latin typeface="HP Simplified" pitchFamily="34" charset="0"/>
            </a:endParaRPr>
          </a:p>
          <a:p>
            <a:pPr lvl="2"/>
            <a:endParaRPr lang="en-US" dirty="0" smtClean="0">
              <a:latin typeface="HP Simplified" pitchFamily="34" charset="0"/>
            </a:endParaRPr>
          </a:p>
          <a:p>
            <a:pPr lvl="2"/>
            <a:endParaRPr lang="en-US" dirty="0" smtClean="0">
              <a:latin typeface="HP Simplified" pitchFamily="34" charset="0"/>
            </a:endParaRPr>
          </a:p>
        </p:txBody>
      </p:sp>
      <p:sp>
        <p:nvSpPr>
          <p:cNvPr id="29" name="Text Placeholder 4"/>
          <p:cNvSpPr txBox="1">
            <a:spLocks/>
          </p:cNvSpPr>
          <p:nvPr/>
        </p:nvSpPr>
        <p:spPr bwMode="black">
          <a:xfrm>
            <a:off x="304800" y="1276350"/>
            <a:ext cx="6104442" cy="1077789"/>
          </a:xfrm>
          <a:prstGeom prst="rect">
            <a:avLst/>
          </a:prstGeom>
        </p:spPr>
        <p:txBody>
          <a:bodyPr vert="horz" lIns="0" tIns="0" rIns="0" bIns="0" rtlCol="0">
            <a:normAutofit fontScale="92500" lnSpcReduction="10000"/>
          </a:bodyPr>
          <a:lstStyle>
            <a:lvl1pPr marL="0" indent="0" algn="l" defTabSz="457200" rtl="0" eaLnBrk="1" latinLnBrk="0" hangingPunct="1">
              <a:lnSpc>
                <a:spcPct val="120000"/>
              </a:lnSpc>
              <a:spcBef>
                <a:spcPts val="0"/>
              </a:spcBef>
              <a:spcAft>
                <a:spcPts val="140"/>
              </a:spcAft>
              <a:buSzPct val="100000"/>
              <a:buFont typeface="Arial"/>
              <a:buNone/>
              <a:defRPr sz="1800" b="1" i="0" kern="1200">
                <a:solidFill>
                  <a:schemeClr val="accent1"/>
                </a:solidFill>
                <a:latin typeface="Arial"/>
                <a:ea typeface="+mn-ea"/>
                <a:cs typeface="Arial"/>
              </a:defRPr>
            </a:lvl1pPr>
            <a:lvl2pPr marL="0" indent="0" algn="l" defTabSz="430213" rtl="0" eaLnBrk="1" latinLnBrk="0" hangingPunct="1">
              <a:lnSpc>
                <a:spcPct val="120000"/>
              </a:lnSpc>
              <a:spcBef>
                <a:spcPts val="0"/>
              </a:spcBef>
              <a:spcAft>
                <a:spcPts val="140"/>
              </a:spcAft>
              <a:buSzPct val="100000"/>
              <a:buFont typeface="Lucida Grande"/>
              <a:buNone/>
              <a:defRPr sz="1800" b="0" i="0" kern="1200">
                <a:solidFill>
                  <a:schemeClr val="tx1"/>
                </a:solidFill>
                <a:latin typeface="Arial"/>
                <a:ea typeface="+mn-ea"/>
                <a:cs typeface="Arial"/>
              </a:defRPr>
            </a:lvl2pPr>
            <a:lvl3pPr marL="169863" indent="-169863" algn="l" defTabSz="457200" rtl="0" eaLnBrk="1" latinLnBrk="0" hangingPunct="1">
              <a:lnSpc>
                <a:spcPct val="120000"/>
              </a:lnSpc>
              <a:spcBef>
                <a:spcPts val="0"/>
              </a:spcBef>
              <a:spcAft>
                <a:spcPts val="140"/>
              </a:spcAft>
              <a:buFont typeface="Arial"/>
              <a:buChar char="•"/>
              <a:defRPr sz="1400" b="0" i="0" kern="1200">
                <a:solidFill>
                  <a:schemeClr val="tx1"/>
                </a:solidFill>
                <a:latin typeface="Arial"/>
                <a:ea typeface="+mn-ea"/>
                <a:cs typeface="Arial"/>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b="0" i="0" kern="1200" dirty="0" smtClean="0">
                <a:solidFill>
                  <a:schemeClr val="tx1"/>
                </a:solidFill>
                <a:latin typeface="Arial"/>
                <a:ea typeface="+mn-ea"/>
                <a:cs typeface="Arial"/>
              </a:defRPr>
            </a:lvl4pPr>
            <a:lvl5pPr marL="469900" indent="-150813" algn="l" defTabSz="457200" rtl="0" eaLnBrk="1" latinLnBrk="0" hangingPunct="1">
              <a:lnSpc>
                <a:spcPct val="120000"/>
              </a:lnSpc>
              <a:spcBef>
                <a:spcPts val="0"/>
              </a:spcBef>
              <a:spcAft>
                <a:spcPts val="140"/>
              </a:spcAft>
              <a:buFont typeface="Arial"/>
              <a:buChar char="•"/>
              <a:tabLst/>
              <a:defRPr sz="1400" b="0" i="0" kern="1200">
                <a:solidFill>
                  <a:schemeClr val="tx1"/>
                </a:solidFill>
                <a:latin typeface="Arial"/>
                <a:ea typeface="+mn-ea"/>
                <a:cs typeface="Arial"/>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smtClean="0">
                <a:latin typeface="HP Simplified" pitchFamily="34" charset="0"/>
              </a:rPr>
              <a:t>iQuote provides a consistent and </a:t>
            </a:r>
            <a:r>
              <a:rPr lang="en-US" sz="1700" dirty="0" smtClean="0">
                <a:solidFill>
                  <a:schemeClr val="accent2"/>
                </a:solidFill>
                <a:latin typeface="HP Simplified" pitchFamily="34" charset="0"/>
              </a:rPr>
              <a:t>better end-to-end experience</a:t>
            </a:r>
          </a:p>
          <a:p>
            <a:pPr lvl="2"/>
            <a:r>
              <a:rPr lang="en-US" sz="1500" dirty="0" smtClean="0">
                <a:latin typeface="HP Simplified" pitchFamily="34" charset="0"/>
              </a:rPr>
              <a:t>One interface, regardless of distributor, regardless of HP product family</a:t>
            </a:r>
          </a:p>
          <a:p>
            <a:pPr lvl="2"/>
            <a:r>
              <a:rPr lang="en-US" sz="1500" dirty="0" smtClean="0">
                <a:latin typeface="HP Simplified" pitchFamily="34" charset="0"/>
              </a:rPr>
              <a:t>Transactional focus for quick decision making and selling</a:t>
            </a:r>
          </a:p>
          <a:p>
            <a:pPr lvl="2"/>
            <a:r>
              <a:rPr lang="en-US" sz="1500" dirty="0" smtClean="0">
                <a:latin typeface="HP Simplified" pitchFamily="34" charset="0"/>
              </a:rPr>
              <a:t>Simplified access to frequently used workflows, products and pricing</a:t>
            </a:r>
          </a:p>
        </p:txBody>
      </p:sp>
    </p:spTree>
    <p:extLst>
      <p:ext uri="{BB962C8B-B14F-4D97-AF65-F5344CB8AC3E}">
        <p14:creationId xmlns:p14="http://schemas.microsoft.com/office/powerpoint/2010/main" val="4064126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iQuote</a:t>
            </a:r>
            <a:r>
              <a:rPr lang="en-US" dirty="0"/>
              <a:t> </a:t>
            </a:r>
            <a:r>
              <a:rPr lang="en-US" dirty="0" smtClean="0"/>
              <a:t>super-charges </a:t>
            </a:r>
            <a:r>
              <a:rPr lang="en-US" dirty="0"/>
              <a:t>ecommerce capability</a:t>
            </a:r>
          </a:p>
        </p:txBody>
      </p:sp>
      <p:sp>
        <p:nvSpPr>
          <p:cNvPr id="4" name="Slide Number Placeholder 3"/>
          <p:cNvSpPr>
            <a:spLocks noGrp="1"/>
          </p:cNvSpPr>
          <p:nvPr>
            <p:ph type="sldNum" sz="quarter" idx="4"/>
          </p:nvPr>
        </p:nvSpPr>
        <p:spPr/>
        <p:txBody>
          <a:bodyPr/>
          <a:lstStyle/>
          <a:p>
            <a:fld id="{33088DE5-1DDF-C242-AF39-BA25983D68D6}" type="slidenum">
              <a:rPr lang="en-US" smtClean="0"/>
              <a:pPr/>
              <a:t>52</a:t>
            </a:fld>
            <a:endParaRPr lang="en-US" dirty="0"/>
          </a:p>
        </p:txBody>
      </p:sp>
      <p:sp>
        <p:nvSpPr>
          <p:cNvPr id="2" name="Subtitle 1"/>
          <p:cNvSpPr>
            <a:spLocks noGrp="1"/>
          </p:cNvSpPr>
          <p:nvPr>
            <p:ph type="subTitle" idx="4294967295"/>
          </p:nvPr>
        </p:nvSpPr>
        <p:spPr>
          <a:xfrm>
            <a:off x="0" y="594013"/>
            <a:ext cx="8459788" cy="276225"/>
          </a:xfrm>
          <a:prstGeom prst="rect">
            <a:avLst/>
          </a:prstGeom>
        </p:spPr>
        <p:txBody>
          <a:bodyPr/>
          <a:lstStyle/>
          <a:p>
            <a:r>
              <a:rPr lang="en-US" dirty="0" smtClean="0"/>
              <a:t>    Easy as 1-2-3!</a:t>
            </a:r>
            <a:endParaRPr lang="en-US" dirty="0"/>
          </a:p>
        </p:txBody>
      </p:sp>
      <p:sp>
        <p:nvSpPr>
          <p:cNvPr id="5" name="Text Placeholder 4"/>
          <p:cNvSpPr>
            <a:spLocks noGrp="1"/>
          </p:cNvSpPr>
          <p:nvPr>
            <p:ph type="body" sz="quarter" idx="4294967295"/>
          </p:nvPr>
        </p:nvSpPr>
        <p:spPr>
          <a:xfrm>
            <a:off x="0" y="1428750"/>
            <a:ext cx="5688013" cy="3171825"/>
          </a:xfrm>
          <a:prstGeom prst="rect">
            <a:avLst/>
          </a:prstGeom>
        </p:spPr>
        <p:txBody>
          <a:bodyPr>
            <a:normAutofit/>
          </a:bodyPr>
          <a:lstStyle/>
          <a:p>
            <a:pPr marL="342900" indent="-342900">
              <a:buFont typeface="+mj-lt"/>
              <a:buAutoNum type="arabicPeriod"/>
            </a:pPr>
            <a:r>
              <a:rPr lang="en-US" sz="2000" dirty="0" smtClean="0"/>
              <a:t>iQuote is simple and easy to access</a:t>
            </a:r>
          </a:p>
          <a:p>
            <a:pPr marL="512763" lvl="2" indent="-342900">
              <a:buFont typeface="Arial" pitchFamily="34" charset="0"/>
              <a:buChar char="•"/>
            </a:pPr>
            <a:r>
              <a:rPr lang="en-US" sz="1600" dirty="0"/>
              <a:t>B</a:t>
            </a:r>
            <a:r>
              <a:rPr lang="en-US" sz="1600" dirty="0" smtClean="0"/>
              <a:t>y distributor’s </a:t>
            </a:r>
            <a:r>
              <a:rPr lang="en-US" sz="1600" dirty="0"/>
              <a:t>sales teams</a:t>
            </a:r>
          </a:p>
          <a:p>
            <a:pPr marL="512763" lvl="2" indent="-342900">
              <a:buFont typeface="Arial" pitchFamily="34" charset="0"/>
              <a:buChar char="•"/>
            </a:pPr>
            <a:r>
              <a:rPr lang="en-US" sz="1600" dirty="0"/>
              <a:t>B</a:t>
            </a:r>
            <a:r>
              <a:rPr lang="en-US" sz="1600" dirty="0" smtClean="0"/>
              <a:t>y resellers with access thru distributor’s website</a:t>
            </a:r>
          </a:p>
          <a:p>
            <a:pPr marL="342900" indent="-342900">
              <a:buFont typeface="+mj-lt"/>
              <a:buAutoNum type="arabicPeriod"/>
            </a:pPr>
            <a:r>
              <a:rPr lang="en-US" sz="2000" dirty="0"/>
              <a:t>Quotes built </a:t>
            </a:r>
            <a:r>
              <a:rPr lang="en-US" sz="2000" dirty="0" smtClean="0"/>
              <a:t>fast</a:t>
            </a:r>
            <a:r>
              <a:rPr lang="en-US" sz="2000" dirty="0"/>
              <a:t> </a:t>
            </a:r>
            <a:r>
              <a:rPr lang="en-US" sz="2000" dirty="0" smtClean="0"/>
              <a:t>&amp; accurate online</a:t>
            </a:r>
          </a:p>
          <a:p>
            <a:pPr marL="512763" lvl="2" indent="-342900">
              <a:buFont typeface="Arial" pitchFamily="34" charset="0"/>
              <a:buChar char="•"/>
            </a:pPr>
            <a:r>
              <a:rPr lang="en-US" sz="1600" dirty="0" smtClean="0"/>
              <a:t>Reduced burden on technical presales team</a:t>
            </a:r>
          </a:p>
          <a:p>
            <a:pPr marL="342900" indent="-342900">
              <a:buFont typeface="+mj-lt"/>
              <a:buAutoNum type="arabicPeriod"/>
            </a:pPr>
            <a:r>
              <a:rPr lang="en-US" sz="2000" dirty="0" smtClean="0"/>
              <a:t>Purchased via ecommerce system</a:t>
            </a:r>
          </a:p>
          <a:p>
            <a:pPr marL="512763" lvl="2" indent="-342900">
              <a:buFont typeface="Arial" pitchFamily="34" charset="0"/>
              <a:buChar char="•"/>
            </a:pPr>
            <a:r>
              <a:rPr lang="en-US" sz="1600" dirty="0" smtClean="0"/>
              <a:t>Validated orders sent to shopping cart</a:t>
            </a:r>
          </a:p>
          <a:p>
            <a:endParaRPr lang="en-US" sz="2000" dirty="0"/>
          </a:p>
        </p:txBody>
      </p:sp>
      <p:grpSp>
        <p:nvGrpSpPr>
          <p:cNvPr id="13" name="Group 95"/>
          <p:cNvGrpSpPr/>
          <p:nvPr/>
        </p:nvGrpSpPr>
        <p:grpSpPr>
          <a:xfrm>
            <a:off x="5398898" y="1237685"/>
            <a:ext cx="3119528" cy="3164923"/>
            <a:chOff x="5398898" y="1237685"/>
            <a:chExt cx="3119528" cy="3164923"/>
          </a:xfrm>
        </p:grpSpPr>
        <p:sp>
          <p:nvSpPr>
            <p:cNvPr id="6" name="Rectangle 5"/>
            <p:cNvSpPr/>
            <p:nvPr/>
          </p:nvSpPr>
          <p:spPr>
            <a:xfrm>
              <a:off x="6238119" y="2407514"/>
              <a:ext cx="1084102" cy="533400"/>
            </a:xfrm>
            <a:prstGeom prst="rect">
              <a:avLst/>
            </a:prstGeom>
            <a:ln/>
          </p:spPr>
          <p:style>
            <a:lnRef idx="1">
              <a:schemeClr val="accent2"/>
            </a:lnRef>
            <a:fillRef idx="3">
              <a:schemeClr val="accent2"/>
            </a:fillRef>
            <a:effectRef idx="2">
              <a:schemeClr val="accent2"/>
            </a:effectRef>
            <a:fontRef idx="minor">
              <a:schemeClr val="lt1"/>
            </a:fontRef>
          </p:style>
          <p:txBody>
            <a:bodyPr wrap="none" lIns="91440" tIns="45720" rtlCol="0" anchor="ctr"/>
            <a:lstStyle/>
            <a:p>
              <a:pPr algn="ctr">
                <a:lnSpc>
                  <a:spcPct val="85000"/>
                </a:lnSpc>
              </a:pPr>
              <a:r>
                <a:rPr lang="en-US" sz="1100" dirty="0" smtClean="0">
                  <a:solidFill>
                    <a:prstClr val="white"/>
                  </a:solidFill>
                  <a:latin typeface="HP Simplified" pitchFamily="34" charset="0"/>
                </a:rPr>
                <a:t>Web Site</a:t>
              </a:r>
            </a:p>
          </p:txBody>
        </p:sp>
        <p:sp>
          <p:nvSpPr>
            <p:cNvPr id="7" name="Rectangle 6"/>
            <p:cNvSpPr/>
            <p:nvPr/>
          </p:nvSpPr>
          <p:spPr>
            <a:xfrm>
              <a:off x="6472878" y="3549003"/>
              <a:ext cx="1807560" cy="8382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91440" tIns="45720" rtlCol="0" anchor="ctr"/>
            <a:lstStyle/>
            <a:p>
              <a:pPr algn="ctr">
                <a:lnSpc>
                  <a:spcPct val="85000"/>
                </a:lnSpc>
              </a:pPr>
              <a:r>
                <a:rPr lang="en-US" sz="2000" dirty="0" smtClean="0">
                  <a:solidFill>
                    <a:prstClr val="white"/>
                  </a:solidFill>
                  <a:latin typeface="HP Simplified" pitchFamily="34" charset="0"/>
                </a:rPr>
                <a:t>iQuote</a:t>
              </a:r>
            </a:p>
            <a:p>
              <a:pPr algn="ctr">
                <a:lnSpc>
                  <a:spcPct val="85000"/>
                </a:lnSpc>
              </a:pPr>
              <a:r>
                <a:rPr lang="en-US" sz="1100" dirty="0" smtClean="0">
                  <a:solidFill>
                    <a:prstClr val="white"/>
                  </a:solidFill>
                  <a:latin typeface="HP Simplified" pitchFamily="34" charset="0"/>
                </a:rPr>
                <a:t>Distributor Instance</a:t>
              </a:r>
            </a:p>
            <a:p>
              <a:pPr algn="ctr">
                <a:lnSpc>
                  <a:spcPct val="85000"/>
                </a:lnSpc>
              </a:pPr>
              <a:r>
                <a:rPr lang="en-US" sz="1100" dirty="0" smtClean="0">
                  <a:solidFill>
                    <a:prstClr val="white"/>
                  </a:solidFill>
                  <a:latin typeface="HP Simplified" pitchFamily="34" charset="0"/>
                </a:rPr>
                <a:t>Real-time Stock/Price</a:t>
              </a:r>
            </a:p>
            <a:p>
              <a:pPr algn="ctr">
                <a:lnSpc>
                  <a:spcPct val="85000"/>
                </a:lnSpc>
              </a:pPr>
              <a:r>
                <a:rPr lang="en-US" sz="1100" dirty="0" smtClean="0">
                  <a:solidFill>
                    <a:prstClr val="white"/>
                  </a:solidFill>
                  <a:latin typeface="HP Simplified" pitchFamily="34" charset="0"/>
                </a:rPr>
                <a:t>Shopping Cart Integration</a:t>
              </a:r>
            </a:p>
          </p:txBody>
        </p:sp>
        <p:sp>
          <p:nvSpPr>
            <p:cNvPr id="8" name="Rectangle 7"/>
            <p:cNvSpPr/>
            <p:nvPr/>
          </p:nvSpPr>
          <p:spPr>
            <a:xfrm>
              <a:off x="7016879" y="1237685"/>
              <a:ext cx="719558" cy="370551"/>
            </a:xfrm>
            <a:prstGeom prst="rect">
              <a:avLst/>
            </a:prstGeom>
            <a:ln/>
          </p:spPr>
          <p:style>
            <a:lnRef idx="1">
              <a:schemeClr val="accent2"/>
            </a:lnRef>
            <a:fillRef idx="2">
              <a:schemeClr val="accent2"/>
            </a:fillRef>
            <a:effectRef idx="1">
              <a:schemeClr val="accent2"/>
            </a:effectRef>
            <a:fontRef idx="minor">
              <a:schemeClr val="dk1"/>
            </a:fontRef>
          </p:style>
          <p:txBody>
            <a:bodyPr wrap="none" lIns="91440" tIns="45720" rtlCol="0" anchor="ctr"/>
            <a:lstStyle/>
            <a:p>
              <a:pPr algn="ctr">
                <a:lnSpc>
                  <a:spcPct val="85000"/>
                </a:lnSpc>
              </a:pPr>
              <a:r>
                <a:rPr lang="en-US" sz="1050" dirty="0" smtClean="0">
                  <a:solidFill>
                    <a:schemeClr val="tx1"/>
                  </a:solidFill>
                  <a:latin typeface="HP Simplified" pitchFamily="34" charset="0"/>
                </a:rPr>
                <a:t>Reseller</a:t>
              </a:r>
            </a:p>
          </p:txBody>
        </p:sp>
        <p:cxnSp>
          <p:nvCxnSpPr>
            <p:cNvPr id="9" name="Straight Arrow Connector 8"/>
            <p:cNvCxnSpPr>
              <a:stCxn id="8" idx="2"/>
              <a:endCxn id="6" idx="0"/>
            </p:cNvCxnSpPr>
            <p:nvPr/>
          </p:nvCxnSpPr>
          <p:spPr>
            <a:xfrm flipH="1">
              <a:off x="6780170" y="1608236"/>
              <a:ext cx="596488" cy="7992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434324" y="2407514"/>
              <a:ext cx="1084102" cy="533400"/>
            </a:xfrm>
            <a:prstGeom prst="rect">
              <a:avLst/>
            </a:prstGeom>
            <a:ln/>
          </p:spPr>
          <p:style>
            <a:lnRef idx="1">
              <a:schemeClr val="accent2"/>
            </a:lnRef>
            <a:fillRef idx="3">
              <a:schemeClr val="accent2"/>
            </a:fillRef>
            <a:effectRef idx="2">
              <a:schemeClr val="accent2"/>
            </a:effectRef>
            <a:fontRef idx="minor">
              <a:schemeClr val="lt1"/>
            </a:fontRef>
          </p:style>
          <p:txBody>
            <a:bodyPr wrap="none" lIns="91440" tIns="45720" rtlCol="0" anchor="ctr"/>
            <a:lstStyle/>
            <a:p>
              <a:pPr algn="ctr">
                <a:lnSpc>
                  <a:spcPct val="85000"/>
                </a:lnSpc>
              </a:pPr>
              <a:r>
                <a:rPr lang="en-US" sz="1100" dirty="0">
                  <a:solidFill>
                    <a:prstClr val="white"/>
                  </a:solidFill>
                  <a:latin typeface="HP Simplified" pitchFamily="34" charset="0"/>
                </a:rPr>
                <a:t>Sales / Pre-sales</a:t>
              </a:r>
            </a:p>
            <a:p>
              <a:pPr algn="ctr">
                <a:lnSpc>
                  <a:spcPct val="85000"/>
                </a:lnSpc>
              </a:pPr>
              <a:r>
                <a:rPr lang="en-US" sz="1100" dirty="0">
                  <a:solidFill>
                    <a:prstClr val="white"/>
                  </a:solidFill>
                  <a:latin typeface="HP Simplified" pitchFamily="34" charset="0"/>
                </a:rPr>
                <a:t>Team</a:t>
              </a:r>
            </a:p>
          </p:txBody>
        </p:sp>
        <p:cxnSp>
          <p:nvCxnSpPr>
            <p:cNvPr id="11" name="Straight Arrow Connector 10"/>
            <p:cNvCxnSpPr>
              <a:stCxn id="10" idx="2"/>
              <a:endCxn id="7" idx="0"/>
            </p:cNvCxnSpPr>
            <p:nvPr/>
          </p:nvCxnSpPr>
          <p:spPr>
            <a:xfrm flipH="1">
              <a:off x="7376658" y="2940914"/>
              <a:ext cx="599717" cy="608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7" idx="0"/>
            </p:cNvCxnSpPr>
            <p:nvPr/>
          </p:nvCxnSpPr>
          <p:spPr>
            <a:xfrm>
              <a:off x="6780170" y="2940914"/>
              <a:ext cx="596488" cy="6080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 idx="1"/>
            </p:cNvCxnSpPr>
            <p:nvPr/>
          </p:nvCxnSpPr>
          <p:spPr>
            <a:xfrm flipH="1">
              <a:off x="6015678" y="3968103"/>
              <a:ext cx="457200" cy="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4" name="Group 74"/>
            <p:cNvGrpSpPr/>
            <p:nvPr/>
          </p:nvGrpSpPr>
          <p:grpSpPr>
            <a:xfrm>
              <a:off x="5398898" y="3574606"/>
              <a:ext cx="616780" cy="828002"/>
              <a:chOff x="5943600" y="2510417"/>
              <a:chExt cx="685800" cy="920658"/>
            </a:xfrm>
          </p:grpSpPr>
          <p:sp>
            <p:nvSpPr>
              <p:cNvPr id="76" name="Folded Corner 75"/>
              <p:cNvSpPr/>
              <p:nvPr/>
            </p:nvSpPr>
            <p:spPr>
              <a:xfrm>
                <a:off x="5943600" y="2510417"/>
                <a:ext cx="685800" cy="920658"/>
              </a:xfrm>
              <a:prstGeom prst="foldedCorner">
                <a:avLst/>
              </a:prstGeom>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r>
                  <a:rPr lang="en-US" sz="1400" dirty="0" smtClean="0">
                    <a:solidFill>
                      <a:srgbClr val="92D050"/>
                    </a:solidFill>
                    <a:latin typeface="HP Simplified" pitchFamily="34" charset="0"/>
                    <a:sym typeface="Wingdings 2"/>
                  </a:rPr>
                  <a:t> $</a:t>
                </a:r>
              </a:p>
              <a:p>
                <a:r>
                  <a:rPr lang="en-US" sz="1400" dirty="0" smtClean="0">
                    <a:solidFill>
                      <a:srgbClr val="92D050"/>
                    </a:solidFill>
                    <a:latin typeface="HP Simplified" pitchFamily="34" charset="0"/>
                    <a:sym typeface="Wingdings 2"/>
                  </a:rPr>
                  <a:t> </a:t>
                </a:r>
                <a:r>
                  <a:rPr lang="en-US" sz="1400" dirty="0">
                    <a:solidFill>
                      <a:srgbClr val="92D050"/>
                    </a:solidFill>
                    <a:latin typeface="HP Simplified" pitchFamily="34" charset="0"/>
                    <a:sym typeface="Wingdings 2"/>
                  </a:rPr>
                  <a:t>$</a:t>
                </a:r>
              </a:p>
              <a:p>
                <a:r>
                  <a:rPr lang="en-US" sz="1400" dirty="0" smtClean="0">
                    <a:solidFill>
                      <a:srgbClr val="92D050"/>
                    </a:solidFill>
                    <a:latin typeface="HP Simplified" pitchFamily="34" charset="0"/>
                    <a:sym typeface="Wingdings 2"/>
                  </a:rPr>
                  <a:t> $</a:t>
                </a:r>
              </a:p>
            </p:txBody>
          </p:sp>
          <p:cxnSp>
            <p:nvCxnSpPr>
              <p:cNvPr id="77" name="Straight Connector 76"/>
              <p:cNvCxnSpPr/>
              <p:nvPr/>
            </p:nvCxnSpPr>
            <p:spPr>
              <a:xfrm>
                <a:off x="6019800" y="3257550"/>
                <a:ext cx="457200" cy="0"/>
              </a:xfrm>
              <a:prstGeom prst="line">
                <a:avLst/>
              </a:prstGeom>
              <a:ln w="28575" cmpd="sng">
                <a:solidFill>
                  <a:srgbClr val="92D050"/>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a:stCxn id="8" idx="2"/>
              <a:endCxn id="10" idx="0"/>
            </p:cNvCxnSpPr>
            <p:nvPr/>
          </p:nvCxnSpPr>
          <p:spPr>
            <a:xfrm>
              <a:off x="7376658" y="1608236"/>
              <a:ext cx="599717" cy="7992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3" descr="C:\Users\Greg\AppData\Local\Microsoft\Windows\Temporary Internet Files\Content.IE5\PK4TFEL9\MC900433861[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4179" y="1845538"/>
              <a:ext cx="324673" cy="3246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40295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lowchart: Process 43"/>
          <p:cNvSpPr/>
          <p:nvPr/>
        </p:nvSpPr>
        <p:spPr>
          <a:xfrm>
            <a:off x="3124200" y="1200150"/>
            <a:ext cx="2933700" cy="2895600"/>
          </a:xfrm>
          <a:prstGeom prst="flowChartProcess">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P Simplified" pitchFamily="34" charset="0"/>
            </a:endParaRPr>
          </a:p>
        </p:txBody>
      </p:sp>
      <p:sp>
        <p:nvSpPr>
          <p:cNvPr id="3" name="Title 2"/>
          <p:cNvSpPr>
            <a:spLocks noGrp="1"/>
          </p:cNvSpPr>
          <p:nvPr>
            <p:ph type="title"/>
          </p:nvPr>
        </p:nvSpPr>
        <p:spPr/>
        <p:txBody>
          <a:bodyPr/>
          <a:lstStyle/>
          <a:p>
            <a:r>
              <a:rPr lang="en-US" dirty="0" smtClean="0"/>
              <a:t>HP iQuote Integration &amp; Data Flow</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smtClean="0"/>
              <a:pPr/>
              <a:t>53</a:t>
            </a:fld>
            <a:endParaRPr lang="en-US" dirty="0"/>
          </a:p>
        </p:txBody>
      </p:sp>
      <p:sp>
        <p:nvSpPr>
          <p:cNvPr id="2" name="Subtitle 1"/>
          <p:cNvSpPr>
            <a:spLocks noGrp="1"/>
          </p:cNvSpPr>
          <p:nvPr>
            <p:ph type="subTitle" idx="4294967295"/>
          </p:nvPr>
        </p:nvSpPr>
        <p:spPr>
          <a:xfrm>
            <a:off x="259772" y="563852"/>
            <a:ext cx="8459788" cy="277812"/>
          </a:xfrm>
          <a:prstGeom prst="rect">
            <a:avLst/>
          </a:prstGeom>
        </p:spPr>
        <p:txBody>
          <a:bodyPr/>
          <a:lstStyle/>
          <a:p>
            <a:r>
              <a:rPr lang="en-US" dirty="0" smtClean="0"/>
              <a:t>How does iQuote connect to HP &amp; Distributors?</a:t>
            </a:r>
            <a:endParaRPr lang="en-US" dirty="0"/>
          </a:p>
        </p:txBody>
      </p:sp>
      <p:sp>
        <p:nvSpPr>
          <p:cNvPr id="5" name="Text Placeholder 4"/>
          <p:cNvSpPr>
            <a:spLocks noGrp="1"/>
          </p:cNvSpPr>
          <p:nvPr>
            <p:ph type="body" sz="quarter" idx="4294967295"/>
          </p:nvPr>
        </p:nvSpPr>
        <p:spPr>
          <a:xfrm>
            <a:off x="0" y="1457325"/>
            <a:ext cx="2819400" cy="2789238"/>
          </a:xfrm>
          <a:prstGeom prst="rect">
            <a:avLst/>
          </a:prstGeom>
        </p:spPr>
        <p:txBody>
          <a:bodyPr>
            <a:normAutofit/>
          </a:bodyPr>
          <a:lstStyle/>
          <a:p>
            <a:r>
              <a:rPr lang="en-US" dirty="0" smtClean="0"/>
              <a:t>From HP</a:t>
            </a:r>
          </a:p>
          <a:p>
            <a:pPr lvl="2"/>
            <a:r>
              <a:rPr lang="en-US" dirty="0" smtClean="0"/>
              <a:t>Product data at each launch</a:t>
            </a:r>
          </a:p>
          <a:p>
            <a:pPr lvl="2"/>
            <a:r>
              <a:rPr lang="en-US" dirty="0" smtClean="0"/>
              <a:t>Regional SKU/ILP/Promos</a:t>
            </a:r>
          </a:p>
          <a:p>
            <a:r>
              <a:rPr lang="en-US" dirty="0" smtClean="0"/>
              <a:t>From Distributor</a:t>
            </a:r>
          </a:p>
          <a:p>
            <a:pPr lvl="2"/>
            <a:r>
              <a:rPr lang="en-US" dirty="0" smtClean="0"/>
              <a:t>Price/Stock index file or real-time XML web service</a:t>
            </a:r>
          </a:p>
          <a:p>
            <a:r>
              <a:rPr lang="en-US" dirty="0" smtClean="0"/>
              <a:t>To Distributor</a:t>
            </a:r>
          </a:p>
          <a:p>
            <a:pPr lvl="2"/>
            <a:r>
              <a:rPr lang="en-US" dirty="0" smtClean="0"/>
              <a:t>Push to basket XML web service</a:t>
            </a:r>
          </a:p>
          <a:p>
            <a:endParaRPr lang="en-US" sz="2000" dirty="0"/>
          </a:p>
          <a:p>
            <a:endParaRPr lang="en-US" sz="2000" dirty="0"/>
          </a:p>
        </p:txBody>
      </p:sp>
      <p:sp>
        <p:nvSpPr>
          <p:cNvPr id="6" name="Flowchart: Magnetic Disk 5"/>
          <p:cNvSpPr/>
          <p:nvPr/>
        </p:nvSpPr>
        <p:spPr>
          <a:xfrm>
            <a:off x="3276600" y="1581150"/>
            <a:ext cx="878459" cy="1003953"/>
          </a:xfrm>
          <a:prstGeom prst="flowChartMagneticDisk">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sz="1000" b="1" dirty="0" smtClean="0">
                <a:latin typeface="HP Simplified" pitchFamily="34" charset="0"/>
              </a:rPr>
              <a:t>WW</a:t>
            </a:r>
            <a:r>
              <a:rPr lang="en-US" sz="1000" dirty="0" smtClean="0">
                <a:latin typeface="HP Simplified" pitchFamily="34" charset="0"/>
              </a:rPr>
              <a:t> Product</a:t>
            </a:r>
          </a:p>
          <a:p>
            <a:pPr algn="ctr"/>
            <a:r>
              <a:rPr lang="en-US" sz="1000" dirty="0" smtClean="0">
                <a:latin typeface="HP Simplified" pitchFamily="34" charset="0"/>
              </a:rPr>
              <a:t>Data &amp; </a:t>
            </a:r>
          </a:p>
          <a:p>
            <a:pPr algn="ctr"/>
            <a:r>
              <a:rPr lang="en-US" sz="1000" dirty="0" smtClean="0">
                <a:latin typeface="HP Simplified" pitchFamily="34" charset="0"/>
              </a:rPr>
              <a:t>Config Rules</a:t>
            </a:r>
            <a:endParaRPr lang="en-US" sz="1000" dirty="0">
              <a:latin typeface="HP Simplified" pitchFamily="34" charset="0"/>
            </a:endParaRPr>
          </a:p>
        </p:txBody>
      </p:sp>
      <p:sp>
        <p:nvSpPr>
          <p:cNvPr id="12" name="Folded Corner 11"/>
          <p:cNvSpPr/>
          <p:nvPr/>
        </p:nvSpPr>
        <p:spPr>
          <a:xfrm>
            <a:off x="3383266" y="2952750"/>
            <a:ext cx="762000" cy="762000"/>
          </a:xfrm>
          <a:prstGeom prst="foldedCorner">
            <a:avLst/>
          </a:prstGeom>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sz="1000" b="1" dirty="0" smtClean="0">
                <a:solidFill>
                  <a:schemeClr val="tx1"/>
                </a:solidFill>
                <a:latin typeface="HP Simplified" pitchFamily="34" charset="0"/>
              </a:rPr>
              <a:t>Regional</a:t>
            </a:r>
          </a:p>
          <a:p>
            <a:pPr algn="ctr"/>
            <a:r>
              <a:rPr lang="en-US" sz="1000" dirty="0" smtClean="0">
                <a:solidFill>
                  <a:schemeClr val="tx1"/>
                </a:solidFill>
                <a:latin typeface="HP Simplified" pitchFamily="34" charset="0"/>
              </a:rPr>
              <a:t>SKUs, </a:t>
            </a:r>
          </a:p>
          <a:p>
            <a:pPr algn="ctr"/>
            <a:r>
              <a:rPr lang="en-US" sz="1000" dirty="0" smtClean="0">
                <a:solidFill>
                  <a:schemeClr val="tx1"/>
                </a:solidFill>
                <a:latin typeface="HP Simplified" pitchFamily="34" charset="0"/>
              </a:rPr>
              <a:t>List Pricing,</a:t>
            </a:r>
          </a:p>
          <a:p>
            <a:pPr algn="ctr"/>
            <a:r>
              <a:rPr lang="en-US" sz="1000" dirty="0" smtClean="0">
                <a:solidFill>
                  <a:schemeClr val="tx1"/>
                </a:solidFill>
                <a:latin typeface="HP Simplified" pitchFamily="34" charset="0"/>
              </a:rPr>
              <a:t>Promos</a:t>
            </a:r>
            <a:endParaRPr lang="en-US" sz="1000" dirty="0">
              <a:solidFill>
                <a:schemeClr val="tx1"/>
              </a:solidFill>
              <a:latin typeface="HP Simplified"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794853731"/>
              </p:ext>
            </p:extLst>
          </p:nvPr>
        </p:nvGraphicFramePr>
        <p:xfrm>
          <a:off x="6705601" y="1878483"/>
          <a:ext cx="2133599" cy="792480"/>
        </p:xfrm>
        <a:graphic>
          <a:graphicData uri="http://schemas.openxmlformats.org/drawingml/2006/table">
            <a:tbl>
              <a:tblPr firstRow="1">
                <a:tableStyleId>{775DCB02-9BB8-47FD-8907-85C794F793BA}</a:tableStyleId>
              </a:tblPr>
              <a:tblGrid>
                <a:gridCol w="685800"/>
                <a:gridCol w="457200"/>
                <a:gridCol w="533400"/>
                <a:gridCol w="457199"/>
              </a:tblGrid>
              <a:tr h="0">
                <a:tc>
                  <a:txBody>
                    <a:bodyPr/>
                    <a:lstStyle/>
                    <a:p>
                      <a:r>
                        <a:rPr lang="en-US" sz="700" dirty="0" smtClean="0"/>
                        <a:t>PN</a:t>
                      </a:r>
                      <a:endParaRPr lang="en-US" sz="700" dirty="0"/>
                    </a:p>
                  </a:txBody>
                  <a:tcPr/>
                </a:tc>
                <a:tc>
                  <a:txBody>
                    <a:bodyPr/>
                    <a:lstStyle/>
                    <a:p>
                      <a:r>
                        <a:rPr lang="en-US" sz="700" dirty="0" smtClean="0"/>
                        <a:t>Stock</a:t>
                      </a:r>
                      <a:endParaRPr lang="en-US" sz="700" dirty="0"/>
                    </a:p>
                  </a:txBody>
                  <a:tcPr/>
                </a:tc>
                <a:tc>
                  <a:txBody>
                    <a:bodyPr/>
                    <a:lstStyle/>
                    <a:p>
                      <a:r>
                        <a:rPr lang="en-US" sz="700" dirty="0" smtClean="0"/>
                        <a:t>Price1</a:t>
                      </a:r>
                      <a:endParaRPr lang="en-US" sz="700" dirty="0"/>
                    </a:p>
                  </a:txBody>
                  <a:tcPr/>
                </a:tc>
                <a:tc>
                  <a:txBody>
                    <a:bodyPr/>
                    <a:lstStyle/>
                    <a:p>
                      <a:r>
                        <a:rPr lang="en-US" sz="700" dirty="0" smtClean="0"/>
                        <a:t>Price2</a:t>
                      </a:r>
                      <a:endParaRPr lang="en-US" sz="700" dirty="0"/>
                    </a:p>
                  </a:txBody>
                  <a:tcPr/>
                </a:tc>
              </a:tr>
              <a:tr h="0">
                <a:tc>
                  <a:txBody>
                    <a:bodyPr/>
                    <a:lstStyle/>
                    <a:p>
                      <a:r>
                        <a:rPr lang="en-US" sz="700" dirty="0" smtClean="0"/>
                        <a:t>642121-001 </a:t>
                      </a:r>
                      <a:endParaRPr lang="en-US" sz="700" dirty="0"/>
                    </a:p>
                  </a:txBody>
                  <a:tcPr/>
                </a:tc>
                <a:tc>
                  <a:txBody>
                    <a:bodyPr/>
                    <a:lstStyle/>
                    <a:p>
                      <a:r>
                        <a:rPr lang="en-US" sz="700" dirty="0" smtClean="0"/>
                        <a:t>31</a:t>
                      </a:r>
                      <a:endParaRPr lang="en-US" sz="700" dirty="0"/>
                    </a:p>
                  </a:txBody>
                  <a:tcPr/>
                </a:tc>
                <a:tc>
                  <a:txBody>
                    <a:bodyPr/>
                    <a:lstStyle/>
                    <a:p>
                      <a:r>
                        <a:rPr lang="en-US" sz="700" dirty="0" smtClean="0"/>
                        <a:t>$2,199</a:t>
                      </a:r>
                      <a:endParaRPr lang="en-US" sz="700" dirty="0"/>
                    </a:p>
                  </a:txBody>
                  <a:tcPr/>
                </a:tc>
                <a:tc>
                  <a:txBody>
                    <a:bodyPr/>
                    <a:lstStyle/>
                    <a:p>
                      <a:r>
                        <a:rPr lang="en-US" sz="700" dirty="0" smtClean="0"/>
                        <a:t>$1999</a:t>
                      </a:r>
                      <a:endParaRPr lang="en-US" sz="700" dirty="0"/>
                    </a:p>
                  </a:txBody>
                  <a:tcPr/>
                </a:tc>
              </a:tr>
              <a:tr h="0">
                <a:tc>
                  <a:txBody>
                    <a:bodyPr/>
                    <a:lstStyle/>
                    <a:p>
                      <a:r>
                        <a:rPr lang="en-US" sz="700" dirty="0" smtClean="0"/>
                        <a:t>U4545E</a:t>
                      </a:r>
                      <a:endParaRPr lang="en-US" sz="700" dirty="0"/>
                    </a:p>
                  </a:txBody>
                  <a:tcPr/>
                </a:tc>
                <a:tc>
                  <a:txBody>
                    <a:bodyPr/>
                    <a:lstStyle/>
                    <a:p>
                      <a:r>
                        <a:rPr lang="en-US" sz="700" dirty="0" smtClean="0"/>
                        <a:t>16</a:t>
                      </a:r>
                      <a:endParaRPr lang="en-US" sz="700" dirty="0"/>
                    </a:p>
                  </a:txBody>
                  <a:tcPr/>
                </a:tc>
                <a:tc>
                  <a:txBody>
                    <a:bodyPr/>
                    <a:lstStyle/>
                    <a:p>
                      <a:r>
                        <a:rPr lang="en-US" sz="700" dirty="0" smtClean="0"/>
                        <a:t>$873</a:t>
                      </a:r>
                      <a:endParaRPr lang="en-US" sz="700" dirty="0"/>
                    </a:p>
                  </a:txBody>
                  <a:tcPr/>
                </a:tc>
                <a:tc>
                  <a:txBody>
                    <a:bodyPr/>
                    <a:lstStyle/>
                    <a:p>
                      <a:r>
                        <a:rPr lang="en-US" sz="700" dirty="0" smtClean="0"/>
                        <a:t>$841</a:t>
                      </a:r>
                      <a:endParaRPr lang="en-US" sz="700" dirty="0"/>
                    </a:p>
                  </a:txBody>
                  <a:tcPr/>
                </a:tc>
              </a:tr>
              <a:tr h="0">
                <a:tc>
                  <a:txBody>
                    <a:bodyPr/>
                    <a:lstStyle/>
                    <a:p>
                      <a:r>
                        <a:rPr lang="en-US" sz="700" dirty="0" smtClean="0"/>
                        <a:t>T9074ASE</a:t>
                      </a:r>
                      <a:endParaRPr lang="en-US" sz="700" dirty="0"/>
                    </a:p>
                  </a:txBody>
                  <a:tcPr/>
                </a:tc>
                <a:tc>
                  <a:txBody>
                    <a:bodyPr/>
                    <a:lstStyle/>
                    <a:p>
                      <a:r>
                        <a:rPr lang="en-US" sz="700" dirty="0" smtClean="0"/>
                        <a:t>107</a:t>
                      </a:r>
                      <a:endParaRPr lang="en-US" sz="700" dirty="0"/>
                    </a:p>
                  </a:txBody>
                  <a:tcPr/>
                </a:tc>
                <a:tc>
                  <a:txBody>
                    <a:bodyPr/>
                    <a:lstStyle/>
                    <a:p>
                      <a:r>
                        <a:rPr lang="en-US" sz="700" dirty="0" smtClean="0"/>
                        <a:t>$499</a:t>
                      </a:r>
                      <a:endParaRPr lang="en-US" sz="700" dirty="0"/>
                    </a:p>
                  </a:txBody>
                  <a:tcPr/>
                </a:tc>
                <a:tc>
                  <a:txBody>
                    <a:bodyPr/>
                    <a:lstStyle/>
                    <a:p>
                      <a:r>
                        <a:rPr lang="en-US" sz="700" dirty="0" smtClean="0"/>
                        <a:t>$469</a:t>
                      </a:r>
                      <a:endParaRPr lang="en-US" sz="700" dirty="0"/>
                    </a:p>
                  </a:txBody>
                  <a:tcPr/>
                </a:tc>
              </a:tr>
            </a:tbl>
          </a:graphicData>
        </a:graphic>
      </p:graphicFrame>
      <p:sp>
        <p:nvSpPr>
          <p:cNvPr id="14" name="TextBox 13"/>
          <p:cNvSpPr txBox="1"/>
          <p:nvPr/>
        </p:nvSpPr>
        <p:spPr>
          <a:xfrm>
            <a:off x="6629401" y="1647676"/>
            <a:ext cx="1132041" cy="246221"/>
          </a:xfrm>
          <a:prstGeom prst="rect">
            <a:avLst/>
          </a:prstGeom>
          <a:noFill/>
        </p:spPr>
        <p:txBody>
          <a:bodyPr wrap="none" rtlCol="0">
            <a:spAutoFit/>
          </a:bodyPr>
          <a:lstStyle/>
          <a:p>
            <a:r>
              <a:rPr lang="en-US" sz="1000" dirty="0" smtClean="0">
                <a:latin typeface="HP Simplified" pitchFamily="34" charset="0"/>
              </a:rPr>
              <a:t>Price/Stock Index </a:t>
            </a:r>
            <a:endParaRPr lang="en-US" sz="1000" dirty="0">
              <a:latin typeface="HP Simplified" pitchFamily="34" charset="0"/>
            </a:endParaRPr>
          </a:p>
        </p:txBody>
      </p:sp>
      <p:grpSp>
        <p:nvGrpSpPr>
          <p:cNvPr id="7" name="Group 14"/>
          <p:cNvGrpSpPr/>
          <p:nvPr/>
        </p:nvGrpSpPr>
        <p:grpSpPr>
          <a:xfrm rot="466037">
            <a:off x="4507923" y="2041253"/>
            <a:ext cx="1503785" cy="1349470"/>
            <a:chOff x="4354095" y="2108434"/>
            <a:chExt cx="4718595" cy="3947193"/>
          </a:xfrm>
          <a:effectLst>
            <a:outerShdw blurRad="457200" dist="38100" dir="2700000" algn="tl" rotWithShape="0">
              <a:prstClr val="black">
                <a:alpha val="17000"/>
              </a:prstClr>
            </a:outerShdw>
          </a:effectLst>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4095" y="2108434"/>
              <a:ext cx="4709695" cy="3930830"/>
            </a:xfrm>
            <a:prstGeom prst="rect">
              <a:avLst/>
            </a:prstGeom>
            <a:ln w="6350">
              <a:solidFill>
                <a:schemeClr val="tx1"/>
              </a:solidFill>
            </a:ln>
            <a:scene3d>
              <a:camera prst="perspectiveContrastingLeftFacing"/>
              <a:lightRig rig="threePt" dir="t"/>
            </a:scene3d>
          </p:spPr>
        </p:pic>
        <p:sp>
          <p:nvSpPr>
            <p:cNvPr id="17" name="Rectangle 16"/>
            <p:cNvSpPr/>
            <p:nvPr/>
          </p:nvSpPr>
          <p:spPr>
            <a:xfrm>
              <a:off x="4362995" y="2124797"/>
              <a:ext cx="4709695" cy="3930830"/>
            </a:xfrm>
            <a:prstGeom prst="rect">
              <a:avLst/>
            </a:prstGeom>
            <a:gradFill flip="none" rotWithShape="1">
              <a:gsLst>
                <a:gs pos="0">
                  <a:schemeClr val="bg1"/>
                </a:gs>
                <a:gs pos="45000">
                  <a:schemeClr val="bg1">
                    <a:alpha val="0"/>
                  </a:schemeClr>
                </a:gs>
                <a:gs pos="98000">
                  <a:schemeClr val="bg1">
                    <a:alpha val="0"/>
                  </a:schemeClr>
                </a:gs>
              </a:gsLst>
              <a:lin ang="17400000" scaled="0"/>
              <a:tileRect/>
            </a:gradFill>
            <a:ln w="6350">
              <a:solidFill>
                <a:schemeClr val="tx1"/>
              </a:solidFill>
            </a:ln>
            <a:effectLst/>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HP Simplified" pitchFamily="34" charset="0"/>
              </a:endParaRPr>
            </a:p>
          </p:txBody>
        </p:sp>
      </p:grpSp>
      <p:cxnSp>
        <p:nvCxnSpPr>
          <p:cNvPr id="20" name="Straight Arrow Connector 19"/>
          <p:cNvCxnSpPr>
            <a:stCxn id="6" idx="4"/>
          </p:cNvCxnSpPr>
          <p:nvPr/>
        </p:nvCxnSpPr>
        <p:spPr>
          <a:xfrm>
            <a:off x="4155059" y="2083127"/>
            <a:ext cx="612884" cy="326244"/>
          </a:xfrm>
          <a:prstGeom prst="straightConnector1">
            <a:avLst/>
          </a:prstGeom>
          <a:ln w="3810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3"/>
          </p:cNvCxnSpPr>
          <p:nvPr/>
        </p:nvCxnSpPr>
        <p:spPr>
          <a:xfrm flipV="1">
            <a:off x="4145266" y="2952750"/>
            <a:ext cx="502934" cy="381000"/>
          </a:xfrm>
          <a:prstGeom prst="straightConnector1">
            <a:avLst/>
          </a:prstGeom>
          <a:ln w="3810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73961" y="1200150"/>
            <a:ext cx="486030" cy="400110"/>
          </a:xfrm>
          <a:prstGeom prst="rect">
            <a:avLst/>
          </a:prstGeom>
          <a:noFill/>
        </p:spPr>
        <p:txBody>
          <a:bodyPr wrap="none" rtlCol="0">
            <a:spAutoFit/>
          </a:bodyPr>
          <a:lstStyle/>
          <a:p>
            <a:r>
              <a:rPr lang="en-US" sz="2000" b="1" dirty="0" smtClean="0">
                <a:solidFill>
                  <a:schemeClr val="accent1"/>
                </a:solidFill>
                <a:latin typeface="HP Simplified" pitchFamily="34" charset="0"/>
              </a:rPr>
              <a:t>HP</a:t>
            </a:r>
            <a:endParaRPr lang="en-US" sz="2000" b="1" dirty="0">
              <a:solidFill>
                <a:schemeClr val="accent1"/>
              </a:solidFill>
              <a:latin typeface="HP Simplified" pitchFamily="34" charset="0"/>
            </a:endParaRPr>
          </a:p>
        </p:txBody>
      </p:sp>
      <p:sp>
        <p:nvSpPr>
          <p:cNvPr id="25" name="TextBox 24"/>
          <p:cNvSpPr txBox="1"/>
          <p:nvPr/>
        </p:nvSpPr>
        <p:spPr>
          <a:xfrm>
            <a:off x="6888466" y="1200150"/>
            <a:ext cx="1399679" cy="400110"/>
          </a:xfrm>
          <a:prstGeom prst="rect">
            <a:avLst/>
          </a:prstGeom>
          <a:noFill/>
        </p:spPr>
        <p:txBody>
          <a:bodyPr wrap="none" rtlCol="0">
            <a:spAutoFit/>
          </a:bodyPr>
          <a:lstStyle/>
          <a:p>
            <a:r>
              <a:rPr lang="en-US" sz="2000" b="1" dirty="0" smtClean="0">
                <a:solidFill>
                  <a:schemeClr val="accent1"/>
                </a:solidFill>
                <a:latin typeface="HP Simplified" pitchFamily="34" charset="0"/>
              </a:rPr>
              <a:t>Distributor</a:t>
            </a:r>
            <a:endParaRPr lang="en-US" sz="2000" b="1" dirty="0">
              <a:solidFill>
                <a:schemeClr val="accent1"/>
              </a:solidFill>
              <a:latin typeface="HP Simplified" pitchFamily="34" charset="0"/>
            </a:endParaRPr>
          </a:p>
        </p:txBody>
      </p:sp>
      <p:sp>
        <p:nvSpPr>
          <p:cNvPr id="32" name="TextBox 31"/>
          <p:cNvSpPr txBox="1"/>
          <p:nvPr/>
        </p:nvSpPr>
        <p:spPr>
          <a:xfrm>
            <a:off x="6912470" y="3801098"/>
            <a:ext cx="1309974" cy="246221"/>
          </a:xfrm>
          <a:prstGeom prst="rect">
            <a:avLst/>
          </a:prstGeom>
          <a:noFill/>
        </p:spPr>
        <p:txBody>
          <a:bodyPr wrap="none" rtlCol="0">
            <a:spAutoFit/>
          </a:bodyPr>
          <a:lstStyle/>
          <a:p>
            <a:r>
              <a:rPr lang="en-US" sz="1000" dirty="0" smtClean="0">
                <a:latin typeface="HP Simplified" pitchFamily="34" charset="0"/>
              </a:rPr>
              <a:t>eCommerce Platform</a:t>
            </a:r>
            <a:endParaRPr lang="en-US" sz="1000" dirty="0">
              <a:latin typeface="HP Simplified" pitchFamily="34" charset="0"/>
            </a:endParaRPr>
          </a:p>
        </p:txBody>
      </p:sp>
      <p:cxnSp>
        <p:nvCxnSpPr>
          <p:cNvPr id="26" name="Straight Arrow Connector 25"/>
          <p:cNvCxnSpPr/>
          <p:nvPr/>
        </p:nvCxnSpPr>
        <p:spPr>
          <a:xfrm>
            <a:off x="5791200" y="3105150"/>
            <a:ext cx="1363950" cy="195574"/>
          </a:xfrm>
          <a:prstGeom prst="straightConnector1">
            <a:avLst/>
          </a:prstGeom>
          <a:ln w="38100"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1"/>
          </p:cNvCxnSpPr>
          <p:nvPr/>
        </p:nvCxnSpPr>
        <p:spPr>
          <a:xfrm flipH="1">
            <a:off x="5867400" y="2274723"/>
            <a:ext cx="838201" cy="231390"/>
          </a:xfrm>
          <a:prstGeom prst="straightConnector1">
            <a:avLst/>
          </a:prstGeom>
          <a:ln w="38100"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Flowchart: Process 38"/>
          <p:cNvSpPr/>
          <p:nvPr/>
        </p:nvSpPr>
        <p:spPr>
          <a:xfrm>
            <a:off x="6172200" y="1200150"/>
            <a:ext cx="2819400" cy="2895600"/>
          </a:xfrm>
          <a:prstGeom prst="flowChartProcess">
            <a:avLst/>
          </a:prstGeom>
          <a:noFill/>
          <a:ln w="28575">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P Simplified" pitchFamily="34" charset="0"/>
            </a:endParaRPr>
          </a:p>
        </p:txBody>
      </p:sp>
      <p:sp>
        <p:nvSpPr>
          <p:cNvPr id="43" name="TextBox 42"/>
          <p:cNvSpPr txBox="1"/>
          <p:nvPr/>
        </p:nvSpPr>
        <p:spPr>
          <a:xfrm>
            <a:off x="6452581" y="4095750"/>
            <a:ext cx="2425664" cy="246221"/>
          </a:xfrm>
          <a:prstGeom prst="rect">
            <a:avLst/>
          </a:prstGeom>
          <a:noFill/>
        </p:spPr>
        <p:txBody>
          <a:bodyPr wrap="none" rtlCol="0">
            <a:spAutoFit/>
          </a:bodyPr>
          <a:lstStyle/>
          <a:p>
            <a:r>
              <a:rPr lang="en-US" sz="1000" b="1" dirty="0" smtClean="0">
                <a:solidFill>
                  <a:schemeClr val="accent4"/>
                </a:solidFill>
                <a:latin typeface="HP Simplified" pitchFamily="34" charset="0"/>
              </a:rPr>
              <a:t>Added with iQuote host subscription</a:t>
            </a:r>
            <a:endParaRPr lang="en-US" sz="1000" b="1" dirty="0">
              <a:solidFill>
                <a:schemeClr val="accent4"/>
              </a:solidFill>
              <a:latin typeface="HP Simplified" pitchFamily="34" charset="0"/>
            </a:endParaRPr>
          </a:p>
        </p:txBody>
      </p:sp>
      <p:sp>
        <p:nvSpPr>
          <p:cNvPr id="45" name="TextBox 44"/>
          <p:cNvSpPr txBox="1"/>
          <p:nvPr/>
        </p:nvSpPr>
        <p:spPr>
          <a:xfrm>
            <a:off x="3425516" y="4095750"/>
            <a:ext cx="2331086" cy="400110"/>
          </a:xfrm>
          <a:prstGeom prst="rect">
            <a:avLst/>
          </a:prstGeom>
          <a:noFill/>
        </p:spPr>
        <p:txBody>
          <a:bodyPr wrap="none" rtlCol="0">
            <a:spAutoFit/>
          </a:bodyPr>
          <a:lstStyle/>
          <a:p>
            <a:pPr algn="ctr"/>
            <a:r>
              <a:rPr lang="en-US" sz="1000" b="1" dirty="0" smtClean="0">
                <a:solidFill>
                  <a:schemeClr val="accent1"/>
                </a:solidFill>
                <a:latin typeface="HP Simplified" pitchFamily="34" charset="0"/>
              </a:rPr>
              <a:t>Hosted “No-IT” evaluation instance</a:t>
            </a:r>
          </a:p>
          <a:p>
            <a:pPr algn="ctr"/>
            <a:r>
              <a:rPr lang="en-US" sz="1000" b="1" dirty="0" smtClean="0">
                <a:solidFill>
                  <a:schemeClr val="accent1"/>
                </a:solidFill>
                <a:latin typeface="HP Simplified" pitchFamily="34" charset="0"/>
              </a:rPr>
              <a:t>or HP iQuote Universal</a:t>
            </a:r>
          </a:p>
        </p:txBody>
      </p:sp>
      <p:sp>
        <p:nvSpPr>
          <p:cNvPr id="47" name="Oval 46"/>
          <p:cNvSpPr/>
          <p:nvPr/>
        </p:nvSpPr>
        <p:spPr>
          <a:xfrm>
            <a:off x="6109562" y="2238018"/>
            <a:ext cx="457199" cy="304800"/>
          </a:xfrm>
          <a:prstGeom prst="ellipse">
            <a:avLst/>
          </a:prstGeom>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700" dirty="0" smtClean="0">
                <a:latin typeface="HP Simplified" pitchFamily="34" charset="0"/>
              </a:rPr>
              <a:t>FTP or</a:t>
            </a:r>
          </a:p>
          <a:p>
            <a:pPr algn="ctr"/>
            <a:r>
              <a:rPr lang="en-US" sz="700" dirty="0" smtClean="0">
                <a:latin typeface="HP Simplified" pitchFamily="34" charset="0"/>
              </a:rPr>
              <a:t>XML</a:t>
            </a:r>
            <a:endParaRPr lang="en-US" sz="700" dirty="0">
              <a:latin typeface="HP Simplified" pitchFamily="34" charset="0"/>
            </a:endParaRPr>
          </a:p>
        </p:txBody>
      </p:sp>
      <p:sp>
        <p:nvSpPr>
          <p:cNvPr id="48" name="Oval 47"/>
          <p:cNvSpPr/>
          <p:nvPr/>
        </p:nvSpPr>
        <p:spPr>
          <a:xfrm>
            <a:off x="6261962" y="3050537"/>
            <a:ext cx="457199" cy="304800"/>
          </a:xfrm>
          <a:prstGeom prst="ellipse">
            <a:avLst/>
          </a:prstGeom>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700" dirty="0" smtClean="0">
                <a:latin typeface="HP Simplified" pitchFamily="34" charset="0"/>
              </a:rPr>
              <a:t>XML or</a:t>
            </a:r>
          </a:p>
          <a:p>
            <a:pPr algn="ctr"/>
            <a:r>
              <a:rPr lang="en-US" sz="700" dirty="0" smtClean="0">
                <a:latin typeface="HP Simplified" pitchFamily="34" charset="0"/>
              </a:rPr>
              <a:t>Email</a:t>
            </a:r>
            <a:endParaRPr lang="en-US" sz="700" dirty="0">
              <a:latin typeface="HP Simplified" pitchFamily="34" charset="0"/>
            </a:endParaRPr>
          </a:p>
        </p:txBody>
      </p:sp>
      <p:pic>
        <p:nvPicPr>
          <p:cNvPr id="3074" name="Picture 2" descr="C:\Users\Greg\AppData\Local\Microsoft\Windows\Temporary Internet Files\Content.IE5\943U18MJ\MC900433864[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98753" y="2886633"/>
            <a:ext cx="937407" cy="93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808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HP iQuote Works</a:t>
            </a:r>
            <a:endParaRPr lang="en-US" dirty="0"/>
          </a:p>
        </p:txBody>
      </p:sp>
      <p:sp>
        <p:nvSpPr>
          <p:cNvPr id="4" name="Subtitle 3"/>
          <p:cNvSpPr>
            <a:spLocks noGrp="1"/>
          </p:cNvSpPr>
          <p:nvPr>
            <p:ph type="subTitle" idx="4294967295"/>
          </p:nvPr>
        </p:nvSpPr>
        <p:spPr>
          <a:xfrm>
            <a:off x="249381" y="574242"/>
            <a:ext cx="8459788" cy="277812"/>
          </a:xfrm>
          <a:prstGeom prst="rect">
            <a:avLst/>
          </a:prstGeom>
        </p:spPr>
        <p:txBody>
          <a:bodyPr/>
          <a:lstStyle/>
          <a:p>
            <a:r>
              <a:rPr lang="en-US" dirty="0" smtClean="0"/>
              <a:t>Streamline your sales quotation process</a:t>
            </a:r>
            <a:endParaRPr lang="en-US" dirty="0"/>
          </a:p>
        </p:txBody>
      </p:sp>
      <p:sp>
        <p:nvSpPr>
          <p:cNvPr id="7" name="Flowchart: Punched Tape 6"/>
          <p:cNvSpPr/>
          <p:nvPr/>
        </p:nvSpPr>
        <p:spPr>
          <a:xfrm>
            <a:off x="1846976" y="1352550"/>
            <a:ext cx="1143000" cy="710988"/>
          </a:xfrm>
          <a:prstGeom prst="flowChartPunchedTap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HP Simplified" pitchFamily="34" charset="0"/>
              </a:rPr>
              <a:t>Browse Products</a:t>
            </a:r>
            <a:endParaRPr lang="en-US" sz="1050" dirty="0">
              <a:latin typeface="HP Simplified" pitchFamily="34" charset="0"/>
            </a:endParaRPr>
          </a:p>
        </p:txBody>
      </p:sp>
      <p:sp>
        <p:nvSpPr>
          <p:cNvPr id="13" name="Rectangle 12"/>
          <p:cNvSpPr/>
          <p:nvPr/>
        </p:nvSpPr>
        <p:spPr>
          <a:xfrm>
            <a:off x="0" y="1523378"/>
            <a:ext cx="1833693" cy="369332"/>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r>
              <a:rPr lang="en-US" sz="1000" i="1" dirty="0" smtClean="0">
                <a:solidFill>
                  <a:schemeClr val="tx1"/>
                </a:solidFill>
                <a:latin typeface="HP Simplified" pitchFamily="34" charset="0"/>
              </a:rPr>
              <a:t>“I need to configure a ProLiant DL380p”</a:t>
            </a:r>
            <a:endParaRPr lang="en-US" sz="1000" i="1" dirty="0">
              <a:solidFill>
                <a:schemeClr val="tx1"/>
              </a:solidFill>
              <a:latin typeface="HP Simplified" pitchFamily="34" charset="0"/>
            </a:endParaRPr>
          </a:p>
        </p:txBody>
      </p:sp>
      <p:sp>
        <p:nvSpPr>
          <p:cNvPr id="16" name="Flowchart: Punched Tape 15"/>
          <p:cNvSpPr/>
          <p:nvPr/>
        </p:nvSpPr>
        <p:spPr>
          <a:xfrm>
            <a:off x="1846976" y="2635356"/>
            <a:ext cx="1143000" cy="710988"/>
          </a:xfrm>
          <a:prstGeom prst="flowChartPunchedTape">
            <a:avLst/>
          </a:prstGeom>
          <a:gradFill>
            <a:gsLst>
              <a:gs pos="0">
                <a:schemeClr val="accent1">
                  <a:lumMod val="20000"/>
                  <a:lumOff val="80000"/>
                </a:schemeClr>
              </a:gs>
              <a:gs pos="100000">
                <a:schemeClr val="bg1"/>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tx1"/>
                </a:solidFill>
                <a:latin typeface="HP Simplified" pitchFamily="34" charset="0"/>
              </a:rPr>
              <a:t>Product Finder</a:t>
            </a:r>
            <a:endParaRPr lang="en-US" sz="1050" dirty="0">
              <a:solidFill>
                <a:schemeClr val="tx1"/>
              </a:solidFill>
              <a:latin typeface="HP Simplified" pitchFamily="34" charset="0"/>
            </a:endParaRPr>
          </a:p>
        </p:txBody>
      </p:sp>
      <p:sp>
        <p:nvSpPr>
          <p:cNvPr id="17" name="Flowchart: Punched Tape 16"/>
          <p:cNvSpPr/>
          <p:nvPr/>
        </p:nvSpPr>
        <p:spPr>
          <a:xfrm>
            <a:off x="1846976" y="3918162"/>
            <a:ext cx="1143000" cy="710988"/>
          </a:xfrm>
          <a:prstGeom prst="flowChartPunchedTape">
            <a:avLst/>
          </a:prstGeom>
          <a:gradFill>
            <a:gsLst>
              <a:gs pos="0">
                <a:schemeClr val="accent1">
                  <a:lumMod val="20000"/>
                  <a:lumOff val="80000"/>
                </a:schemeClr>
              </a:gs>
              <a:gs pos="100000">
                <a:schemeClr val="bg1"/>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tx1"/>
                </a:solidFill>
                <a:latin typeface="HP Simplified" pitchFamily="34" charset="0"/>
              </a:rPr>
              <a:t>Solution Library</a:t>
            </a:r>
            <a:endParaRPr lang="en-US" sz="1050" dirty="0">
              <a:solidFill>
                <a:schemeClr val="tx1"/>
              </a:solidFill>
              <a:latin typeface="HP Simplified" pitchFamily="34" charset="0"/>
            </a:endParaRPr>
          </a:p>
        </p:txBody>
      </p:sp>
      <p:sp>
        <p:nvSpPr>
          <p:cNvPr id="22" name="TextBox 21"/>
          <p:cNvSpPr txBox="1"/>
          <p:nvPr/>
        </p:nvSpPr>
        <p:spPr>
          <a:xfrm>
            <a:off x="228600" y="1047750"/>
            <a:ext cx="2819400" cy="307777"/>
          </a:xfrm>
          <a:prstGeom prst="rect">
            <a:avLst/>
          </a:prstGeom>
          <a:noFill/>
        </p:spPr>
        <p:txBody>
          <a:bodyPr wrap="square" rtlCol="0">
            <a:spAutoFit/>
          </a:bodyPr>
          <a:lstStyle/>
          <a:p>
            <a:r>
              <a:rPr lang="en-US" sz="1400" b="1" dirty="0" smtClean="0">
                <a:solidFill>
                  <a:schemeClr val="accent1"/>
                </a:solidFill>
                <a:latin typeface="HP Simplified" pitchFamily="34" charset="0"/>
              </a:rPr>
              <a:t>iQuote starts where you start:</a:t>
            </a:r>
            <a:endParaRPr lang="en-US" sz="1400" b="1" dirty="0">
              <a:solidFill>
                <a:schemeClr val="accent1"/>
              </a:solidFill>
              <a:latin typeface="HP Simplified" pitchFamily="34" charset="0"/>
            </a:endParaRPr>
          </a:p>
        </p:txBody>
      </p:sp>
      <p:sp>
        <p:nvSpPr>
          <p:cNvPr id="23" name="Flowchart: Punched Tape 22"/>
          <p:cNvSpPr/>
          <p:nvPr/>
        </p:nvSpPr>
        <p:spPr>
          <a:xfrm>
            <a:off x="1846976" y="1993953"/>
            <a:ext cx="1143000" cy="710988"/>
          </a:xfrm>
          <a:prstGeom prst="flowChartPunchedTap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HP Simplified" pitchFamily="34" charset="0"/>
              </a:rPr>
              <a:t>Shopping List</a:t>
            </a:r>
            <a:endParaRPr lang="en-US" sz="1050" dirty="0">
              <a:latin typeface="HP Simplified" pitchFamily="34" charset="0"/>
            </a:endParaRPr>
          </a:p>
        </p:txBody>
      </p:sp>
      <p:sp>
        <p:nvSpPr>
          <p:cNvPr id="25" name="Pentagon 24"/>
          <p:cNvSpPr/>
          <p:nvPr/>
        </p:nvSpPr>
        <p:spPr>
          <a:xfrm>
            <a:off x="6934200" y="1682538"/>
            <a:ext cx="1143000" cy="508212"/>
          </a:xfrm>
          <a:prstGeom prst="homePlate">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050" dirty="0" smtClean="0">
                <a:solidFill>
                  <a:schemeClr val="tx1"/>
                </a:solidFill>
                <a:latin typeface="HP Simplified" pitchFamily="34" charset="0"/>
              </a:rPr>
              <a:t>Buy Now!</a:t>
            </a:r>
            <a:endParaRPr lang="en-US" sz="1050" dirty="0">
              <a:solidFill>
                <a:schemeClr val="tx1"/>
              </a:solidFill>
              <a:latin typeface="HP Simplified" pitchFamily="34" charset="0"/>
            </a:endParaRPr>
          </a:p>
        </p:txBody>
      </p:sp>
      <p:sp>
        <p:nvSpPr>
          <p:cNvPr id="26" name="Pentagon 25"/>
          <p:cNvSpPr/>
          <p:nvPr/>
        </p:nvSpPr>
        <p:spPr>
          <a:xfrm>
            <a:off x="6934200" y="2266791"/>
            <a:ext cx="1143000" cy="508212"/>
          </a:xfrm>
          <a:prstGeom prst="homePlate">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050" dirty="0" smtClean="0">
                <a:solidFill>
                  <a:schemeClr val="tx1"/>
                </a:solidFill>
                <a:latin typeface="HP Simplified" pitchFamily="34" charset="0"/>
              </a:rPr>
              <a:t>Export</a:t>
            </a:r>
            <a:endParaRPr lang="en-US" sz="1050" dirty="0">
              <a:solidFill>
                <a:schemeClr val="tx1"/>
              </a:solidFill>
              <a:latin typeface="HP Simplified" pitchFamily="34" charset="0"/>
            </a:endParaRPr>
          </a:p>
        </p:txBody>
      </p:sp>
      <p:sp>
        <p:nvSpPr>
          <p:cNvPr id="27" name="Pentagon 26"/>
          <p:cNvSpPr/>
          <p:nvPr/>
        </p:nvSpPr>
        <p:spPr>
          <a:xfrm>
            <a:off x="6941191" y="2851044"/>
            <a:ext cx="1143000" cy="508212"/>
          </a:xfrm>
          <a:prstGeom prst="homePlate">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050" dirty="0" smtClean="0">
                <a:solidFill>
                  <a:schemeClr val="tx1"/>
                </a:solidFill>
                <a:latin typeface="HP Simplified" pitchFamily="34" charset="0"/>
              </a:rPr>
              <a:t>Email</a:t>
            </a:r>
            <a:endParaRPr lang="en-US" sz="1050" dirty="0">
              <a:solidFill>
                <a:schemeClr val="tx1"/>
              </a:solidFill>
              <a:latin typeface="HP Simplified" pitchFamily="34" charset="0"/>
            </a:endParaRPr>
          </a:p>
        </p:txBody>
      </p:sp>
      <p:sp>
        <p:nvSpPr>
          <p:cNvPr id="28" name="Pentagon 27"/>
          <p:cNvSpPr/>
          <p:nvPr/>
        </p:nvSpPr>
        <p:spPr>
          <a:xfrm>
            <a:off x="6941191" y="4019550"/>
            <a:ext cx="1143000" cy="508212"/>
          </a:xfrm>
          <a:prstGeom prst="homePlate">
            <a:avLst/>
          </a:prstGeom>
          <a:gradFill>
            <a:gsLst>
              <a:gs pos="0">
                <a:schemeClr val="accent3">
                  <a:lumMod val="40000"/>
                  <a:lumOff val="60000"/>
                </a:schemeClr>
              </a:gs>
              <a:gs pos="100000">
                <a:schemeClr val="bg1"/>
              </a:gs>
            </a:gsLst>
          </a:gradFill>
          <a:ln>
            <a:prstDash val="dash"/>
          </a:ln>
        </p:spPr>
        <p:style>
          <a:lnRef idx="1">
            <a:schemeClr val="accent3"/>
          </a:lnRef>
          <a:fillRef idx="3">
            <a:schemeClr val="accent3"/>
          </a:fillRef>
          <a:effectRef idx="2">
            <a:schemeClr val="accent3"/>
          </a:effectRef>
          <a:fontRef idx="minor">
            <a:schemeClr val="lt1"/>
          </a:fontRef>
        </p:style>
        <p:txBody>
          <a:bodyPr rtlCol="0" anchor="ctr"/>
          <a:lstStyle/>
          <a:p>
            <a:r>
              <a:rPr lang="en-US" sz="1050" dirty="0" smtClean="0">
                <a:solidFill>
                  <a:schemeClr val="tx1"/>
                </a:solidFill>
                <a:latin typeface="HP Simplified" pitchFamily="34" charset="0"/>
              </a:rPr>
              <a:t>Smart Quote</a:t>
            </a:r>
            <a:endParaRPr lang="en-US" sz="1050" dirty="0">
              <a:solidFill>
                <a:schemeClr val="tx1"/>
              </a:solidFill>
              <a:latin typeface="HP Simplified" pitchFamily="34" charset="0"/>
            </a:endParaRPr>
          </a:p>
        </p:txBody>
      </p:sp>
      <p:sp>
        <p:nvSpPr>
          <p:cNvPr id="29" name="Pentagon 28"/>
          <p:cNvSpPr/>
          <p:nvPr/>
        </p:nvSpPr>
        <p:spPr>
          <a:xfrm>
            <a:off x="6941191" y="3435297"/>
            <a:ext cx="1143000" cy="508212"/>
          </a:xfrm>
          <a:prstGeom prst="homePlate">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050" dirty="0" smtClean="0">
                <a:solidFill>
                  <a:schemeClr val="tx1"/>
                </a:solidFill>
                <a:latin typeface="HP Simplified" pitchFamily="34" charset="0"/>
              </a:rPr>
              <a:t>3</a:t>
            </a:r>
            <a:r>
              <a:rPr lang="en-US" sz="1050" baseline="30000" dirty="0" smtClean="0">
                <a:solidFill>
                  <a:schemeClr val="tx1"/>
                </a:solidFill>
                <a:latin typeface="HP Simplified" pitchFamily="34" charset="0"/>
              </a:rPr>
              <a:t>rd</a:t>
            </a:r>
            <a:r>
              <a:rPr lang="en-US" sz="1050" dirty="0" smtClean="0">
                <a:solidFill>
                  <a:schemeClr val="tx1"/>
                </a:solidFill>
                <a:latin typeface="HP Simplified" pitchFamily="34" charset="0"/>
              </a:rPr>
              <a:t> Party Tools</a:t>
            </a:r>
          </a:p>
          <a:p>
            <a:r>
              <a:rPr lang="en-US" sz="800" dirty="0" smtClean="0">
                <a:solidFill>
                  <a:schemeClr val="tx1"/>
                </a:solidFill>
                <a:latin typeface="HP Simplified" pitchFamily="34" charset="0"/>
              </a:rPr>
              <a:t>(i.e. QuoteWerks)</a:t>
            </a:r>
            <a:endParaRPr lang="en-US" sz="700" dirty="0">
              <a:solidFill>
                <a:schemeClr val="tx1"/>
              </a:solidFill>
              <a:latin typeface="HP Simplified" pitchFamily="34" charset="0"/>
            </a:endParaRPr>
          </a:p>
        </p:txBody>
      </p:sp>
      <p:sp>
        <p:nvSpPr>
          <p:cNvPr id="30" name="TextBox 29"/>
          <p:cNvSpPr txBox="1"/>
          <p:nvPr/>
        </p:nvSpPr>
        <p:spPr>
          <a:xfrm>
            <a:off x="6781800" y="1047750"/>
            <a:ext cx="2209800" cy="523220"/>
          </a:xfrm>
          <a:prstGeom prst="rect">
            <a:avLst/>
          </a:prstGeom>
          <a:noFill/>
        </p:spPr>
        <p:txBody>
          <a:bodyPr wrap="square" rtlCol="0">
            <a:spAutoFit/>
          </a:bodyPr>
          <a:lstStyle/>
          <a:p>
            <a:r>
              <a:rPr lang="en-US" sz="1400" b="1" dirty="0" smtClean="0">
                <a:solidFill>
                  <a:schemeClr val="accent1"/>
                </a:solidFill>
                <a:latin typeface="HP Simplified" pitchFamily="34" charset="0"/>
              </a:rPr>
              <a:t>iQuote takes you</a:t>
            </a:r>
          </a:p>
          <a:p>
            <a:r>
              <a:rPr lang="en-US" sz="1400" b="1" dirty="0" smtClean="0">
                <a:solidFill>
                  <a:schemeClr val="accent1"/>
                </a:solidFill>
                <a:latin typeface="HP Simplified" pitchFamily="34" charset="0"/>
              </a:rPr>
              <a:t>where you need to go:</a:t>
            </a:r>
            <a:endParaRPr lang="en-US" sz="1400" b="1" dirty="0">
              <a:solidFill>
                <a:schemeClr val="accent1"/>
              </a:solidFill>
              <a:latin typeface="HP Simplified" pitchFamily="34" charset="0"/>
            </a:endParaRPr>
          </a:p>
        </p:txBody>
      </p:sp>
      <p:sp>
        <p:nvSpPr>
          <p:cNvPr id="31" name="TextBox 30"/>
          <p:cNvSpPr txBox="1"/>
          <p:nvPr/>
        </p:nvSpPr>
        <p:spPr>
          <a:xfrm>
            <a:off x="3605362" y="1047750"/>
            <a:ext cx="2109638" cy="307777"/>
          </a:xfrm>
          <a:prstGeom prst="rect">
            <a:avLst/>
          </a:prstGeom>
          <a:noFill/>
        </p:spPr>
        <p:txBody>
          <a:bodyPr wrap="square" rtlCol="0">
            <a:spAutoFit/>
          </a:bodyPr>
          <a:lstStyle/>
          <a:p>
            <a:r>
              <a:rPr lang="en-US" sz="1400" b="1" dirty="0" smtClean="0">
                <a:solidFill>
                  <a:schemeClr val="accent1"/>
                </a:solidFill>
                <a:latin typeface="HP Simplified" pitchFamily="34" charset="0"/>
              </a:rPr>
              <a:t>iQuote thinks for you:</a:t>
            </a:r>
            <a:endParaRPr lang="en-US" sz="1400" b="1" dirty="0">
              <a:solidFill>
                <a:schemeClr val="accent1"/>
              </a:solidFill>
              <a:latin typeface="HP Simplified" pitchFamily="34" charset="0"/>
            </a:endParaRPr>
          </a:p>
        </p:txBody>
      </p:sp>
      <p:sp>
        <p:nvSpPr>
          <p:cNvPr id="35" name="Cube 34"/>
          <p:cNvSpPr/>
          <p:nvPr/>
        </p:nvSpPr>
        <p:spPr>
          <a:xfrm>
            <a:off x="3510964" y="1805428"/>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Options</a:t>
            </a:r>
          </a:p>
          <a:p>
            <a:pPr algn="ctr"/>
            <a:r>
              <a:rPr lang="en-US" sz="1050" dirty="0" smtClean="0">
                <a:latin typeface="HP Simplified" pitchFamily="34" charset="0"/>
              </a:rPr>
              <a:t>Attach</a:t>
            </a:r>
            <a:endParaRPr lang="en-US" sz="1050" dirty="0">
              <a:latin typeface="HP Simplified" pitchFamily="34" charset="0"/>
            </a:endParaRPr>
          </a:p>
        </p:txBody>
      </p:sp>
      <p:sp>
        <p:nvSpPr>
          <p:cNvPr id="38" name="Right Arrow 37"/>
          <p:cNvSpPr/>
          <p:nvPr/>
        </p:nvSpPr>
        <p:spPr>
          <a:xfrm>
            <a:off x="5265267" y="2925966"/>
            <a:ext cx="342655" cy="342655"/>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latin typeface="HP Simplified" pitchFamily="34" charset="0"/>
            </a:endParaRPr>
          </a:p>
        </p:txBody>
      </p:sp>
      <p:sp>
        <p:nvSpPr>
          <p:cNvPr id="45" name="Cube 44"/>
          <p:cNvSpPr/>
          <p:nvPr/>
        </p:nvSpPr>
        <p:spPr>
          <a:xfrm>
            <a:off x="3505200" y="2572545"/>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Care</a:t>
            </a:r>
          </a:p>
          <a:p>
            <a:pPr algn="ctr"/>
            <a:r>
              <a:rPr lang="en-US" sz="1050" dirty="0" smtClean="0">
                <a:latin typeface="HP Simplified" pitchFamily="34" charset="0"/>
              </a:rPr>
              <a:t>Packs</a:t>
            </a:r>
            <a:endParaRPr lang="en-US" sz="1050" dirty="0">
              <a:latin typeface="HP Simplified" pitchFamily="34" charset="0"/>
            </a:endParaRPr>
          </a:p>
        </p:txBody>
      </p:sp>
      <p:grpSp>
        <p:nvGrpSpPr>
          <p:cNvPr id="2" name="Group 60"/>
          <p:cNvGrpSpPr/>
          <p:nvPr/>
        </p:nvGrpSpPr>
        <p:grpSpPr>
          <a:xfrm>
            <a:off x="5707820" y="2674869"/>
            <a:ext cx="616780" cy="828001"/>
            <a:chOff x="5943600" y="2510417"/>
            <a:chExt cx="685800" cy="920658"/>
          </a:xfrm>
        </p:grpSpPr>
        <p:sp>
          <p:nvSpPr>
            <p:cNvPr id="39" name="Folded Corner 38"/>
            <p:cNvSpPr/>
            <p:nvPr/>
          </p:nvSpPr>
          <p:spPr>
            <a:xfrm>
              <a:off x="5943600" y="2510417"/>
              <a:ext cx="685800" cy="920658"/>
            </a:xfrm>
            <a:prstGeom prst="foldedCorner">
              <a:avLst/>
            </a:prstGeom>
            <a:solidFill>
              <a:schemeClr val="bg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r>
                <a:rPr lang="en-US" sz="1400" dirty="0" smtClean="0">
                  <a:solidFill>
                    <a:srgbClr val="92D050"/>
                  </a:solidFill>
                  <a:latin typeface="HP Simplified" pitchFamily="34" charset="0"/>
                  <a:sym typeface="Wingdings 2"/>
                </a:rPr>
                <a:t> $</a:t>
              </a:r>
            </a:p>
            <a:p>
              <a:r>
                <a:rPr lang="en-US" sz="1400" dirty="0" smtClean="0">
                  <a:solidFill>
                    <a:srgbClr val="92D050"/>
                  </a:solidFill>
                  <a:latin typeface="HP Simplified" pitchFamily="34" charset="0"/>
                  <a:sym typeface="Wingdings 2"/>
                </a:rPr>
                <a:t> </a:t>
              </a:r>
              <a:r>
                <a:rPr lang="en-US" sz="1400" dirty="0">
                  <a:solidFill>
                    <a:srgbClr val="92D050"/>
                  </a:solidFill>
                  <a:latin typeface="HP Simplified" pitchFamily="34" charset="0"/>
                  <a:sym typeface="Wingdings 2"/>
                </a:rPr>
                <a:t>$</a:t>
              </a:r>
            </a:p>
            <a:p>
              <a:r>
                <a:rPr lang="en-US" sz="1400" dirty="0" smtClean="0">
                  <a:solidFill>
                    <a:srgbClr val="92D050"/>
                  </a:solidFill>
                  <a:latin typeface="HP Simplified" pitchFamily="34" charset="0"/>
                  <a:sym typeface="Wingdings 2"/>
                </a:rPr>
                <a:t> $</a:t>
              </a:r>
            </a:p>
          </p:txBody>
        </p:sp>
        <p:cxnSp>
          <p:nvCxnSpPr>
            <p:cNvPr id="55" name="Straight Connector 54"/>
            <p:cNvCxnSpPr/>
            <p:nvPr/>
          </p:nvCxnSpPr>
          <p:spPr>
            <a:xfrm>
              <a:off x="6019800" y="3257550"/>
              <a:ext cx="457200" cy="0"/>
            </a:xfrm>
            <a:prstGeom prst="line">
              <a:avLst/>
            </a:prstGeom>
            <a:ln w="28575" cmpd="sng">
              <a:solidFill>
                <a:srgbClr val="92D050"/>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0" y="2571750"/>
            <a:ext cx="1833693" cy="78483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r>
              <a:rPr lang="en-US" sz="1000" i="1" dirty="0" smtClean="0">
                <a:solidFill>
                  <a:schemeClr val="tx1"/>
                </a:solidFill>
                <a:latin typeface="HP Simplified" pitchFamily="34" charset="0"/>
              </a:rPr>
              <a:t>“I need a 2 socket rack server with 8 drive bays, 64GB of RAM and redundant power supplies”</a:t>
            </a:r>
            <a:endParaRPr lang="en-US" sz="1000" i="1" dirty="0">
              <a:solidFill>
                <a:schemeClr val="tx1"/>
              </a:solidFill>
              <a:latin typeface="HP Simplified" pitchFamily="34" charset="0"/>
            </a:endParaRPr>
          </a:p>
        </p:txBody>
      </p:sp>
      <p:sp>
        <p:nvSpPr>
          <p:cNvPr id="15" name="Rectangle 14"/>
          <p:cNvSpPr/>
          <p:nvPr/>
        </p:nvSpPr>
        <p:spPr>
          <a:xfrm>
            <a:off x="0" y="4080401"/>
            <a:ext cx="1833693" cy="37711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r>
              <a:rPr lang="en-US" sz="1000" i="1" dirty="0" smtClean="0">
                <a:solidFill>
                  <a:schemeClr val="tx1"/>
                </a:solidFill>
                <a:latin typeface="HP Simplified" pitchFamily="34" charset="0"/>
              </a:rPr>
              <a:t>“I need an entry level virtualization solution”</a:t>
            </a:r>
            <a:endParaRPr lang="en-US" sz="1000" i="1" dirty="0">
              <a:solidFill>
                <a:schemeClr val="tx1"/>
              </a:solidFill>
              <a:latin typeface="HP Simplified" pitchFamily="34" charset="0"/>
            </a:endParaRPr>
          </a:p>
        </p:txBody>
      </p:sp>
      <p:sp>
        <p:nvSpPr>
          <p:cNvPr id="21" name="Rectangle 20"/>
          <p:cNvSpPr/>
          <p:nvPr/>
        </p:nvSpPr>
        <p:spPr>
          <a:xfrm>
            <a:off x="0" y="2095531"/>
            <a:ext cx="1833693" cy="50783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r>
              <a:rPr lang="en-US" sz="1000" i="1" dirty="0" smtClean="0">
                <a:solidFill>
                  <a:schemeClr val="tx1"/>
                </a:solidFill>
                <a:latin typeface="HP Simplified" pitchFamily="34" charset="0"/>
              </a:rPr>
              <a:t>“I need to confirm this parts list is valid and complete”</a:t>
            </a:r>
            <a:endParaRPr lang="en-US" sz="1000" i="1" dirty="0">
              <a:solidFill>
                <a:schemeClr val="tx1"/>
              </a:solidFill>
              <a:latin typeface="HP Simplified" pitchFamily="34" charset="0"/>
            </a:endParaRPr>
          </a:p>
        </p:txBody>
      </p:sp>
      <p:sp>
        <p:nvSpPr>
          <p:cNvPr id="64" name="7-Point Star 63"/>
          <p:cNvSpPr/>
          <p:nvPr/>
        </p:nvSpPr>
        <p:spPr>
          <a:xfrm>
            <a:off x="2837576" y="4324350"/>
            <a:ext cx="228600" cy="228600"/>
          </a:xfrm>
          <a:prstGeom prst="star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P Simplified" pitchFamily="34" charset="0"/>
            </a:endParaRPr>
          </a:p>
        </p:txBody>
      </p:sp>
      <p:sp>
        <p:nvSpPr>
          <p:cNvPr id="66" name="7-Point Star 65"/>
          <p:cNvSpPr/>
          <p:nvPr/>
        </p:nvSpPr>
        <p:spPr>
          <a:xfrm>
            <a:off x="7772400" y="4324350"/>
            <a:ext cx="228600" cy="228600"/>
          </a:xfrm>
          <a:prstGeom prst="star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P Simplified" pitchFamily="34" charset="0"/>
            </a:endParaRPr>
          </a:p>
        </p:txBody>
      </p:sp>
      <p:sp>
        <p:nvSpPr>
          <p:cNvPr id="67" name="7-Point Star 66"/>
          <p:cNvSpPr/>
          <p:nvPr/>
        </p:nvSpPr>
        <p:spPr>
          <a:xfrm>
            <a:off x="4273439" y="4781550"/>
            <a:ext cx="228600" cy="228600"/>
          </a:xfrm>
          <a:prstGeom prst="star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P Simplified" pitchFamily="34" charset="0"/>
            </a:endParaRPr>
          </a:p>
        </p:txBody>
      </p:sp>
      <p:sp>
        <p:nvSpPr>
          <p:cNvPr id="68" name="TextBox 67"/>
          <p:cNvSpPr txBox="1"/>
          <p:nvPr/>
        </p:nvSpPr>
        <p:spPr>
          <a:xfrm>
            <a:off x="4419600" y="4774168"/>
            <a:ext cx="934871" cy="261610"/>
          </a:xfrm>
          <a:prstGeom prst="rect">
            <a:avLst/>
          </a:prstGeom>
          <a:noFill/>
        </p:spPr>
        <p:txBody>
          <a:bodyPr wrap="none" rtlCol="0">
            <a:spAutoFit/>
          </a:bodyPr>
          <a:lstStyle/>
          <a:p>
            <a:r>
              <a:rPr lang="en-US" sz="1100" dirty="0" smtClean="0">
                <a:latin typeface="HP Simplified" pitchFamily="34" charset="0"/>
              </a:rPr>
              <a:t>Coming soon</a:t>
            </a:r>
            <a:endParaRPr lang="en-US" sz="1100" dirty="0">
              <a:latin typeface="HP Simplified" pitchFamily="34" charset="0"/>
            </a:endParaRPr>
          </a:p>
        </p:txBody>
      </p:sp>
      <p:sp>
        <p:nvSpPr>
          <p:cNvPr id="36" name="Flowchart: Punched Tape 35"/>
          <p:cNvSpPr/>
          <p:nvPr/>
        </p:nvSpPr>
        <p:spPr>
          <a:xfrm>
            <a:off x="1846976" y="3276759"/>
            <a:ext cx="1143000" cy="710988"/>
          </a:xfrm>
          <a:prstGeom prst="flowChartPunchedTape">
            <a:avLst/>
          </a:prstGeom>
          <a:gradFill>
            <a:gsLst>
              <a:gs pos="0">
                <a:schemeClr val="accent1">
                  <a:lumMod val="20000"/>
                  <a:lumOff val="80000"/>
                </a:schemeClr>
              </a:gs>
              <a:gs pos="100000">
                <a:schemeClr val="bg1"/>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tx1"/>
                </a:solidFill>
                <a:latin typeface="HP Simplified" pitchFamily="34" charset="0"/>
              </a:rPr>
              <a:t>Deal Converter</a:t>
            </a:r>
            <a:endParaRPr lang="en-US" sz="1050" dirty="0">
              <a:solidFill>
                <a:schemeClr val="tx1"/>
              </a:solidFill>
              <a:latin typeface="HP Simplified" pitchFamily="34" charset="0"/>
            </a:endParaRPr>
          </a:p>
        </p:txBody>
      </p:sp>
      <p:sp>
        <p:nvSpPr>
          <p:cNvPr id="37" name="Rectangle 36"/>
          <p:cNvSpPr/>
          <p:nvPr/>
        </p:nvSpPr>
        <p:spPr>
          <a:xfrm>
            <a:off x="0" y="3409950"/>
            <a:ext cx="1833693" cy="37711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a:r>
              <a:rPr lang="en-US" sz="1000" i="1" dirty="0" smtClean="0">
                <a:solidFill>
                  <a:schemeClr val="tx1"/>
                </a:solidFill>
                <a:latin typeface="HP Simplified" pitchFamily="34" charset="0"/>
              </a:rPr>
              <a:t>“What’s should I sell against a Dell PowerEdge </a:t>
            </a:r>
            <a:r>
              <a:rPr lang="en-US" sz="1000" i="1" dirty="0" err="1" smtClean="0">
                <a:solidFill>
                  <a:schemeClr val="tx1"/>
                </a:solidFill>
                <a:latin typeface="HP Simplified" pitchFamily="34" charset="0"/>
              </a:rPr>
              <a:t>xxxx</a:t>
            </a:r>
            <a:r>
              <a:rPr lang="en-US" sz="1000" i="1" dirty="0" smtClean="0">
                <a:solidFill>
                  <a:schemeClr val="tx1"/>
                </a:solidFill>
                <a:latin typeface="HP Simplified" pitchFamily="34" charset="0"/>
              </a:rPr>
              <a:t>”</a:t>
            </a:r>
            <a:endParaRPr lang="en-US" sz="1000" i="1" dirty="0">
              <a:solidFill>
                <a:schemeClr val="tx1"/>
              </a:solidFill>
              <a:latin typeface="HP Simplified" pitchFamily="34" charset="0"/>
            </a:endParaRPr>
          </a:p>
        </p:txBody>
      </p:sp>
      <p:sp>
        <p:nvSpPr>
          <p:cNvPr id="40" name="7-Point Star 39"/>
          <p:cNvSpPr/>
          <p:nvPr/>
        </p:nvSpPr>
        <p:spPr>
          <a:xfrm>
            <a:off x="2837576" y="3676650"/>
            <a:ext cx="228600" cy="228600"/>
          </a:xfrm>
          <a:prstGeom prst="star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P Simplified" pitchFamily="34" charset="0"/>
            </a:endParaRPr>
          </a:p>
        </p:txBody>
      </p:sp>
      <p:sp>
        <p:nvSpPr>
          <p:cNvPr id="65" name="7-Point Star 64"/>
          <p:cNvSpPr/>
          <p:nvPr/>
        </p:nvSpPr>
        <p:spPr>
          <a:xfrm>
            <a:off x="2837576" y="3028950"/>
            <a:ext cx="228600" cy="228600"/>
          </a:xfrm>
          <a:prstGeom prst="star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P Simplified" pitchFamily="34" charset="0"/>
            </a:endParaRPr>
          </a:p>
        </p:txBody>
      </p:sp>
      <p:sp>
        <p:nvSpPr>
          <p:cNvPr id="46" name="Cube 45"/>
          <p:cNvSpPr/>
          <p:nvPr/>
        </p:nvSpPr>
        <p:spPr>
          <a:xfrm>
            <a:off x="3505200" y="3339662"/>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Config</a:t>
            </a:r>
          </a:p>
          <a:p>
            <a:pPr algn="ctr"/>
            <a:r>
              <a:rPr lang="en-US" sz="1050" dirty="0" smtClean="0">
                <a:latin typeface="HP Simplified" pitchFamily="34" charset="0"/>
              </a:rPr>
              <a:t>Rules</a:t>
            </a:r>
            <a:endParaRPr lang="en-US" sz="1050" dirty="0">
              <a:latin typeface="HP Simplified" pitchFamily="34" charset="0"/>
            </a:endParaRPr>
          </a:p>
        </p:txBody>
      </p:sp>
      <p:sp>
        <p:nvSpPr>
          <p:cNvPr id="42" name="Cube 41"/>
          <p:cNvSpPr/>
          <p:nvPr/>
        </p:nvSpPr>
        <p:spPr>
          <a:xfrm>
            <a:off x="4343400" y="2802575"/>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Promo</a:t>
            </a:r>
          </a:p>
          <a:p>
            <a:pPr algn="ctr"/>
            <a:r>
              <a:rPr lang="en-US" sz="1050" dirty="0" smtClean="0">
                <a:latin typeface="HP Simplified" pitchFamily="34" charset="0"/>
              </a:rPr>
              <a:t>Savings</a:t>
            </a:r>
            <a:endParaRPr lang="en-US" sz="1050" dirty="0">
              <a:latin typeface="HP Simplified" pitchFamily="34" charset="0"/>
            </a:endParaRPr>
          </a:p>
        </p:txBody>
      </p:sp>
      <p:sp>
        <p:nvSpPr>
          <p:cNvPr id="43" name="Cube 42"/>
          <p:cNvSpPr/>
          <p:nvPr/>
        </p:nvSpPr>
        <p:spPr>
          <a:xfrm>
            <a:off x="4343400" y="3566799"/>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My</a:t>
            </a:r>
          </a:p>
          <a:p>
            <a:pPr algn="ctr"/>
            <a:r>
              <a:rPr lang="en-US" sz="1050" dirty="0" smtClean="0">
                <a:latin typeface="HP Simplified" pitchFamily="34" charset="0"/>
              </a:rPr>
              <a:t>Price</a:t>
            </a:r>
            <a:endParaRPr lang="en-US" sz="1050" dirty="0">
              <a:latin typeface="HP Simplified" pitchFamily="34" charset="0"/>
            </a:endParaRPr>
          </a:p>
        </p:txBody>
      </p:sp>
      <p:sp>
        <p:nvSpPr>
          <p:cNvPr id="44" name="Cube 43"/>
          <p:cNvSpPr/>
          <p:nvPr/>
        </p:nvSpPr>
        <p:spPr>
          <a:xfrm>
            <a:off x="4343400" y="2038350"/>
            <a:ext cx="879403" cy="659714"/>
          </a:xfrm>
          <a:prstGeom prst="cube">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1050" dirty="0" smtClean="0">
                <a:latin typeface="HP Simplified" pitchFamily="34" charset="0"/>
              </a:rPr>
              <a:t>In</a:t>
            </a:r>
          </a:p>
          <a:p>
            <a:pPr algn="ctr"/>
            <a:r>
              <a:rPr lang="en-US" sz="1050" dirty="0" smtClean="0">
                <a:latin typeface="HP Simplified" pitchFamily="34" charset="0"/>
              </a:rPr>
              <a:t>Stock?</a:t>
            </a:r>
            <a:endParaRPr lang="en-US" sz="1050" dirty="0">
              <a:latin typeface="HP Simplified" pitchFamily="34" charset="0"/>
            </a:endParaRPr>
          </a:p>
        </p:txBody>
      </p:sp>
    </p:spTree>
    <p:extLst>
      <p:ext uri="{BB962C8B-B14F-4D97-AF65-F5344CB8AC3E}">
        <p14:creationId xmlns:p14="http://schemas.microsoft.com/office/powerpoint/2010/main" val="26384489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HP iQuote Growth &amp; Adoption</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smtClean="0"/>
              <a:pPr/>
              <a:t>55</a:t>
            </a:fld>
            <a:endParaRPr lang="en-US" dirty="0"/>
          </a:p>
        </p:txBody>
      </p:sp>
      <p:sp>
        <p:nvSpPr>
          <p:cNvPr id="2" name="Subtitle 1"/>
          <p:cNvSpPr>
            <a:spLocks noGrp="1"/>
          </p:cNvSpPr>
          <p:nvPr>
            <p:ph type="subTitle" idx="4294967295"/>
          </p:nvPr>
        </p:nvSpPr>
        <p:spPr>
          <a:xfrm>
            <a:off x="0" y="590550"/>
            <a:ext cx="8459788" cy="276225"/>
          </a:xfrm>
          <a:prstGeom prst="rect">
            <a:avLst/>
          </a:prstGeom>
        </p:spPr>
        <p:txBody>
          <a:bodyPr/>
          <a:lstStyle/>
          <a:p>
            <a:r>
              <a:rPr lang="en-US" dirty="0" smtClean="0"/>
              <a:t>    Now expanding to </a:t>
            </a:r>
            <a:r>
              <a:rPr lang="en-US" dirty="0"/>
              <a:t>Latin </a:t>
            </a:r>
            <a:r>
              <a:rPr lang="en-US" dirty="0" smtClean="0"/>
              <a:t>America, Canada &amp; further into Europe</a:t>
            </a:r>
            <a:endParaRPr lang="en-US" dirty="0"/>
          </a:p>
        </p:txBody>
      </p:sp>
      <p:grpSp>
        <p:nvGrpSpPr>
          <p:cNvPr id="5" name="Group 26"/>
          <p:cNvGrpSpPr/>
          <p:nvPr/>
        </p:nvGrpSpPr>
        <p:grpSpPr>
          <a:xfrm>
            <a:off x="242276" y="1475381"/>
            <a:ext cx="2603517" cy="2509475"/>
            <a:chOff x="4751070" y="1408888"/>
            <a:chExt cx="3487110" cy="3361151"/>
          </a:xfrm>
        </p:grpSpPr>
        <p:sp>
          <p:nvSpPr>
            <p:cNvPr id="9" name="Rectangle 8"/>
            <p:cNvSpPr/>
            <p:nvPr/>
          </p:nvSpPr>
          <p:spPr>
            <a:xfrm>
              <a:off x="4751070" y="1411103"/>
              <a:ext cx="3487110" cy="335893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26"/>
            <p:cNvGrpSpPr/>
            <p:nvPr/>
          </p:nvGrpSpPr>
          <p:grpSpPr>
            <a:xfrm>
              <a:off x="4784687" y="1408888"/>
              <a:ext cx="3453492" cy="3314083"/>
              <a:chOff x="4527091" y="1047750"/>
              <a:chExt cx="4616909" cy="4160044"/>
            </a:xfrm>
          </p:grpSpPr>
          <p:pic>
            <p:nvPicPr>
              <p:cNvPr id="13"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504950"/>
                <a:ext cx="1447802" cy="14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05195" y="1809750"/>
                <a:ext cx="1738805" cy="79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52234" y="1222969"/>
                <a:ext cx="934366" cy="54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84654" y="3482337"/>
                <a:ext cx="1390651" cy="54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53893" y="4592655"/>
                <a:ext cx="1558726" cy="58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9000" y="1215296"/>
                <a:ext cx="1516856" cy="72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800850" y="3486150"/>
                <a:ext cx="1721644" cy="172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39000" y="3014545"/>
                <a:ext cx="1680342" cy="471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0"/>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086600" y="3562350"/>
                <a:ext cx="1308035" cy="44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90663" y="2652133"/>
                <a:ext cx="2191162" cy="30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91173" y="2534242"/>
                <a:ext cx="1495627" cy="49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6"/>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527091" y="2877715"/>
                <a:ext cx="1428751"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7"/>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019800" y="3028950"/>
                <a:ext cx="1045287" cy="402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8"/>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286500" y="1962150"/>
                <a:ext cx="10287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9"/>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648200" y="4092143"/>
                <a:ext cx="1711216" cy="52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0"/>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6816625" y="4478684"/>
                <a:ext cx="1290145" cy="58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3"/>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648200" y="1047750"/>
                <a:ext cx="1420949"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7" name="Group 39"/>
          <p:cNvGrpSpPr/>
          <p:nvPr/>
        </p:nvGrpSpPr>
        <p:grpSpPr>
          <a:xfrm>
            <a:off x="6309564" y="1475380"/>
            <a:ext cx="2603517" cy="2509477"/>
            <a:chOff x="3576182" y="1475380"/>
            <a:chExt cx="2603517" cy="2509477"/>
          </a:xfrm>
        </p:grpSpPr>
        <p:sp>
          <p:nvSpPr>
            <p:cNvPr id="39" name="Rectangle 38"/>
            <p:cNvSpPr/>
            <p:nvPr/>
          </p:nvSpPr>
          <p:spPr>
            <a:xfrm>
              <a:off x="3576182" y="1477035"/>
              <a:ext cx="2603517" cy="2507821"/>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a:grpSpLocks/>
            </p:cNvGrpSpPr>
            <p:nvPr/>
          </p:nvGrpSpPr>
          <p:grpSpPr bwMode="auto">
            <a:xfrm>
              <a:off x="3786635" y="2380384"/>
              <a:ext cx="2110740" cy="1124324"/>
              <a:chOff x="0" y="723"/>
              <a:chExt cx="5634" cy="3048"/>
            </a:xfrm>
            <a:solidFill>
              <a:schemeClr val="accent3"/>
            </a:solidFill>
            <a:effectLst>
              <a:outerShdw blurRad="50800" dist="38100" dir="2700000" algn="tl" rotWithShape="0">
                <a:prstClr val="black">
                  <a:alpha val="40000"/>
                </a:prstClr>
              </a:outerShdw>
            </a:effectLst>
          </p:grpSpPr>
          <p:sp>
            <p:nvSpPr>
              <p:cNvPr id="30" name="Freeform 6"/>
              <p:cNvSpPr>
                <a:spLocks noChangeAspect="1" noEditPoints="1"/>
              </p:cNvSpPr>
              <p:nvPr/>
            </p:nvSpPr>
            <p:spPr bwMode="auto">
              <a:xfrm>
                <a:off x="2433" y="723"/>
                <a:ext cx="3201" cy="2883"/>
              </a:xfrm>
              <a:custGeom>
                <a:avLst/>
                <a:gdLst>
                  <a:gd name="T0" fmla="*/ 2800 w 3062"/>
                  <a:gd name="T1" fmla="*/ 2553 h 2758"/>
                  <a:gd name="T2" fmla="*/ 2741 w 3062"/>
                  <a:gd name="T3" fmla="*/ 2435 h 2758"/>
                  <a:gd name="T4" fmla="*/ 2845 w 3062"/>
                  <a:gd name="T5" fmla="*/ 2362 h 2758"/>
                  <a:gd name="T6" fmla="*/ 2810 w 3062"/>
                  <a:gd name="T7" fmla="*/ 2248 h 2758"/>
                  <a:gd name="T8" fmla="*/ 3812 w 3062"/>
                  <a:gd name="T9" fmla="*/ 551 h 2758"/>
                  <a:gd name="T10" fmla="*/ 3228 w 3062"/>
                  <a:gd name="T11" fmla="*/ 374 h 2758"/>
                  <a:gd name="T12" fmla="*/ 2893 w 3062"/>
                  <a:gd name="T13" fmla="*/ 313 h 2758"/>
                  <a:gd name="T14" fmla="*/ 2623 w 3062"/>
                  <a:gd name="T15" fmla="*/ 188 h 2758"/>
                  <a:gd name="T16" fmla="*/ 1933 w 3062"/>
                  <a:gd name="T17" fmla="*/ 392 h 2758"/>
                  <a:gd name="T18" fmla="*/ 1717 w 3062"/>
                  <a:gd name="T19" fmla="*/ 571 h 2758"/>
                  <a:gd name="T20" fmla="*/ 1268 w 3062"/>
                  <a:gd name="T21" fmla="*/ 686 h 2758"/>
                  <a:gd name="T22" fmla="*/ 1100 w 3062"/>
                  <a:gd name="T23" fmla="*/ 825 h 2758"/>
                  <a:gd name="T24" fmla="*/ 1015 w 3062"/>
                  <a:gd name="T25" fmla="*/ 551 h 2758"/>
                  <a:gd name="T26" fmla="*/ 655 w 3062"/>
                  <a:gd name="T27" fmla="*/ 631 h 2758"/>
                  <a:gd name="T28" fmla="*/ 577 w 3062"/>
                  <a:gd name="T29" fmla="*/ 1038 h 2758"/>
                  <a:gd name="T30" fmla="*/ 699 w 3062"/>
                  <a:gd name="T31" fmla="*/ 973 h 2758"/>
                  <a:gd name="T32" fmla="*/ 918 w 3062"/>
                  <a:gd name="T33" fmla="*/ 999 h 2758"/>
                  <a:gd name="T34" fmla="*/ 673 w 3062"/>
                  <a:gd name="T35" fmla="*/ 1224 h 2758"/>
                  <a:gd name="T36" fmla="*/ 527 w 3062"/>
                  <a:gd name="T37" fmla="*/ 1230 h 2758"/>
                  <a:gd name="T38" fmla="*/ 295 w 3062"/>
                  <a:gd name="T39" fmla="*/ 1443 h 2758"/>
                  <a:gd name="T40" fmla="*/ 213 w 3062"/>
                  <a:gd name="T41" fmla="*/ 1725 h 2758"/>
                  <a:gd name="T42" fmla="*/ 663 w 3062"/>
                  <a:gd name="T43" fmla="*/ 1716 h 2758"/>
                  <a:gd name="T44" fmla="*/ 744 w 3062"/>
                  <a:gd name="T45" fmla="*/ 1643 h 2758"/>
                  <a:gd name="T46" fmla="*/ 976 w 3062"/>
                  <a:gd name="T47" fmla="*/ 1735 h 2758"/>
                  <a:gd name="T48" fmla="*/ 696 w 3062"/>
                  <a:gd name="T49" fmla="*/ 1871 h 2758"/>
                  <a:gd name="T50" fmla="*/ 248 w 3062"/>
                  <a:gd name="T51" fmla="*/ 1766 h 2758"/>
                  <a:gd name="T52" fmla="*/ 42 w 3062"/>
                  <a:gd name="T53" fmla="*/ 2312 h 2758"/>
                  <a:gd name="T54" fmla="*/ 511 w 3062"/>
                  <a:gd name="T55" fmla="*/ 2450 h 2758"/>
                  <a:gd name="T56" fmla="*/ 631 w 3062"/>
                  <a:gd name="T57" fmla="*/ 3003 h 2758"/>
                  <a:gd name="T58" fmla="*/ 1093 w 3062"/>
                  <a:gd name="T59" fmla="*/ 2907 h 2758"/>
                  <a:gd name="T60" fmla="*/ 1376 w 3062"/>
                  <a:gd name="T61" fmla="*/ 2310 h 2758"/>
                  <a:gd name="T62" fmla="*/ 1174 w 3062"/>
                  <a:gd name="T63" fmla="*/ 2136 h 2758"/>
                  <a:gd name="T64" fmla="*/ 1380 w 3062"/>
                  <a:gd name="T65" fmla="*/ 2002 h 2758"/>
                  <a:gd name="T66" fmla="*/ 1810 w 3062"/>
                  <a:gd name="T67" fmla="*/ 2084 h 2758"/>
                  <a:gd name="T68" fmla="*/ 2256 w 3062"/>
                  <a:gd name="T69" fmla="*/ 2187 h 2758"/>
                  <a:gd name="T70" fmla="*/ 2413 w 3062"/>
                  <a:gd name="T71" fmla="*/ 2273 h 2758"/>
                  <a:gd name="T72" fmla="*/ 2711 w 3062"/>
                  <a:gd name="T73" fmla="*/ 2048 h 2758"/>
                  <a:gd name="T74" fmla="*/ 2816 w 3062"/>
                  <a:gd name="T75" fmla="*/ 1643 h 2758"/>
                  <a:gd name="T76" fmla="*/ 3020 w 3062"/>
                  <a:gd name="T77" fmla="*/ 1589 h 2758"/>
                  <a:gd name="T78" fmla="*/ 3363 w 3062"/>
                  <a:gd name="T79" fmla="*/ 1038 h 2758"/>
                  <a:gd name="T80" fmla="*/ 3526 w 3062"/>
                  <a:gd name="T81" fmla="*/ 1113 h 2758"/>
                  <a:gd name="T82" fmla="*/ 3796 w 3062"/>
                  <a:gd name="T83" fmla="*/ 1027 h 2758"/>
                  <a:gd name="T84" fmla="*/ 1128 w 3062"/>
                  <a:gd name="T85" fmla="*/ 1622 h 2758"/>
                  <a:gd name="T86" fmla="*/ 1134 w 3062"/>
                  <a:gd name="T87" fmla="*/ 1521 h 2758"/>
                  <a:gd name="T88" fmla="*/ 1279 w 3062"/>
                  <a:gd name="T89" fmla="*/ 1639 h 2758"/>
                  <a:gd name="T90" fmla="*/ 1489 w 3062"/>
                  <a:gd name="T91" fmla="*/ 342 h 2758"/>
                  <a:gd name="T92" fmla="*/ 1412 w 3062"/>
                  <a:gd name="T93" fmla="*/ 328 h 2758"/>
                  <a:gd name="T94" fmla="*/ 156 w 3062"/>
                  <a:gd name="T95" fmla="*/ 1285 h 2758"/>
                  <a:gd name="T96" fmla="*/ 2367 w 3062"/>
                  <a:gd name="T97" fmla="*/ 2534 h 2758"/>
                  <a:gd name="T98" fmla="*/ 1344 w 3062"/>
                  <a:gd name="T99" fmla="*/ 2792 h 2758"/>
                  <a:gd name="T100" fmla="*/ 271 w 3062"/>
                  <a:gd name="T101" fmla="*/ 1354 h 2758"/>
                  <a:gd name="T102" fmla="*/ 269 w 3062"/>
                  <a:gd name="T103" fmla="*/ 1098 h 2758"/>
                  <a:gd name="T104" fmla="*/ 3890 w 3062"/>
                  <a:gd name="T105" fmla="*/ 3443 h 2758"/>
                  <a:gd name="T106" fmla="*/ 3759 w 3062"/>
                  <a:gd name="T107" fmla="*/ 3597 h 2758"/>
                  <a:gd name="T108" fmla="*/ 3014 w 3062"/>
                  <a:gd name="T109" fmla="*/ 1818 h 2758"/>
                  <a:gd name="T110" fmla="*/ 3176 w 3062"/>
                  <a:gd name="T111" fmla="*/ 2698 h 2758"/>
                  <a:gd name="T112" fmla="*/ 3027 w 3062"/>
                  <a:gd name="T113" fmla="*/ 2540 h 2758"/>
                  <a:gd name="T114" fmla="*/ 3111 w 3062"/>
                  <a:gd name="T115" fmla="*/ 2790 h 2758"/>
                  <a:gd name="T116" fmla="*/ 2679 w 3062"/>
                  <a:gd name="T117" fmla="*/ 3193 h 2758"/>
                  <a:gd name="T118" fmla="*/ 3320 w 3062"/>
                  <a:gd name="T119" fmla="*/ 3381 h 2758"/>
                  <a:gd name="T120" fmla="*/ 3230 w 3062"/>
                  <a:gd name="T121" fmla="*/ 1244 h 2758"/>
                  <a:gd name="T122" fmla="*/ 3247 w 3062"/>
                  <a:gd name="T123" fmla="*/ 1599 h 2758"/>
                  <a:gd name="T124" fmla="*/ 3142 w 3062"/>
                  <a:gd name="T125" fmla="*/ 1774 h 27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62" h="2758">
                    <a:moveTo>
                      <a:pt x="1982" y="1630"/>
                    </a:moveTo>
                    <a:lnTo>
                      <a:pt x="1982" y="1630"/>
                    </a:lnTo>
                    <a:lnTo>
                      <a:pt x="1976" y="1628"/>
                    </a:lnTo>
                    <a:lnTo>
                      <a:pt x="1972" y="1630"/>
                    </a:lnTo>
                    <a:lnTo>
                      <a:pt x="1962" y="1640"/>
                    </a:lnTo>
                    <a:lnTo>
                      <a:pt x="1960" y="1644"/>
                    </a:lnTo>
                    <a:lnTo>
                      <a:pt x="1962" y="1650"/>
                    </a:lnTo>
                    <a:lnTo>
                      <a:pt x="1966" y="1652"/>
                    </a:lnTo>
                    <a:lnTo>
                      <a:pt x="1972" y="1650"/>
                    </a:lnTo>
                    <a:lnTo>
                      <a:pt x="1982" y="1640"/>
                    </a:lnTo>
                    <a:lnTo>
                      <a:pt x="1984" y="1634"/>
                    </a:lnTo>
                    <a:lnTo>
                      <a:pt x="1982" y="1630"/>
                    </a:lnTo>
                    <a:close/>
                    <a:moveTo>
                      <a:pt x="2112" y="1982"/>
                    </a:moveTo>
                    <a:lnTo>
                      <a:pt x="2112" y="1982"/>
                    </a:lnTo>
                    <a:lnTo>
                      <a:pt x="2116" y="1994"/>
                    </a:lnTo>
                    <a:lnTo>
                      <a:pt x="2120" y="2000"/>
                    </a:lnTo>
                    <a:lnTo>
                      <a:pt x="2122" y="2006"/>
                    </a:lnTo>
                    <a:lnTo>
                      <a:pt x="2122" y="2014"/>
                    </a:lnTo>
                    <a:lnTo>
                      <a:pt x="2122" y="2018"/>
                    </a:lnTo>
                    <a:lnTo>
                      <a:pt x="2124" y="2022"/>
                    </a:lnTo>
                    <a:lnTo>
                      <a:pt x="2126" y="2024"/>
                    </a:lnTo>
                    <a:lnTo>
                      <a:pt x="2128" y="2026"/>
                    </a:lnTo>
                    <a:lnTo>
                      <a:pt x="2130" y="2026"/>
                    </a:lnTo>
                    <a:lnTo>
                      <a:pt x="2134" y="2026"/>
                    </a:lnTo>
                    <a:lnTo>
                      <a:pt x="2140" y="2024"/>
                    </a:lnTo>
                    <a:lnTo>
                      <a:pt x="2142" y="2022"/>
                    </a:lnTo>
                    <a:lnTo>
                      <a:pt x="2142" y="2008"/>
                    </a:lnTo>
                    <a:lnTo>
                      <a:pt x="2142" y="1996"/>
                    </a:lnTo>
                    <a:lnTo>
                      <a:pt x="2144" y="1992"/>
                    </a:lnTo>
                    <a:lnTo>
                      <a:pt x="2146" y="1994"/>
                    </a:lnTo>
                    <a:lnTo>
                      <a:pt x="2148" y="2000"/>
                    </a:lnTo>
                    <a:lnTo>
                      <a:pt x="2158" y="2012"/>
                    </a:lnTo>
                    <a:lnTo>
                      <a:pt x="2166" y="2020"/>
                    </a:lnTo>
                    <a:lnTo>
                      <a:pt x="2172" y="2024"/>
                    </a:lnTo>
                    <a:lnTo>
                      <a:pt x="2180" y="2026"/>
                    </a:lnTo>
                    <a:lnTo>
                      <a:pt x="2184" y="2026"/>
                    </a:lnTo>
                    <a:lnTo>
                      <a:pt x="2186" y="2026"/>
                    </a:lnTo>
                    <a:lnTo>
                      <a:pt x="2188" y="2024"/>
                    </a:lnTo>
                    <a:lnTo>
                      <a:pt x="2190" y="2022"/>
                    </a:lnTo>
                    <a:lnTo>
                      <a:pt x="2188" y="2020"/>
                    </a:lnTo>
                    <a:lnTo>
                      <a:pt x="2186" y="2014"/>
                    </a:lnTo>
                    <a:lnTo>
                      <a:pt x="2176" y="2002"/>
                    </a:lnTo>
                    <a:lnTo>
                      <a:pt x="2168" y="1992"/>
                    </a:lnTo>
                    <a:lnTo>
                      <a:pt x="2166" y="1988"/>
                    </a:lnTo>
                    <a:lnTo>
                      <a:pt x="2166" y="1984"/>
                    </a:lnTo>
                    <a:lnTo>
                      <a:pt x="2168" y="1982"/>
                    </a:lnTo>
                    <a:lnTo>
                      <a:pt x="2178" y="1972"/>
                    </a:lnTo>
                    <a:lnTo>
                      <a:pt x="2180" y="1968"/>
                    </a:lnTo>
                    <a:lnTo>
                      <a:pt x="2182" y="1962"/>
                    </a:lnTo>
                    <a:lnTo>
                      <a:pt x="2180" y="1960"/>
                    </a:lnTo>
                    <a:lnTo>
                      <a:pt x="2174" y="1958"/>
                    </a:lnTo>
                    <a:lnTo>
                      <a:pt x="2150" y="1958"/>
                    </a:lnTo>
                    <a:lnTo>
                      <a:pt x="2148" y="1958"/>
                    </a:lnTo>
                    <a:lnTo>
                      <a:pt x="2146" y="1956"/>
                    </a:lnTo>
                    <a:lnTo>
                      <a:pt x="2146" y="1954"/>
                    </a:lnTo>
                    <a:lnTo>
                      <a:pt x="2146" y="1950"/>
                    </a:lnTo>
                    <a:lnTo>
                      <a:pt x="2148" y="1946"/>
                    </a:lnTo>
                    <a:lnTo>
                      <a:pt x="2158" y="1934"/>
                    </a:lnTo>
                    <a:lnTo>
                      <a:pt x="2158" y="1932"/>
                    </a:lnTo>
                    <a:lnTo>
                      <a:pt x="2158" y="1930"/>
                    </a:lnTo>
                    <a:lnTo>
                      <a:pt x="2154" y="1928"/>
                    </a:lnTo>
                    <a:lnTo>
                      <a:pt x="2150" y="1928"/>
                    </a:lnTo>
                    <a:lnTo>
                      <a:pt x="2144" y="1930"/>
                    </a:lnTo>
                    <a:lnTo>
                      <a:pt x="2138" y="1934"/>
                    </a:lnTo>
                    <a:lnTo>
                      <a:pt x="2130" y="1946"/>
                    </a:lnTo>
                    <a:lnTo>
                      <a:pt x="2116" y="1970"/>
                    </a:lnTo>
                    <a:lnTo>
                      <a:pt x="2112" y="1982"/>
                    </a:lnTo>
                    <a:close/>
                    <a:moveTo>
                      <a:pt x="1966" y="1940"/>
                    </a:moveTo>
                    <a:lnTo>
                      <a:pt x="1966" y="1940"/>
                    </a:lnTo>
                    <a:lnTo>
                      <a:pt x="1968" y="1948"/>
                    </a:lnTo>
                    <a:lnTo>
                      <a:pt x="1970" y="1954"/>
                    </a:lnTo>
                    <a:lnTo>
                      <a:pt x="1972" y="1960"/>
                    </a:lnTo>
                    <a:lnTo>
                      <a:pt x="1980" y="1974"/>
                    </a:lnTo>
                    <a:lnTo>
                      <a:pt x="1982" y="1980"/>
                    </a:lnTo>
                    <a:lnTo>
                      <a:pt x="1988" y="1984"/>
                    </a:lnTo>
                    <a:lnTo>
                      <a:pt x="1994" y="1986"/>
                    </a:lnTo>
                    <a:lnTo>
                      <a:pt x="1998" y="1986"/>
                    </a:lnTo>
                    <a:lnTo>
                      <a:pt x="2014" y="1986"/>
                    </a:lnTo>
                    <a:lnTo>
                      <a:pt x="2018" y="1986"/>
                    </a:lnTo>
                    <a:lnTo>
                      <a:pt x="2024" y="1988"/>
                    </a:lnTo>
                    <a:lnTo>
                      <a:pt x="2032" y="1990"/>
                    </a:lnTo>
                    <a:lnTo>
                      <a:pt x="2038" y="1992"/>
                    </a:lnTo>
                    <a:lnTo>
                      <a:pt x="2044" y="1996"/>
                    </a:lnTo>
                    <a:lnTo>
                      <a:pt x="2052" y="1996"/>
                    </a:lnTo>
                    <a:lnTo>
                      <a:pt x="2056" y="1996"/>
                    </a:lnTo>
                    <a:lnTo>
                      <a:pt x="2062" y="1994"/>
                    </a:lnTo>
                    <a:lnTo>
                      <a:pt x="2066" y="1988"/>
                    </a:lnTo>
                    <a:lnTo>
                      <a:pt x="2072" y="1974"/>
                    </a:lnTo>
                    <a:lnTo>
                      <a:pt x="2074" y="1968"/>
                    </a:lnTo>
                    <a:lnTo>
                      <a:pt x="2078" y="1962"/>
                    </a:lnTo>
                    <a:lnTo>
                      <a:pt x="2088" y="1950"/>
                    </a:lnTo>
                    <a:lnTo>
                      <a:pt x="2090" y="1944"/>
                    </a:lnTo>
                    <a:lnTo>
                      <a:pt x="2094" y="1932"/>
                    </a:lnTo>
                    <a:lnTo>
                      <a:pt x="2096" y="1928"/>
                    </a:lnTo>
                    <a:lnTo>
                      <a:pt x="2100" y="1924"/>
                    </a:lnTo>
                    <a:lnTo>
                      <a:pt x="2106" y="1922"/>
                    </a:lnTo>
                    <a:lnTo>
                      <a:pt x="2108" y="1920"/>
                    </a:lnTo>
                    <a:lnTo>
                      <a:pt x="2108" y="1918"/>
                    </a:lnTo>
                    <a:lnTo>
                      <a:pt x="2108" y="1916"/>
                    </a:lnTo>
                    <a:lnTo>
                      <a:pt x="2106" y="1914"/>
                    </a:lnTo>
                    <a:lnTo>
                      <a:pt x="2100" y="1912"/>
                    </a:lnTo>
                    <a:lnTo>
                      <a:pt x="2096" y="1908"/>
                    </a:lnTo>
                    <a:lnTo>
                      <a:pt x="2094" y="1900"/>
                    </a:lnTo>
                    <a:lnTo>
                      <a:pt x="2094" y="1898"/>
                    </a:lnTo>
                    <a:lnTo>
                      <a:pt x="2094" y="1882"/>
                    </a:lnTo>
                    <a:lnTo>
                      <a:pt x="2094" y="1878"/>
                    </a:lnTo>
                    <a:lnTo>
                      <a:pt x="2096" y="1870"/>
                    </a:lnTo>
                    <a:lnTo>
                      <a:pt x="2100" y="1866"/>
                    </a:lnTo>
                    <a:lnTo>
                      <a:pt x="2106" y="1864"/>
                    </a:lnTo>
                    <a:lnTo>
                      <a:pt x="2108" y="1862"/>
                    </a:lnTo>
                    <a:lnTo>
                      <a:pt x="2110" y="1858"/>
                    </a:lnTo>
                    <a:lnTo>
                      <a:pt x="2110" y="1856"/>
                    </a:lnTo>
                    <a:lnTo>
                      <a:pt x="2110" y="1852"/>
                    </a:lnTo>
                    <a:lnTo>
                      <a:pt x="2106" y="1848"/>
                    </a:lnTo>
                    <a:lnTo>
                      <a:pt x="2102" y="1842"/>
                    </a:lnTo>
                    <a:lnTo>
                      <a:pt x="2096" y="1836"/>
                    </a:lnTo>
                    <a:lnTo>
                      <a:pt x="2090" y="1834"/>
                    </a:lnTo>
                    <a:lnTo>
                      <a:pt x="2084" y="1832"/>
                    </a:lnTo>
                    <a:lnTo>
                      <a:pt x="2076" y="1834"/>
                    </a:lnTo>
                    <a:lnTo>
                      <a:pt x="2052" y="1846"/>
                    </a:lnTo>
                    <a:lnTo>
                      <a:pt x="2046" y="1850"/>
                    </a:lnTo>
                    <a:lnTo>
                      <a:pt x="2040" y="1856"/>
                    </a:lnTo>
                    <a:lnTo>
                      <a:pt x="2020" y="1882"/>
                    </a:lnTo>
                    <a:lnTo>
                      <a:pt x="2014" y="1888"/>
                    </a:lnTo>
                    <a:lnTo>
                      <a:pt x="2008" y="1892"/>
                    </a:lnTo>
                    <a:lnTo>
                      <a:pt x="2004" y="1896"/>
                    </a:lnTo>
                    <a:lnTo>
                      <a:pt x="1988" y="1902"/>
                    </a:lnTo>
                    <a:lnTo>
                      <a:pt x="1984" y="1904"/>
                    </a:lnTo>
                    <a:lnTo>
                      <a:pt x="1972" y="1914"/>
                    </a:lnTo>
                    <a:lnTo>
                      <a:pt x="1968" y="1920"/>
                    </a:lnTo>
                    <a:lnTo>
                      <a:pt x="1966" y="1926"/>
                    </a:lnTo>
                    <a:lnTo>
                      <a:pt x="1966" y="1940"/>
                    </a:lnTo>
                    <a:close/>
                    <a:moveTo>
                      <a:pt x="2180" y="1810"/>
                    </a:moveTo>
                    <a:lnTo>
                      <a:pt x="2180" y="1810"/>
                    </a:lnTo>
                    <a:lnTo>
                      <a:pt x="2174" y="1814"/>
                    </a:lnTo>
                    <a:lnTo>
                      <a:pt x="2170" y="1818"/>
                    </a:lnTo>
                    <a:lnTo>
                      <a:pt x="2164" y="1832"/>
                    </a:lnTo>
                    <a:lnTo>
                      <a:pt x="2164" y="1834"/>
                    </a:lnTo>
                    <a:lnTo>
                      <a:pt x="2164" y="1836"/>
                    </a:lnTo>
                    <a:lnTo>
                      <a:pt x="2166" y="1838"/>
                    </a:lnTo>
                    <a:lnTo>
                      <a:pt x="2168" y="1836"/>
                    </a:lnTo>
                    <a:lnTo>
                      <a:pt x="2174" y="1834"/>
                    </a:lnTo>
                    <a:lnTo>
                      <a:pt x="2180" y="1832"/>
                    </a:lnTo>
                    <a:lnTo>
                      <a:pt x="2186" y="1834"/>
                    </a:lnTo>
                    <a:lnTo>
                      <a:pt x="2192" y="1838"/>
                    </a:lnTo>
                    <a:lnTo>
                      <a:pt x="2200" y="1840"/>
                    </a:lnTo>
                    <a:lnTo>
                      <a:pt x="2204" y="1840"/>
                    </a:lnTo>
                    <a:lnTo>
                      <a:pt x="2210" y="1840"/>
                    </a:lnTo>
                    <a:lnTo>
                      <a:pt x="2218" y="1844"/>
                    </a:lnTo>
                    <a:lnTo>
                      <a:pt x="2224" y="1846"/>
                    </a:lnTo>
                    <a:lnTo>
                      <a:pt x="2226" y="1846"/>
                    </a:lnTo>
                    <a:lnTo>
                      <a:pt x="2228" y="1846"/>
                    </a:lnTo>
                    <a:lnTo>
                      <a:pt x="2230" y="1844"/>
                    </a:lnTo>
                    <a:lnTo>
                      <a:pt x="2230" y="1842"/>
                    </a:lnTo>
                    <a:lnTo>
                      <a:pt x="2230" y="1818"/>
                    </a:lnTo>
                    <a:lnTo>
                      <a:pt x="2230" y="1812"/>
                    </a:lnTo>
                    <a:lnTo>
                      <a:pt x="2226" y="1806"/>
                    </a:lnTo>
                    <a:lnTo>
                      <a:pt x="2216" y="1798"/>
                    </a:lnTo>
                    <a:lnTo>
                      <a:pt x="2214" y="1796"/>
                    </a:lnTo>
                    <a:lnTo>
                      <a:pt x="2212" y="1794"/>
                    </a:lnTo>
                    <a:lnTo>
                      <a:pt x="2208" y="1796"/>
                    </a:lnTo>
                    <a:lnTo>
                      <a:pt x="2206" y="1798"/>
                    </a:lnTo>
                    <a:lnTo>
                      <a:pt x="2198" y="1806"/>
                    </a:lnTo>
                    <a:lnTo>
                      <a:pt x="2190" y="1810"/>
                    </a:lnTo>
                    <a:lnTo>
                      <a:pt x="2184" y="1810"/>
                    </a:lnTo>
                    <a:lnTo>
                      <a:pt x="2180" y="1810"/>
                    </a:lnTo>
                    <a:close/>
                    <a:moveTo>
                      <a:pt x="2152" y="1544"/>
                    </a:moveTo>
                    <a:lnTo>
                      <a:pt x="2152" y="1544"/>
                    </a:lnTo>
                    <a:lnTo>
                      <a:pt x="2152" y="1542"/>
                    </a:lnTo>
                    <a:lnTo>
                      <a:pt x="2152" y="1540"/>
                    </a:lnTo>
                    <a:lnTo>
                      <a:pt x="2150" y="1540"/>
                    </a:lnTo>
                    <a:lnTo>
                      <a:pt x="2148" y="1542"/>
                    </a:lnTo>
                    <a:lnTo>
                      <a:pt x="2138" y="1550"/>
                    </a:lnTo>
                    <a:lnTo>
                      <a:pt x="2134" y="1558"/>
                    </a:lnTo>
                    <a:lnTo>
                      <a:pt x="2132" y="1564"/>
                    </a:lnTo>
                    <a:lnTo>
                      <a:pt x="2132" y="1568"/>
                    </a:lnTo>
                    <a:lnTo>
                      <a:pt x="2134" y="1576"/>
                    </a:lnTo>
                    <a:lnTo>
                      <a:pt x="2136" y="1584"/>
                    </a:lnTo>
                    <a:lnTo>
                      <a:pt x="2140" y="1588"/>
                    </a:lnTo>
                    <a:lnTo>
                      <a:pt x="2140" y="1590"/>
                    </a:lnTo>
                    <a:lnTo>
                      <a:pt x="2142" y="1592"/>
                    </a:lnTo>
                    <a:lnTo>
                      <a:pt x="2144" y="1590"/>
                    </a:lnTo>
                    <a:lnTo>
                      <a:pt x="2144" y="1588"/>
                    </a:lnTo>
                    <a:lnTo>
                      <a:pt x="2150" y="1564"/>
                    </a:lnTo>
                    <a:lnTo>
                      <a:pt x="2152" y="1548"/>
                    </a:lnTo>
                    <a:lnTo>
                      <a:pt x="2152" y="1544"/>
                    </a:lnTo>
                    <a:close/>
                    <a:moveTo>
                      <a:pt x="2066" y="2082"/>
                    </a:moveTo>
                    <a:lnTo>
                      <a:pt x="2066" y="2082"/>
                    </a:lnTo>
                    <a:lnTo>
                      <a:pt x="2068" y="2082"/>
                    </a:lnTo>
                    <a:lnTo>
                      <a:pt x="2070" y="2082"/>
                    </a:lnTo>
                    <a:lnTo>
                      <a:pt x="2072" y="2080"/>
                    </a:lnTo>
                    <a:lnTo>
                      <a:pt x="2070" y="2078"/>
                    </a:lnTo>
                    <a:lnTo>
                      <a:pt x="2068" y="2072"/>
                    </a:lnTo>
                    <a:lnTo>
                      <a:pt x="2062" y="2066"/>
                    </a:lnTo>
                    <a:lnTo>
                      <a:pt x="2056" y="2062"/>
                    </a:lnTo>
                    <a:lnTo>
                      <a:pt x="2032" y="2058"/>
                    </a:lnTo>
                    <a:lnTo>
                      <a:pt x="2018" y="2052"/>
                    </a:lnTo>
                    <a:lnTo>
                      <a:pt x="2012" y="2048"/>
                    </a:lnTo>
                    <a:lnTo>
                      <a:pt x="2006" y="2046"/>
                    </a:lnTo>
                    <a:lnTo>
                      <a:pt x="1998" y="2046"/>
                    </a:lnTo>
                    <a:lnTo>
                      <a:pt x="1994" y="2046"/>
                    </a:lnTo>
                    <a:lnTo>
                      <a:pt x="1978" y="2046"/>
                    </a:lnTo>
                    <a:lnTo>
                      <a:pt x="1964" y="2046"/>
                    </a:lnTo>
                    <a:lnTo>
                      <a:pt x="1948" y="2046"/>
                    </a:lnTo>
                    <a:lnTo>
                      <a:pt x="1916" y="2046"/>
                    </a:lnTo>
                    <a:lnTo>
                      <a:pt x="1912" y="2046"/>
                    </a:lnTo>
                    <a:lnTo>
                      <a:pt x="1916" y="2048"/>
                    </a:lnTo>
                    <a:lnTo>
                      <a:pt x="1940" y="2062"/>
                    </a:lnTo>
                    <a:lnTo>
                      <a:pt x="1954" y="2066"/>
                    </a:lnTo>
                    <a:lnTo>
                      <a:pt x="1998" y="2074"/>
                    </a:lnTo>
                    <a:lnTo>
                      <a:pt x="2014" y="2074"/>
                    </a:lnTo>
                    <a:lnTo>
                      <a:pt x="2026" y="2074"/>
                    </a:lnTo>
                    <a:lnTo>
                      <a:pt x="2042" y="2076"/>
                    </a:lnTo>
                    <a:lnTo>
                      <a:pt x="2066" y="2082"/>
                    </a:lnTo>
                    <a:close/>
                    <a:moveTo>
                      <a:pt x="2126" y="1676"/>
                    </a:moveTo>
                    <a:lnTo>
                      <a:pt x="2126" y="1676"/>
                    </a:lnTo>
                    <a:lnTo>
                      <a:pt x="2124" y="1684"/>
                    </a:lnTo>
                    <a:lnTo>
                      <a:pt x="2126" y="1692"/>
                    </a:lnTo>
                    <a:lnTo>
                      <a:pt x="2130" y="1706"/>
                    </a:lnTo>
                    <a:lnTo>
                      <a:pt x="2134" y="1712"/>
                    </a:lnTo>
                    <a:lnTo>
                      <a:pt x="2138" y="1718"/>
                    </a:lnTo>
                    <a:lnTo>
                      <a:pt x="2142" y="1722"/>
                    </a:lnTo>
                    <a:lnTo>
                      <a:pt x="2148" y="1722"/>
                    </a:lnTo>
                    <a:lnTo>
                      <a:pt x="2152" y="1724"/>
                    </a:lnTo>
                    <a:lnTo>
                      <a:pt x="2158" y="1728"/>
                    </a:lnTo>
                    <a:lnTo>
                      <a:pt x="2174" y="1738"/>
                    </a:lnTo>
                    <a:lnTo>
                      <a:pt x="2180" y="1744"/>
                    </a:lnTo>
                    <a:lnTo>
                      <a:pt x="2186" y="1750"/>
                    </a:lnTo>
                    <a:lnTo>
                      <a:pt x="2188" y="1754"/>
                    </a:lnTo>
                    <a:lnTo>
                      <a:pt x="2192" y="1760"/>
                    </a:lnTo>
                    <a:lnTo>
                      <a:pt x="2198" y="1766"/>
                    </a:lnTo>
                    <a:lnTo>
                      <a:pt x="2204" y="1768"/>
                    </a:lnTo>
                    <a:lnTo>
                      <a:pt x="2206" y="1768"/>
                    </a:lnTo>
                    <a:lnTo>
                      <a:pt x="2208" y="1768"/>
                    </a:lnTo>
                    <a:lnTo>
                      <a:pt x="2210" y="1766"/>
                    </a:lnTo>
                    <a:lnTo>
                      <a:pt x="2210" y="1764"/>
                    </a:lnTo>
                    <a:lnTo>
                      <a:pt x="2210" y="1760"/>
                    </a:lnTo>
                    <a:lnTo>
                      <a:pt x="2210" y="1752"/>
                    </a:lnTo>
                    <a:lnTo>
                      <a:pt x="2206" y="1746"/>
                    </a:lnTo>
                    <a:lnTo>
                      <a:pt x="2196" y="1730"/>
                    </a:lnTo>
                    <a:lnTo>
                      <a:pt x="2190" y="1724"/>
                    </a:lnTo>
                    <a:lnTo>
                      <a:pt x="2184" y="1718"/>
                    </a:lnTo>
                    <a:lnTo>
                      <a:pt x="2168" y="1708"/>
                    </a:lnTo>
                    <a:lnTo>
                      <a:pt x="2164" y="1704"/>
                    </a:lnTo>
                    <a:lnTo>
                      <a:pt x="2162" y="1698"/>
                    </a:lnTo>
                    <a:lnTo>
                      <a:pt x="2164" y="1686"/>
                    </a:lnTo>
                    <a:lnTo>
                      <a:pt x="2170" y="1672"/>
                    </a:lnTo>
                    <a:lnTo>
                      <a:pt x="2168" y="1666"/>
                    </a:lnTo>
                    <a:lnTo>
                      <a:pt x="2164" y="1660"/>
                    </a:lnTo>
                    <a:lnTo>
                      <a:pt x="2160" y="1658"/>
                    </a:lnTo>
                    <a:lnTo>
                      <a:pt x="2152" y="1656"/>
                    </a:lnTo>
                    <a:lnTo>
                      <a:pt x="2146" y="1658"/>
                    </a:lnTo>
                    <a:lnTo>
                      <a:pt x="2140" y="1660"/>
                    </a:lnTo>
                    <a:lnTo>
                      <a:pt x="2134" y="1666"/>
                    </a:lnTo>
                    <a:lnTo>
                      <a:pt x="2130" y="1672"/>
                    </a:lnTo>
                    <a:lnTo>
                      <a:pt x="2126" y="1676"/>
                    </a:lnTo>
                    <a:close/>
                    <a:moveTo>
                      <a:pt x="3046" y="620"/>
                    </a:moveTo>
                    <a:lnTo>
                      <a:pt x="3046" y="620"/>
                    </a:lnTo>
                    <a:lnTo>
                      <a:pt x="3052" y="616"/>
                    </a:lnTo>
                    <a:lnTo>
                      <a:pt x="3054" y="610"/>
                    </a:lnTo>
                    <a:lnTo>
                      <a:pt x="3062" y="478"/>
                    </a:lnTo>
                    <a:lnTo>
                      <a:pt x="3060" y="472"/>
                    </a:lnTo>
                    <a:lnTo>
                      <a:pt x="3056" y="466"/>
                    </a:lnTo>
                    <a:lnTo>
                      <a:pt x="3050" y="464"/>
                    </a:lnTo>
                    <a:lnTo>
                      <a:pt x="3038" y="460"/>
                    </a:lnTo>
                    <a:lnTo>
                      <a:pt x="3034" y="458"/>
                    </a:lnTo>
                    <a:lnTo>
                      <a:pt x="3028" y="454"/>
                    </a:lnTo>
                    <a:lnTo>
                      <a:pt x="3020" y="446"/>
                    </a:lnTo>
                    <a:lnTo>
                      <a:pt x="3006" y="438"/>
                    </a:lnTo>
                    <a:lnTo>
                      <a:pt x="3002" y="434"/>
                    </a:lnTo>
                    <a:lnTo>
                      <a:pt x="2994" y="432"/>
                    </a:lnTo>
                    <a:lnTo>
                      <a:pt x="2986" y="432"/>
                    </a:lnTo>
                    <a:lnTo>
                      <a:pt x="2972" y="432"/>
                    </a:lnTo>
                    <a:lnTo>
                      <a:pt x="2966" y="430"/>
                    </a:lnTo>
                    <a:lnTo>
                      <a:pt x="2958" y="428"/>
                    </a:lnTo>
                    <a:lnTo>
                      <a:pt x="2952" y="424"/>
                    </a:lnTo>
                    <a:lnTo>
                      <a:pt x="2946" y="422"/>
                    </a:lnTo>
                    <a:lnTo>
                      <a:pt x="2938" y="422"/>
                    </a:lnTo>
                    <a:lnTo>
                      <a:pt x="2934" y="422"/>
                    </a:lnTo>
                    <a:lnTo>
                      <a:pt x="2920" y="422"/>
                    </a:lnTo>
                    <a:lnTo>
                      <a:pt x="2918" y="424"/>
                    </a:lnTo>
                    <a:lnTo>
                      <a:pt x="2918" y="430"/>
                    </a:lnTo>
                    <a:lnTo>
                      <a:pt x="2924" y="452"/>
                    </a:lnTo>
                    <a:lnTo>
                      <a:pt x="2922" y="460"/>
                    </a:lnTo>
                    <a:lnTo>
                      <a:pt x="2918" y="464"/>
                    </a:lnTo>
                    <a:lnTo>
                      <a:pt x="2914" y="466"/>
                    </a:lnTo>
                    <a:lnTo>
                      <a:pt x="2906" y="468"/>
                    </a:lnTo>
                    <a:lnTo>
                      <a:pt x="2900" y="466"/>
                    </a:lnTo>
                    <a:lnTo>
                      <a:pt x="2894" y="464"/>
                    </a:lnTo>
                    <a:lnTo>
                      <a:pt x="2888" y="460"/>
                    </a:lnTo>
                    <a:lnTo>
                      <a:pt x="2882" y="454"/>
                    </a:lnTo>
                    <a:lnTo>
                      <a:pt x="2880" y="448"/>
                    </a:lnTo>
                    <a:lnTo>
                      <a:pt x="2876" y="436"/>
                    </a:lnTo>
                    <a:lnTo>
                      <a:pt x="2874" y="432"/>
                    </a:lnTo>
                    <a:lnTo>
                      <a:pt x="2868" y="432"/>
                    </a:lnTo>
                    <a:lnTo>
                      <a:pt x="2856" y="432"/>
                    </a:lnTo>
                    <a:lnTo>
                      <a:pt x="2848" y="432"/>
                    </a:lnTo>
                    <a:lnTo>
                      <a:pt x="2842" y="436"/>
                    </a:lnTo>
                    <a:lnTo>
                      <a:pt x="2836" y="438"/>
                    </a:lnTo>
                    <a:lnTo>
                      <a:pt x="2830" y="438"/>
                    </a:lnTo>
                    <a:lnTo>
                      <a:pt x="2816" y="434"/>
                    </a:lnTo>
                    <a:lnTo>
                      <a:pt x="2800" y="432"/>
                    </a:lnTo>
                    <a:lnTo>
                      <a:pt x="2786" y="432"/>
                    </a:lnTo>
                    <a:lnTo>
                      <a:pt x="2780" y="432"/>
                    </a:lnTo>
                    <a:lnTo>
                      <a:pt x="2774" y="436"/>
                    </a:lnTo>
                    <a:lnTo>
                      <a:pt x="2772" y="438"/>
                    </a:lnTo>
                    <a:lnTo>
                      <a:pt x="2768" y="438"/>
                    </a:lnTo>
                    <a:lnTo>
                      <a:pt x="2764" y="436"/>
                    </a:lnTo>
                    <a:lnTo>
                      <a:pt x="2756" y="426"/>
                    </a:lnTo>
                    <a:lnTo>
                      <a:pt x="2752" y="420"/>
                    </a:lnTo>
                    <a:lnTo>
                      <a:pt x="2750" y="414"/>
                    </a:lnTo>
                    <a:lnTo>
                      <a:pt x="2750" y="400"/>
                    </a:lnTo>
                    <a:lnTo>
                      <a:pt x="2748" y="394"/>
                    </a:lnTo>
                    <a:lnTo>
                      <a:pt x="2742" y="388"/>
                    </a:lnTo>
                    <a:lnTo>
                      <a:pt x="2726" y="376"/>
                    </a:lnTo>
                    <a:lnTo>
                      <a:pt x="2720" y="374"/>
                    </a:lnTo>
                    <a:lnTo>
                      <a:pt x="2712" y="372"/>
                    </a:lnTo>
                    <a:lnTo>
                      <a:pt x="2680" y="372"/>
                    </a:lnTo>
                    <a:lnTo>
                      <a:pt x="2664" y="372"/>
                    </a:lnTo>
                    <a:lnTo>
                      <a:pt x="2630" y="372"/>
                    </a:lnTo>
                    <a:lnTo>
                      <a:pt x="2624" y="370"/>
                    </a:lnTo>
                    <a:lnTo>
                      <a:pt x="2622" y="368"/>
                    </a:lnTo>
                    <a:lnTo>
                      <a:pt x="2620" y="362"/>
                    </a:lnTo>
                    <a:lnTo>
                      <a:pt x="2618" y="358"/>
                    </a:lnTo>
                    <a:lnTo>
                      <a:pt x="2606" y="348"/>
                    </a:lnTo>
                    <a:lnTo>
                      <a:pt x="2590" y="338"/>
                    </a:lnTo>
                    <a:lnTo>
                      <a:pt x="2586" y="332"/>
                    </a:lnTo>
                    <a:lnTo>
                      <a:pt x="2584" y="326"/>
                    </a:lnTo>
                    <a:lnTo>
                      <a:pt x="2584" y="322"/>
                    </a:lnTo>
                    <a:lnTo>
                      <a:pt x="2580" y="316"/>
                    </a:lnTo>
                    <a:lnTo>
                      <a:pt x="2576" y="312"/>
                    </a:lnTo>
                    <a:lnTo>
                      <a:pt x="2474" y="286"/>
                    </a:lnTo>
                    <a:lnTo>
                      <a:pt x="2468" y="286"/>
                    </a:lnTo>
                    <a:lnTo>
                      <a:pt x="2466" y="288"/>
                    </a:lnTo>
                    <a:lnTo>
                      <a:pt x="2466" y="290"/>
                    </a:lnTo>
                    <a:lnTo>
                      <a:pt x="2464" y="294"/>
                    </a:lnTo>
                    <a:lnTo>
                      <a:pt x="2458" y="298"/>
                    </a:lnTo>
                    <a:lnTo>
                      <a:pt x="2442" y="310"/>
                    </a:lnTo>
                    <a:lnTo>
                      <a:pt x="2438" y="314"/>
                    </a:lnTo>
                    <a:lnTo>
                      <a:pt x="2438" y="322"/>
                    </a:lnTo>
                    <a:lnTo>
                      <a:pt x="2444" y="336"/>
                    </a:lnTo>
                    <a:lnTo>
                      <a:pt x="2444" y="338"/>
                    </a:lnTo>
                    <a:lnTo>
                      <a:pt x="2444" y="342"/>
                    </a:lnTo>
                    <a:lnTo>
                      <a:pt x="2442" y="344"/>
                    </a:lnTo>
                    <a:lnTo>
                      <a:pt x="2438" y="346"/>
                    </a:lnTo>
                    <a:lnTo>
                      <a:pt x="2424" y="350"/>
                    </a:lnTo>
                    <a:lnTo>
                      <a:pt x="2408" y="352"/>
                    </a:lnTo>
                    <a:lnTo>
                      <a:pt x="2406" y="352"/>
                    </a:lnTo>
                    <a:lnTo>
                      <a:pt x="2390" y="350"/>
                    </a:lnTo>
                    <a:lnTo>
                      <a:pt x="2376" y="346"/>
                    </a:lnTo>
                    <a:lnTo>
                      <a:pt x="2368" y="346"/>
                    </a:lnTo>
                    <a:lnTo>
                      <a:pt x="2362" y="348"/>
                    </a:lnTo>
                    <a:lnTo>
                      <a:pt x="2358" y="350"/>
                    </a:lnTo>
                    <a:lnTo>
                      <a:pt x="2350" y="350"/>
                    </a:lnTo>
                    <a:lnTo>
                      <a:pt x="2346" y="346"/>
                    </a:lnTo>
                    <a:lnTo>
                      <a:pt x="2332" y="340"/>
                    </a:lnTo>
                    <a:lnTo>
                      <a:pt x="2326" y="336"/>
                    </a:lnTo>
                    <a:lnTo>
                      <a:pt x="2324" y="336"/>
                    </a:lnTo>
                    <a:lnTo>
                      <a:pt x="2322" y="336"/>
                    </a:lnTo>
                    <a:lnTo>
                      <a:pt x="2320" y="338"/>
                    </a:lnTo>
                    <a:lnTo>
                      <a:pt x="2318" y="342"/>
                    </a:lnTo>
                    <a:lnTo>
                      <a:pt x="2318" y="354"/>
                    </a:lnTo>
                    <a:lnTo>
                      <a:pt x="2318" y="362"/>
                    </a:lnTo>
                    <a:lnTo>
                      <a:pt x="2314" y="368"/>
                    </a:lnTo>
                    <a:lnTo>
                      <a:pt x="2304" y="376"/>
                    </a:lnTo>
                    <a:lnTo>
                      <a:pt x="2302" y="378"/>
                    </a:lnTo>
                    <a:lnTo>
                      <a:pt x="2300" y="378"/>
                    </a:lnTo>
                    <a:lnTo>
                      <a:pt x="2298" y="378"/>
                    </a:lnTo>
                    <a:lnTo>
                      <a:pt x="2294" y="376"/>
                    </a:lnTo>
                    <a:lnTo>
                      <a:pt x="2284" y="360"/>
                    </a:lnTo>
                    <a:lnTo>
                      <a:pt x="2276" y="346"/>
                    </a:lnTo>
                    <a:lnTo>
                      <a:pt x="2264" y="330"/>
                    </a:lnTo>
                    <a:lnTo>
                      <a:pt x="2262" y="324"/>
                    </a:lnTo>
                    <a:lnTo>
                      <a:pt x="2264" y="316"/>
                    </a:lnTo>
                    <a:lnTo>
                      <a:pt x="2276" y="300"/>
                    </a:lnTo>
                    <a:lnTo>
                      <a:pt x="2278" y="294"/>
                    </a:lnTo>
                    <a:lnTo>
                      <a:pt x="2280" y="286"/>
                    </a:lnTo>
                    <a:lnTo>
                      <a:pt x="2280" y="282"/>
                    </a:lnTo>
                    <a:lnTo>
                      <a:pt x="2278" y="276"/>
                    </a:lnTo>
                    <a:lnTo>
                      <a:pt x="2274" y="268"/>
                    </a:lnTo>
                    <a:lnTo>
                      <a:pt x="2266" y="260"/>
                    </a:lnTo>
                    <a:lnTo>
                      <a:pt x="2252" y="252"/>
                    </a:lnTo>
                    <a:lnTo>
                      <a:pt x="2248" y="248"/>
                    </a:lnTo>
                    <a:lnTo>
                      <a:pt x="2240" y="246"/>
                    </a:lnTo>
                    <a:lnTo>
                      <a:pt x="2232" y="246"/>
                    </a:lnTo>
                    <a:lnTo>
                      <a:pt x="2230" y="246"/>
                    </a:lnTo>
                    <a:lnTo>
                      <a:pt x="2222" y="244"/>
                    </a:lnTo>
                    <a:lnTo>
                      <a:pt x="2216" y="240"/>
                    </a:lnTo>
                    <a:lnTo>
                      <a:pt x="2204" y="232"/>
                    </a:lnTo>
                    <a:lnTo>
                      <a:pt x="2198" y="230"/>
                    </a:lnTo>
                    <a:lnTo>
                      <a:pt x="2196" y="228"/>
                    </a:lnTo>
                    <a:lnTo>
                      <a:pt x="2192" y="228"/>
                    </a:lnTo>
                    <a:lnTo>
                      <a:pt x="2190" y="230"/>
                    </a:lnTo>
                    <a:lnTo>
                      <a:pt x="2188" y="232"/>
                    </a:lnTo>
                    <a:lnTo>
                      <a:pt x="2186" y="238"/>
                    </a:lnTo>
                    <a:lnTo>
                      <a:pt x="2178" y="252"/>
                    </a:lnTo>
                    <a:lnTo>
                      <a:pt x="2176" y="258"/>
                    </a:lnTo>
                    <a:lnTo>
                      <a:pt x="2170" y="262"/>
                    </a:lnTo>
                    <a:lnTo>
                      <a:pt x="2164" y="264"/>
                    </a:lnTo>
                    <a:lnTo>
                      <a:pt x="2132" y="264"/>
                    </a:lnTo>
                    <a:lnTo>
                      <a:pt x="2124" y="264"/>
                    </a:lnTo>
                    <a:lnTo>
                      <a:pt x="2116" y="262"/>
                    </a:lnTo>
                    <a:lnTo>
                      <a:pt x="2110" y="258"/>
                    </a:lnTo>
                    <a:lnTo>
                      <a:pt x="2104" y="254"/>
                    </a:lnTo>
                    <a:lnTo>
                      <a:pt x="2100" y="248"/>
                    </a:lnTo>
                    <a:lnTo>
                      <a:pt x="2098" y="242"/>
                    </a:lnTo>
                    <a:lnTo>
                      <a:pt x="2092" y="238"/>
                    </a:lnTo>
                    <a:lnTo>
                      <a:pt x="2086" y="236"/>
                    </a:lnTo>
                    <a:lnTo>
                      <a:pt x="2062" y="236"/>
                    </a:lnTo>
                    <a:lnTo>
                      <a:pt x="2054" y="236"/>
                    </a:lnTo>
                    <a:lnTo>
                      <a:pt x="2048" y="240"/>
                    </a:lnTo>
                    <a:lnTo>
                      <a:pt x="2032" y="250"/>
                    </a:lnTo>
                    <a:lnTo>
                      <a:pt x="2030" y="252"/>
                    </a:lnTo>
                    <a:lnTo>
                      <a:pt x="2028" y="252"/>
                    </a:lnTo>
                    <a:lnTo>
                      <a:pt x="2026" y="250"/>
                    </a:lnTo>
                    <a:lnTo>
                      <a:pt x="2026" y="246"/>
                    </a:lnTo>
                    <a:lnTo>
                      <a:pt x="2026" y="244"/>
                    </a:lnTo>
                    <a:lnTo>
                      <a:pt x="2024" y="236"/>
                    </a:lnTo>
                    <a:lnTo>
                      <a:pt x="2020" y="230"/>
                    </a:lnTo>
                    <a:lnTo>
                      <a:pt x="2012" y="222"/>
                    </a:lnTo>
                    <a:lnTo>
                      <a:pt x="2004" y="218"/>
                    </a:lnTo>
                    <a:lnTo>
                      <a:pt x="1998" y="216"/>
                    </a:lnTo>
                    <a:lnTo>
                      <a:pt x="1994" y="216"/>
                    </a:lnTo>
                    <a:lnTo>
                      <a:pt x="1986" y="218"/>
                    </a:lnTo>
                    <a:lnTo>
                      <a:pt x="1980" y="222"/>
                    </a:lnTo>
                    <a:lnTo>
                      <a:pt x="1972" y="230"/>
                    </a:lnTo>
                    <a:lnTo>
                      <a:pt x="1960" y="240"/>
                    </a:lnTo>
                    <a:lnTo>
                      <a:pt x="1944" y="250"/>
                    </a:lnTo>
                    <a:lnTo>
                      <a:pt x="1930" y="260"/>
                    </a:lnTo>
                    <a:lnTo>
                      <a:pt x="1914" y="270"/>
                    </a:lnTo>
                    <a:lnTo>
                      <a:pt x="1910" y="272"/>
                    </a:lnTo>
                    <a:lnTo>
                      <a:pt x="1912" y="268"/>
                    </a:lnTo>
                    <a:lnTo>
                      <a:pt x="1922" y="252"/>
                    </a:lnTo>
                    <a:lnTo>
                      <a:pt x="1928" y="246"/>
                    </a:lnTo>
                    <a:lnTo>
                      <a:pt x="1934" y="242"/>
                    </a:lnTo>
                    <a:lnTo>
                      <a:pt x="1940" y="238"/>
                    </a:lnTo>
                    <a:lnTo>
                      <a:pt x="1946" y="234"/>
                    </a:lnTo>
                    <a:lnTo>
                      <a:pt x="1952" y="228"/>
                    </a:lnTo>
                    <a:lnTo>
                      <a:pt x="1972" y="194"/>
                    </a:lnTo>
                    <a:lnTo>
                      <a:pt x="1982" y="180"/>
                    </a:lnTo>
                    <a:lnTo>
                      <a:pt x="1990" y="172"/>
                    </a:lnTo>
                    <a:lnTo>
                      <a:pt x="2000" y="160"/>
                    </a:lnTo>
                    <a:lnTo>
                      <a:pt x="2010" y="144"/>
                    </a:lnTo>
                    <a:lnTo>
                      <a:pt x="2014" y="138"/>
                    </a:lnTo>
                    <a:lnTo>
                      <a:pt x="2014" y="130"/>
                    </a:lnTo>
                    <a:lnTo>
                      <a:pt x="2008" y="96"/>
                    </a:lnTo>
                    <a:lnTo>
                      <a:pt x="2004" y="90"/>
                    </a:lnTo>
                    <a:lnTo>
                      <a:pt x="2000" y="84"/>
                    </a:lnTo>
                    <a:lnTo>
                      <a:pt x="1972" y="64"/>
                    </a:lnTo>
                    <a:lnTo>
                      <a:pt x="1958" y="56"/>
                    </a:lnTo>
                    <a:lnTo>
                      <a:pt x="1944" y="52"/>
                    </a:lnTo>
                    <a:lnTo>
                      <a:pt x="1940" y="48"/>
                    </a:lnTo>
                    <a:lnTo>
                      <a:pt x="1938" y="44"/>
                    </a:lnTo>
                    <a:lnTo>
                      <a:pt x="1934" y="32"/>
                    </a:lnTo>
                    <a:lnTo>
                      <a:pt x="1922" y="8"/>
                    </a:lnTo>
                    <a:lnTo>
                      <a:pt x="1916" y="2"/>
                    </a:lnTo>
                    <a:lnTo>
                      <a:pt x="1910" y="0"/>
                    </a:lnTo>
                    <a:lnTo>
                      <a:pt x="1886" y="0"/>
                    </a:lnTo>
                    <a:lnTo>
                      <a:pt x="1880" y="2"/>
                    </a:lnTo>
                    <a:lnTo>
                      <a:pt x="1872" y="6"/>
                    </a:lnTo>
                    <a:lnTo>
                      <a:pt x="1844" y="34"/>
                    </a:lnTo>
                    <a:lnTo>
                      <a:pt x="1840" y="40"/>
                    </a:lnTo>
                    <a:lnTo>
                      <a:pt x="1838" y="48"/>
                    </a:lnTo>
                    <a:lnTo>
                      <a:pt x="1832" y="70"/>
                    </a:lnTo>
                    <a:lnTo>
                      <a:pt x="1828" y="78"/>
                    </a:lnTo>
                    <a:lnTo>
                      <a:pt x="1822" y="82"/>
                    </a:lnTo>
                    <a:lnTo>
                      <a:pt x="1788" y="104"/>
                    </a:lnTo>
                    <a:lnTo>
                      <a:pt x="1780" y="106"/>
                    </a:lnTo>
                    <a:lnTo>
                      <a:pt x="1774" y="104"/>
                    </a:lnTo>
                    <a:lnTo>
                      <a:pt x="1758" y="92"/>
                    </a:lnTo>
                    <a:lnTo>
                      <a:pt x="1750" y="90"/>
                    </a:lnTo>
                    <a:lnTo>
                      <a:pt x="1744" y="92"/>
                    </a:lnTo>
                    <a:lnTo>
                      <a:pt x="1710" y="106"/>
                    </a:lnTo>
                    <a:lnTo>
                      <a:pt x="1696" y="112"/>
                    </a:lnTo>
                    <a:lnTo>
                      <a:pt x="1660" y="134"/>
                    </a:lnTo>
                    <a:lnTo>
                      <a:pt x="1648" y="144"/>
                    </a:lnTo>
                    <a:lnTo>
                      <a:pt x="1630" y="162"/>
                    </a:lnTo>
                    <a:lnTo>
                      <a:pt x="1626" y="168"/>
                    </a:lnTo>
                    <a:lnTo>
                      <a:pt x="1622" y="174"/>
                    </a:lnTo>
                    <a:lnTo>
                      <a:pt x="1616" y="218"/>
                    </a:lnTo>
                    <a:lnTo>
                      <a:pt x="1612" y="224"/>
                    </a:lnTo>
                    <a:lnTo>
                      <a:pt x="1606" y="228"/>
                    </a:lnTo>
                    <a:lnTo>
                      <a:pt x="1544" y="244"/>
                    </a:lnTo>
                    <a:lnTo>
                      <a:pt x="1536" y="246"/>
                    </a:lnTo>
                    <a:lnTo>
                      <a:pt x="1532" y="252"/>
                    </a:lnTo>
                    <a:lnTo>
                      <a:pt x="1530" y="258"/>
                    </a:lnTo>
                    <a:lnTo>
                      <a:pt x="1528" y="264"/>
                    </a:lnTo>
                    <a:lnTo>
                      <a:pt x="1526" y="272"/>
                    </a:lnTo>
                    <a:lnTo>
                      <a:pt x="1526" y="306"/>
                    </a:lnTo>
                    <a:lnTo>
                      <a:pt x="1524" y="310"/>
                    </a:lnTo>
                    <a:lnTo>
                      <a:pt x="1522" y="308"/>
                    </a:lnTo>
                    <a:lnTo>
                      <a:pt x="1516" y="304"/>
                    </a:lnTo>
                    <a:lnTo>
                      <a:pt x="1508" y="302"/>
                    </a:lnTo>
                    <a:lnTo>
                      <a:pt x="1494" y="296"/>
                    </a:lnTo>
                    <a:lnTo>
                      <a:pt x="1488" y="296"/>
                    </a:lnTo>
                    <a:lnTo>
                      <a:pt x="1482" y="300"/>
                    </a:lnTo>
                    <a:lnTo>
                      <a:pt x="1472" y="316"/>
                    </a:lnTo>
                    <a:lnTo>
                      <a:pt x="1468" y="320"/>
                    </a:lnTo>
                    <a:lnTo>
                      <a:pt x="1464" y="320"/>
                    </a:lnTo>
                    <a:lnTo>
                      <a:pt x="1462" y="318"/>
                    </a:lnTo>
                    <a:lnTo>
                      <a:pt x="1458" y="314"/>
                    </a:lnTo>
                    <a:lnTo>
                      <a:pt x="1458" y="308"/>
                    </a:lnTo>
                    <a:lnTo>
                      <a:pt x="1456" y="304"/>
                    </a:lnTo>
                    <a:lnTo>
                      <a:pt x="1452" y="298"/>
                    </a:lnTo>
                    <a:lnTo>
                      <a:pt x="1444" y="290"/>
                    </a:lnTo>
                    <a:lnTo>
                      <a:pt x="1438" y="286"/>
                    </a:lnTo>
                    <a:lnTo>
                      <a:pt x="1434" y="284"/>
                    </a:lnTo>
                    <a:lnTo>
                      <a:pt x="1428" y="286"/>
                    </a:lnTo>
                    <a:lnTo>
                      <a:pt x="1426" y="292"/>
                    </a:lnTo>
                    <a:lnTo>
                      <a:pt x="1420" y="306"/>
                    </a:lnTo>
                    <a:lnTo>
                      <a:pt x="1418" y="322"/>
                    </a:lnTo>
                    <a:lnTo>
                      <a:pt x="1418" y="336"/>
                    </a:lnTo>
                    <a:lnTo>
                      <a:pt x="1418" y="352"/>
                    </a:lnTo>
                    <a:lnTo>
                      <a:pt x="1418" y="374"/>
                    </a:lnTo>
                    <a:lnTo>
                      <a:pt x="1416" y="382"/>
                    </a:lnTo>
                    <a:lnTo>
                      <a:pt x="1414" y="388"/>
                    </a:lnTo>
                    <a:lnTo>
                      <a:pt x="1412" y="388"/>
                    </a:lnTo>
                    <a:lnTo>
                      <a:pt x="1408" y="388"/>
                    </a:lnTo>
                    <a:lnTo>
                      <a:pt x="1404" y="384"/>
                    </a:lnTo>
                    <a:lnTo>
                      <a:pt x="1402" y="380"/>
                    </a:lnTo>
                    <a:lnTo>
                      <a:pt x="1400" y="372"/>
                    </a:lnTo>
                    <a:lnTo>
                      <a:pt x="1400" y="364"/>
                    </a:lnTo>
                    <a:lnTo>
                      <a:pt x="1406" y="340"/>
                    </a:lnTo>
                    <a:lnTo>
                      <a:pt x="1408" y="334"/>
                    </a:lnTo>
                    <a:lnTo>
                      <a:pt x="1406" y="326"/>
                    </a:lnTo>
                    <a:lnTo>
                      <a:pt x="1402" y="312"/>
                    </a:lnTo>
                    <a:lnTo>
                      <a:pt x="1398" y="296"/>
                    </a:lnTo>
                    <a:lnTo>
                      <a:pt x="1398" y="292"/>
                    </a:lnTo>
                    <a:lnTo>
                      <a:pt x="1396" y="286"/>
                    </a:lnTo>
                    <a:lnTo>
                      <a:pt x="1392" y="282"/>
                    </a:lnTo>
                    <a:lnTo>
                      <a:pt x="1376" y="278"/>
                    </a:lnTo>
                    <a:lnTo>
                      <a:pt x="1362" y="274"/>
                    </a:lnTo>
                    <a:lnTo>
                      <a:pt x="1348" y="274"/>
                    </a:lnTo>
                    <a:lnTo>
                      <a:pt x="1342" y="276"/>
                    </a:lnTo>
                    <a:lnTo>
                      <a:pt x="1338" y="282"/>
                    </a:lnTo>
                    <a:lnTo>
                      <a:pt x="1322" y="336"/>
                    </a:lnTo>
                    <a:lnTo>
                      <a:pt x="1320" y="342"/>
                    </a:lnTo>
                    <a:lnTo>
                      <a:pt x="1316" y="348"/>
                    </a:lnTo>
                    <a:lnTo>
                      <a:pt x="1308" y="360"/>
                    </a:lnTo>
                    <a:lnTo>
                      <a:pt x="1304" y="366"/>
                    </a:lnTo>
                    <a:lnTo>
                      <a:pt x="1304" y="372"/>
                    </a:lnTo>
                    <a:lnTo>
                      <a:pt x="1304" y="380"/>
                    </a:lnTo>
                    <a:lnTo>
                      <a:pt x="1308" y="384"/>
                    </a:lnTo>
                    <a:lnTo>
                      <a:pt x="1310" y="392"/>
                    </a:lnTo>
                    <a:lnTo>
                      <a:pt x="1310" y="400"/>
                    </a:lnTo>
                    <a:lnTo>
                      <a:pt x="1310" y="414"/>
                    </a:lnTo>
                    <a:lnTo>
                      <a:pt x="1310" y="426"/>
                    </a:lnTo>
                    <a:lnTo>
                      <a:pt x="1312" y="432"/>
                    </a:lnTo>
                    <a:lnTo>
                      <a:pt x="1316" y="436"/>
                    </a:lnTo>
                    <a:lnTo>
                      <a:pt x="1334" y="454"/>
                    </a:lnTo>
                    <a:lnTo>
                      <a:pt x="1338" y="460"/>
                    </a:lnTo>
                    <a:lnTo>
                      <a:pt x="1336" y="468"/>
                    </a:lnTo>
                    <a:lnTo>
                      <a:pt x="1324" y="484"/>
                    </a:lnTo>
                    <a:lnTo>
                      <a:pt x="1322" y="486"/>
                    </a:lnTo>
                    <a:lnTo>
                      <a:pt x="1320" y="486"/>
                    </a:lnTo>
                    <a:lnTo>
                      <a:pt x="1318" y="486"/>
                    </a:lnTo>
                    <a:lnTo>
                      <a:pt x="1314" y="484"/>
                    </a:lnTo>
                    <a:lnTo>
                      <a:pt x="1296" y="466"/>
                    </a:lnTo>
                    <a:lnTo>
                      <a:pt x="1284" y="456"/>
                    </a:lnTo>
                    <a:lnTo>
                      <a:pt x="1258" y="436"/>
                    </a:lnTo>
                    <a:lnTo>
                      <a:pt x="1252" y="432"/>
                    </a:lnTo>
                    <a:lnTo>
                      <a:pt x="1244" y="432"/>
                    </a:lnTo>
                    <a:lnTo>
                      <a:pt x="1230" y="432"/>
                    </a:lnTo>
                    <a:lnTo>
                      <a:pt x="1214" y="432"/>
                    </a:lnTo>
                    <a:lnTo>
                      <a:pt x="1212" y="432"/>
                    </a:lnTo>
                    <a:lnTo>
                      <a:pt x="1208" y="432"/>
                    </a:lnTo>
                    <a:lnTo>
                      <a:pt x="1206" y="434"/>
                    </a:lnTo>
                    <a:lnTo>
                      <a:pt x="1204" y="436"/>
                    </a:lnTo>
                    <a:lnTo>
                      <a:pt x="1204" y="440"/>
                    </a:lnTo>
                    <a:lnTo>
                      <a:pt x="1204" y="452"/>
                    </a:lnTo>
                    <a:lnTo>
                      <a:pt x="1202" y="460"/>
                    </a:lnTo>
                    <a:lnTo>
                      <a:pt x="1198" y="466"/>
                    </a:lnTo>
                    <a:lnTo>
                      <a:pt x="1192" y="468"/>
                    </a:lnTo>
                    <a:lnTo>
                      <a:pt x="1186" y="466"/>
                    </a:lnTo>
                    <a:lnTo>
                      <a:pt x="1180" y="464"/>
                    </a:lnTo>
                    <a:lnTo>
                      <a:pt x="1174" y="462"/>
                    </a:lnTo>
                    <a:lnTo>
                      <a:pt x="1166" y="464"/>
                    </a:lnTo>
                    <a:lnTo>
                      <a:pt x="1162" y="466"/>
                    </a:lnTo>
                    <a:lnTo>
                      <a:pt x="1146" y="474"/>
                    </a:lnTo>
                    <a:lnTo>
                      <a:pt x="1142" y="476"/>
                    </a:lnTo>
                    <a:lnTo>
                      <a:pt x="1134" y="478"/>
                    </a:lnTo>
                    <a:lnTo>
                      <a:pt x="1126" y="480"/>
                    </a:lnTo>
                    <a:lnTo>
                      <a:pt x="1124" y="480"/>
                    </a:lnTo>
                    <a:lnTo>
                      <a:pt x="1116" y="478"/>
                    </a:lnTo>
                    <a:lnTo>
                      <a:pt x="1110" y="476"/>
                    </a:lnTo>
                    <a:lnTo>
                      <a:pt x="1104" y="472"/>
                    </a:lnTo>
                    <a:lnTo>
                      <a:pt x="1098" y="474"/>
                    </a:lnTo>
                    <a:lnTo>
                      <a:pt x="1092" y="476"/>
                    </a:lnTo>
                    <a:lnTo>
                      <a:pt x="1078" y="484"/>
                    </a:lnTo>
                    <a:lnTo>
                      <a:pt x="1062" y="496"/>
                    </a:lnTo>
                    <a:lnTo>
                      <a:pt x="1050" y="504"/>
                    </a:lnTo>
                    <a:lnTo>
                      <a:pt x="1024" y="516"/>
                    </a:lnTo>
                    <a:lnTo>
                      <a:pt x="1012" y="520"/>
                    </a:lnTo>
                    <a:lnTo>
                      <a:pt x="1008" y="522"/>
                    </a:lnTo>
                    <a:lnTo>
                      <a:pt x="1004" y="526"/>
                    </a:lnTo>
                    <a:lnTo>
                      <a:pt x="1000" y="540"/>
                    </a:lnTo>
                    <a:lnTo>
                      <a:pt x="996" y="546"/>
                    </a:lnTo>
                    <a:lnTo>
                      <a:pt x="992" y="548"/>
                    </a:lnTo>
                    <a:lnTo>
                      <a:pt x="988" y="546"/>
                    </a:lnTo>
                    <a:lnTo>
                      <a:pt x="982" y="542"/>
                    </a:lnTo>
                    <a:lnTo>
                      <a:pt x="974" y="534"/>
                    </a:lnTo>
                    <a:lnTo>
                      <a:pt x="972" y="530"/>
                    </a:lnTo>
                    <a:lnTo>
                      <a:pt x="972" y="526"/>
                    </a:lnTo>
                    <a:lnTo>
                      <a:pt x="974" y="524"/>
                    </a:lnTo>
                    <a:lnTo>
                      <a:pt x="982" y="514"/>
                    </a:lnTo>
                    <a:lnTo>
                      <a:pt x="986" y="508"/>
                    </a:lnTo>
                    <a:lnTo>
                      <a:pt x="988" y="502"/>
                    </a:lnTo>
                    <a:lnTo>
                      <a:pt x="988" y="498"/>
                    </a:lnTo>
                    <a:lnTo>
                      <a:pt x="986" y="492"/>
                    </a:lnTo>
                    <a:lnTo>
                      <a:pt x="980" y="486"/>
                    </a:lnTo>
                    <a:lnTo>
                      <a:pt x="976" y="484"/>
                    </a:lnTo>
                    <a:lnTo>
                      <a:pt x="964" y="480"/>
                    </a:lnTo>
                    <a:lnTo>
                      <a:pt x="950" y="480"/>
                    </a:lnTo>
                    <a:lnTo>
                      <a:pt x="946" y="480"/>
                    </a:lnTo>
                    <a:lnTo>
                      <a:pt x="944" y="480"/>
                    </a:lnTo>
                    <a:lnTo>
                      <a:pt x="942" y="482"/>
                    </a:lnTo>
                    <a:lnTo>
                      <a:pt x="942" y="484"/>
                    </a:lnTo>
                    <a:lnTo>
                      <a:pt x="942" y="488"/>
                    </a:lnTo>
                    <a:lnTo>
                      <a:pt x="944" y="492"/>
                    </a:lnTo>
                    <a:lnTo>
                      <a:pt x="948" y="500"/>
                    </a:lnTo>
                    <a:lnTo>
                      <a:pt x="948" y="508"/>
                    </a:lnTo>
                    <a:lnTo>
                      <a:pt x="948" y="520"/>
                    </a:lnTo>
                    <a:lnTo>
                      <a:pt x="950" y="528"/>
                    </a:lnTo>
                    <a:lnTo>
                      <a:pt x="952" y="536"/>
                    </a:lnTo>
                    <a:lnTo>
                      <a:pt x="954" y="542"/>
                    </a:lnTo>
                    <a:lnTo>
                      <a:pt x="956" y="548"/>
                    </a:lnTo>
                    <a:lnTo>
                      <a:pt x="956" y="556"/>
                    </a:lnTo>
                    <a:lnTo>
                      <a:pt x="952" y="570"/>
                    </a:lnTo>
                    <a:lnTo>
                      <a:pt x="948" y="574"/>
                    </a:lnTo>
                    <a:lnTo>
                      <a:pt x="946" y="574"/>
                    </a:lnTo>
                    <a:lnTo>
                      <a:pt x="944" y="572"/>
                    </a:lnTo>
                    <a:lnTo>
                      <a:pt x="938" y="570"/>
                    </a:lnTo>
                    <a:lnTo>
                      <a:pt x="930" y="568"/>
                    </a:lnTo>
                    <a:lnTo>
                      <a:pt x="928" y="568"/>
                    </a:lnTo>
                    <a:lnTo>
                      <a:pt x="920" y="570"/>
                    </a:lnTo>
                    <a:lnTo>
                      <a:pt x="914" y="572"/>
                    </a:lnTo>
                    <a:lnTo>
                      <a:pt x="902" y="582"/>
                    </a:lnTo>
                    <a:lnTo>
                      <a:pt x="896" y="584"/>
                    </a:lnTo>
                    <a:lnTo>
                      <a:pt x="884" y="592"/>
                    </a:lnTo>
                    <a:lnTo>
                      <a:pt x="882" y="598"/>
                    </a:lnTo>
                    <a:lnTo>
                      <a:pt x="884" y="604"/>
                    </a:lnTo>
                    <a:lnTo>
                      <a:pt x="896" y="630"/>
                    </a:lnTo>
                    <a:lnTo>
                      <a:pt x="898" y="634"/>
                    </a:lnTo>
                    <a:lnTo>
                      <a:pt x="894" y="632"/>
                    </a:lnTo>
                    <a:lnTo>
                      <a:pt x="888" y="628"/>
                    </a:lnTo>
                    <a:lnTo>
                      <a:pt x="882" y="626"/>
                    </a:lnTo>
                    <a:lnTo>
                      <a:pt x="868" y="626"/>
                    </a:lnTo>
                    <a:lnTo>
                      <a:pt x="860" y="626"/>
                    </a:lnTo>
                    <a:lnTo>
                      <a:pt x="854" y="624"/>
                    </a:lnTo>
                    <a:lnTo>
                      <a:pt x="848" y="620"/>
                    </a:lnTo>
                    <a:lnTo>
                      <a:pt x="842" y="620"/>
                    </a:lnTo>
                    <a:lnTo>
                      <a:pt x="840" y="622"/>
                    </a:lnTo>
                    <a:lnTo>
                      <a:pt x="842" y="630"/>
                    </a:lnTo>
                    <a:lnTo>
                      <a:pt x="842" y="632"/>
                    </a:lnTo>
                    <a:lnTo>
                      <a:pt x="836" y="630"/>
                    </a:lnTo>
                    <a:lnTo>
                      <a:pt x="818" y="624"/>
                    </a:lnTo>
                    <a:lnTo>
                      <a:pt x="812" y="622"/>
                    </a:lnTo>
                    <a:lnTo>
                      <a:pt x="808" y="616"/>
                    </a:lnTo>
                    <a:lnTo>
                      <a:pt x="804" y="604"/>
                    </a:lnTo>
                    <a:lnTo>
                      <a:pt x="804" y="598"/>
                    </a:lnTo>
                    <a:lnTo>
                      <a:pt x="806" y="592"/>
                    </a:lnTo>
                    <a:lnTo>
                      <a:pt x="810" y="588"/>
                    </a:lnTo>
                    <a:lnTo>
                      <a:pt x="812" y="582"/>
                    </a:lnTo>
                    <a:lnTo>
                      <a:pt x="810" y="578"/>
                    </a:lnTo>
                    <a:lnTo>
                      <a:pt x="804" y="574"/>
                    </a:lnTo>
                    <a:lnTo>
                      <a:pt x="800" y="572"/>
                    </a:lnTo>
                    <a:lnTo>
                      <a:pt x="786" y="562"/>
                    </a:lnTo>
                    <a:lnTo>
                      <a:pt x="778" y="554"/>
                    </a:lnTo>
                    <a:lnTo>
                      <a:pt x="768" y="544"/>
                    </a:lnTo>
                    <a:lnTo>
                      <a:pt x="766" y="540"/>
                    </a:lnTo>
                    <a:lnTo>
                      <a:pt x="768" y="538"/>
                    </a:lnTo>
                    <a:lnTo>
                      <a:pt x="772" y="540"/>
                    </a:lnTo>
                    <a:lnTo>
                      <a:pt x="778" y="544"/>
                    </a:lnTo>
                    <a:lnTo>
                      <a:pt x="784" y="546"/>
                    </a:lnTo>
                    <a:lnTo>
                      <a:pt x="790" y="548"/>
                    </a:lnTo>
                    <a:lnTo>
                      <a:pt x="794" y="548"/>
                    </a:lnTo>
                    <a:lnTo>
                      <a:pt x="800" y="550"/>
                    </a:lnTo>
                    <a:lnTo>
                      <a:pt x="806" y="556"/>
                    </a:lnTo>
                    <a:lnTo>
                      <a:pt x="808" y="560"/>
                    </a:lnTo>
                    <a:lnTo>
                      <a:pt x="812" y="566"/>
                    </a:lnTo>
                    <a:lnTo>
                      <a:pt x="820" y="570"/>
                    </a:lnTo>
                    <a:lnTo>
                      <a:pt x="842" y="576"/>
                    </a:lnTo>
                    <a:lnTo>
                      <a:pt x="850" y="576"/>
                    </a:lnTo>
                    <a:lnTo>
                      <a:pt x="858" y="576"/>
                    </a:lnTo>
                    <a:lnTo>
                      <a:pt x="872" y="570"/>
                    </a:lnTo>
                    <a:lnTo>
                      <a:pt x="888" y="564"/>
                    </a:lnTo>
                    <a:lnTo>
                      <a:pt x="892" y="562"/>
                    </a:lnTo>
                    <a:lnTo>
                      <a:pt x="898" y="558"/>
                    </a:lnTo>
                    <a:lnTo>
                      <a:pt x="902" y="550"/>
                    </a:lnTo>
                    <a:lnTo>
                      <a:pt x="906" y="536"/>
                    </a:lnTo>
                    <a:lnTo>
                      <a:pt x="906" y="530"/>
                    </a:lnTo>
                    <a:lnTo>
                      <a:pt x="904" y="524"/>
                    </a:lnTo>
                    <a:lnTo>
                      <a:pt x="876" y="496"/>
                    </a:lnTo>
                    <a:lnTo>
                      <a:pt x="864" y="486"/>
                    </a:lnTo>
                    <a:lnTo>
                      <a:pt x="848" y="474"/>
                    </a:lnTo>
                    <a:lnTo>
                      <a:pt x="836" y="464"/>
                    </a:lnTo>
                    <a:lnTo>
                      <a:pt x="826" y="456"/>
                    </a:lnTo>
                    <a:lnTo>
                      <a:pt x="820" y="452"/>
                    </a:lnTo>
                    <a:lnTo>
                      <a:pt x="814" y="448"/>
                    </a:lnTo>
                    <a:lnTo>
                      <a:pt x="800" y="444"/>
                    </a:lnTo>
                    <a:lnTo>
                      <a:pt x="788" y="440"/>
                    </a:lnTo>
                    <a:lnTo>
                      <a:pt x="784" y="438"/>
                    </a:lnTo>
                    <a:lnTo>
                      <a:pt x="782" y="432"/>
                    </a:lnTo>
                    <a:lnTo>
                      <a:pt x="782" y="430"/>
                    </a:lnTo>
                    <a:lnTo>
                      <a:pt x="782" y="426"/>
                    </a:lnTo>
                    <a:lnTo>
                      <a:pt x="780" y="424"/>
                    </a:lnTo>
                    <a:lnTo>
                      <a:pt x="778" y="422"/>
                    </a:lnTo>
                    <a:lnTo>
                      <a:pt x="774" y="422"/>
                    </a:lnTo>
                    <a:lnTo>
                      <a:pt x="770" y="422"/>
                    </a:lnTo>
                    <a:lnTo>
                      <a:pt x="754" y="422"/>
                    </a:lnTo>
                    <a:lnTo>
                      <a:pt x="752" y="422"/>
                    </a:lnTo>
                    <a:lnTo>
                      <a:pt x="742" y="422"/>
                    </a:lnTo>
                    <a:lnTo>
                      <a:pt x="738" y="416"/>
                    </a:lnTo>
                    <a:lnTo>
                      <a:pt x="734" y="412"/>
                    </a:lnTo>
                    <a:lnTo>
                      <a:pt x="734" y="406"/>
                    </a:lnTo>
                    <a:lnTo>
                      <a:pt x="736" y="394"/>
                    </a:lnTo>
                    <a:lnTo>
                      <a:pt x="740" y="390"/>
                    </a:lnTo>
                    <a:lnTo>
                      <a:pt x="740" y="384"/>
                    </a:lnTo>
                    <a:lnTo>
                      <a:pt x="738" y="378"/>
                    </a:lnTo>
                    <a:lnTo>
                      <a:pt x="728" y="368"/>
                    </a:lnTo>
                    <a:lnTo>
                      <a:pt x="720" y="358"/>
                    </a:lnTo>
                    <a:lnTo>
                      <a:pt x="716" y="358"/>
                    </a:lnTo>
                    <a:lnTo>
                      <a:pt x="714" y="356"/>
                    </a:lnTo>
                    <a:lnTo>
                      <a:pt x="710" y="358"/>
                    </a:lnTo>
                    <a:lnTo>
                      <a:pt x="708" y="358"/>
                    </a:lnTo>
                    <a:lnTo>
                      <a:pt x="700" y="368"/>
                    </a:lnTo>
                    <a:lnTo>
                      <a:pt x="694" y="370"/>
                    </a:lnTo>
                    <a:lnTo>
                      <a:pt x="686" y="370"/>
                    </a:lnTo>
                    <a:lnTo>
                      <a:pt x="682" y="366"/>
                    </a:lnTo>
                    <a:lnTo>
                      <a:pt x="670" y="362"/>
                    </a:lnTo>
                    <a:lnTo>
                      <a:pt x="656" y="362"/>
                    </a:lnTo>
                    <a:lnTo>
                      <a:pt x="654" y="362"/>
                    </a:lnTo>
                    <a:lnTo>
                      <a:pt x="646" y="364"/>
                    </a:lnTo>
                    <a:lnTo>
                      <a:pt x="640" y="368"/>
                    </a:lnTo>
                    <a:lnTo>
                      <a:pt x="632" y="376"/>
                    </a:lnTo>
                    <a:lnTo>
                      <a:pt x="626" y="380"/>
                    </a:lnTo>
                    <a:lnTo>
                      <a:pt x="620" y="382"/>
                    </a:lnTo>
                    <a:lnTo>
                      <a:pt x="610" y="382"/>
                    </a:lnTo>
                    <a:lnTo>
                      <a:pt x="606" y="384"/>
                    </a:lnTo>
                    <a:lnTo>
                      <a:pt x="600" y="388"/>
                    </a:lnTo>
                    <a:lnTo>
                      <a:pt x="596" y="390"/>
                    </a:lnTo>
                    <a:lnTo>
                      <a:pt x="592" y="392"/>
                    </a:lnTo>
                    <a:lnTo>
                      <a:pt x="586" y="394"/>
                    </a:lnTo>
                    <a:lnTo>
                      <a:pt x="584" y="400"/>
                    </a:lnTo>
                    <a:lnTo>
                      <a:pt x="578" y="414"/>
                    </a:lnTo>
                    <a:lnTo>
                      <a:pt x="574" y="420"/>
                    </a:lnTo>
                    <a:lnTo>
                      <a:pt x="568" y="422"/>
                    </a:lnTo>
                    <a:lnTo>
                      <a:pt x="556" y="422"/>
                    </a:lnTo>
                    <a:lnTo>
                      <a:pt x="548" y="424"/>
                    </a:lnTo>
                    <a:lnTo>
                      <a:pt x="544" y="430"/>
                    </a:lnTo>
                    <a:lnTo>
                      <a:pt x="540" y="444"/>
                    </a:lnTo>
                    <a:lnTo>
                      <a:pt x="538" y="456"/>
                    </a:lnTo>
                    <a:lnTo>
                      <a:pt x="534" y="460"/>
                    </a:lnTo>
                    <a:lnTo>
                      <a:pt x="530" y="460"/>
                    </a:lnTo>
                    <a:lnTo>
                      <a:pt x="526" y="460"/>
                    </a:lnTo>
                    <a:lnTo>
                      <a:pt x="518" y="462"/>
                    </a:lnTo>
                    <a:lnTo>
                      <a:pt x="514" y="468"/>
                    </a:lnTo>
                    <a:lnTo>
                      <a:pt x="502" y="484"/>
                    </a:lnTo>
                    <a:lnTo>
                      <a:pt x="500" y="490"/>
                    </a:lnTo>
                    <a:lnTo>
                      <a:pt x="498" y="498"/>
                    </a:lnTo>
                    <a:lnTo>
                      <a:pt x="498" y="502"/>
                    </a:lnTo>
                    <a:lnTo>
                      <a:pt x="496" y="510"/>
                    </a:lnTo>
                    <a:lnTo>
                      <a:pt x="494" y="516"/>
                    </a:lnTo>
                    <a:lnTo>
                      <a:pt x="482" y="532"/>
                    </a:lnTo>
                    <a:lnTo>
                      <a:pt x="474" y="546"/>
                    </a:lnTo>
                    <a:lnTo>
                      <a:pt x="472" y="552"/>
                    </a:lnTo>
                    <a:lnTo>
                      <a:pt x="466" y="566"/>
                    </a:lnTo>
                    <a:lnTo>
                      <a:pt x="462" y="570"/>
                    </a:lnTo>
                    <a:lnTo>
                      <a:pt x="456" y="586"/>
                    </a:lnTo>
                    <a:lnTo>
                      <a:pt x="452" y="590"/>
                    </a:lnTo>
                    <a:lnTo>
                      <a:pt x="444" y="604"/>
                    </a:lnTo>
                    <a:lnTo>
                      <a:pt x="424" y="640"/>
                    </a:lnTo>
                    <a:lnTo>
                      <a:pt x="414" y="652"/>
                    </a:lnTo>
                    <a:lnTo>
                      <a:pt x="406" y="660"/>
                    </a:lnTo>
                    <a:lnTo>
                      <a:pt x="392" y="670"/>
                    </a:lnTo>
                    <a:lnTo>
                      <a:pt x="388" y="672"/>
                    </a:lnTo>
                    <a:lnTo>
                      <a:pt x="382" y="676"/>
                    </a:lnTo>
                    <a:lnTo>
                      <a:pt x="376" y="682"/>
                    </a:lnTo>
                    <a:lnTo>
                      <a:pt x="374" y="688"/>
                    </a:lnTo>
                    <a:lnTo>
                      <a:pt x="366" y="700"/>
                    </a:lnTo>
                    <a:lnTo>
                      <a:pt x="356" y="710"/>
                    </a:lnTo>
                    <a:lnTo>
                      <a:pt x="352" y="714"/>
                    </a:lnTo>
                    <a:lnTo>
                      <a:pt x="350" y="720"/>
                    </a:lnTo>
                    <a:lnTo>
                      <a:pt x="346" y="732"/>
                    </a:lnTo>
                    <a:lnTo>
                      <a:pt x="344" y="736"/>
                    </a:lnTo>
                    <a:lnTo>
                      <a:pt x="342" y="744"/>
                    </a:lnTo>
                    <a:lnTo>
                      <a:pt x="340" y="752"/>
                    </a:lnTo>
                    <a:lnTo>
                      <a:pt x="340" y="756"/>
                    </a:lnTo>
                    <a:lnTo>
                      <a:pt x="342" y="764"/>
                    </a:lnTo>
                    <a:lnTo>
                      <a:pt x="344" y="770"/>
                    </a:lnTo>
                    <a:lnTo>
                      <a:pt x="346" y="776"/>
                    </a:lnTo>
                    <a:lnTo>
                      <a:pt x="348" y="784"/>
                    </a:lnTo>
                    <a:lnTo>
                      <a:pt x="350" y="792"/>
                    </a:lnTo>
                    <a:lnTo>
                      <a:pt x="350" y="794"/>
                    </a:lnTo>
                    <a:lnTo>
                      <a:pt x="350" y="810"/>
                    </a:lnTo>
                    <a:lnTo>
                      <a:pt x="350" y="814"/>
                    </a:lnTo>
                    <a:lnTo>
                      <a:pt x="352" y="820"/>
                    </a:lnTo>
                    <a:lnTo>
                      <a:pt x="356" y="826"/>
                    </a:lnTo>
                    <a:lnTo>
                      <a:pt x="364" y="828"/>
                    </a:lnTo>
                    <a:lnTo>
                      <a:pt x="370" y="830"/>
                    </a:lnTo>
                    <a:lnTo>
                      <a:pt x="378" y="832"/>
                    </a:lnTo>
                    <a:lnTo>
                      <a:pt x="382" y="832"/>
                    </a:lnTo>
                    <a:lnTo>
                      <a:pt x="390" y="830"/>
                    </a:lnTo>
                    <a:lnTo>
                      <a:pt x="396" y="828"/>
                    </a:lnTo>
                    <a:lnTo>
                      <a:pt x="412" y="816"/>
                    </a:lnTo>
                    <a:lnTo>
                      <a:pt x="424" y="808"/>
                    </a:lnTo>
                    <a:lnTo>
                      <a:pt x="430" y="804"/>
                    </a:lnTo>
                    <a:lnTo>
                      <a:pt x="434" y="802"/>
                    </a:lnTo>
                    <a:lnTo>
                      <a:pt x="438" y="800"/>
                    </a:lnTo>
                    <a:lnTo>
                      <a:pt x="442" y="796"/>
                    </a:lnTo>
                    <a:lnTo>
                      <a:pt x="446" y="790"/>
                    </a:lnTo>
                    <a:lnTo>
                      <a:pt x="454" y="778"/>
                    </a:lnTo>
                    <a:lnTo>
                      <a:pt x="458" y="774"/>
                    </a:lnTo>
                    <a:lnTo>
                      <a:pt x="454" y="778"/>
                    </a:lnTo>
                    <a:lnTo>
                      <a:pt x="446" y="790"/>
                    </a:lnTo>
                    <a:lnTo>
                      <a:pt x="442" y="796"/>
                    </a:lnTo>
                    <a:lnTo>
                      <a:pt x="440" y="808"/>
                    </a:lnTo>
                    <a:lnTo>
                      <a:pt x="442" y="820"/>
                    </a:lnTo>
                    <a:lnTo>
                      <a:pt x="446" y="826"/>
                    </a:lnTo>
                    <a:lnTo>
                      <a:pt x="448" y="832"/>
                    </a:lnTo>
                    <a:lnTo>
                      <a:pt x="448" y="840"/>
                    </a:lnTo>
                    <a:lnTo>
                      <a:pt x="448" y="844"/>
                    </a:lnTo>
                    <a:lnTo>
                      <a:pt x="452" y="860"/>
                    </a:lnTo>
                    <a:lnTo>
                      <a:pt x="456" y="874"/>
                    </a:lnTo>
                    <a:lnTo>
                      <a:pt x="458" y="886"/>
                    </a:lnTo>
                    <a:lnTo>
                      <a:pt x="460" y="892"/>
                    </a:lnTo>
                    <a:lnTo>
                      <a:pt x="464" y="896"/>
                    </a:lnTo>
                    <a:lnTo>
                      <a:pt x="466" y="902"/>
                    </a:lnTo>
                    <a:lnTo>
                      <a:pt x="468" y="906"/>
                    </a:lnTo>
                    <a:lnTo>
                      <a:pt x="470" y="910"/>
                    </a:lnTo>
                    <a:lnTo>
                      <a:pt x="476" y="910"/>
                    </a:lnTo>
                    <a:lnTo>
                      <a:pt x="480" y="910"/>
                    </a:lnTo>
                    <a:lnTo>
                      <a:pt x="486" y="910"/>
                    </a:lnTo>
                    <a:lnTo>
                      <a:pt x="488" y="906"/>
                    </a:lnTo>
                    <a:lnTo>
                      <a:pt x="490" y="902"/>
                    </a:lnTo>
                    <a:lnTo>
                      <a:pt x="492" y="896"/>
                    </a:lnTo>
                    <a:lnTo>
                      <a:pt x="498" y="892"/>
                    </a:lnTo>
                    <a:lnTo>
                      <a:pt x="506" y="892"/>
                    </a:lnTo>
                    <a:lnTo>
                      <a:pt x="510" y="892"/>
                    </a:lnTo>
                    <a:lnTo>
                      <a:pt x="516" y="890"/>
                    </a:lnTo>
                    <a:lnTo>
                      <a:pt x="520" y="884"/>
                    </a:lnTo>
                    <a:lnTo>
                      <a:pt x="524" y="878"/>
                    </a:lnTo>
                    <a:lnTo>
                      <a:pt x="526" y="872"/>
                    </a:lnTo>
                    <a:lnTo>
                      <a:pt x="528" y="864"/>
                    </a:lnTo>
                    <a:lnTo>
                      <a:pt x="528" y="840"/>
                    </a:lnTo>
                    <a:lnTo>
                      <a:pt x="528" y="824"/>
                    </a:lnTo>
                    <a:lnTo>
                      <a:pt x="528" y="822"/>
                    </a:lnTo>
                    <a:lnTo>
                      <a:pt x="528" y="816"/>
                    </a:lnTo>
                    <a:lnTo>
                      <a:pt x="532" y="814"/>
                    </a:lnTo>
                    <a:lnTo>
                      <a:pt x="544" y="810"/>
                    </a:lnTo>
                    <a:lnTo>
                      <a:pt x="550" y="806"/>
                    </a:lnTo>
                    <a:lnTo>
                      <a:pt x="554" y="802"/>
                    </a:lnTo>
                    <a:lnTo>
                      <a:pt x="556" y="796"/>
                    </a:lnTo>
                    <a:lnTo>
                      <a:pt x="556" y="792"/>
                    </a:lnTo>
                    <a:lnTo>
                      <a:pt x="556" y="784"/>
                    </a:lnTo>
                    <a:lnTo>
                      <a:pt x="554" y="776"/>
                    </a:lnTo>
                    <a:lnTo>
                      <a:pt x="550" y="772"/>
                    </a:lnTo>
                    <a:lnTo>
                      <a:pt x="542" y="760"/>
                    </a:lnTo>
                    <a:lnTo>
                      <a:pt x="538" y="754"/>
                    </a:lnTo>
                    <a:lnTo>
                      <a:pt x="536" y="746"/>
                    </a:lnTo>
                    <a:lnTo>
                      <a:pt x="536" y="732"/>
                    </a:lnTo>
                    <a:lnTo>
                      <a:pt x="536" y="716"/>
                    </a:lnTo>
                    <a:lnTo>
                      <a:pt x="536" y="704"/>
                    </a:lnTo>
                    <a:lnTo>
                      <a:pt x="538" y="696"/>
                    </a:lnTo>
                    <a:lnTo>
                      <a:pt x="542" y="690"/>
                    </a:lnTo>
                    <a:lnTo>
                      <a:pt x="550" y="682"/>
                    </a:lnTo>
                    <a:lnTo>
                      <a:pt x="562" y="672"/>
                    </a:lnTo>
                    <a:lnTo>
                      <a:pt x="572" y="662"/>
                    </a:lnTo>
                    <a:lnTo>
                      <a:pt x="590" y="652"/>
                    </a:lnTo>
                    <a:lnTo>
                      <a:pt x="594" y="646"/>
                    </a:lnTo>
                    <a:lnTo>
                      <a:pt x="600" y="640"/>
                    </a:lnTo>
                    <a:lnTo>
                      <a:pt x="602" y="634"/>
                    </a:lnTo>
                    <a:lnTo>
                      <a:pt x="604" y="628"/>
                    </a:lnTo>
                    <a:lnTo>
                      <a:pt x="600" y="622"/>
                    </a:lnTo>
                    <a:lnTo>
                      <a:pt x="598" y="616"/>
                    </a:lnTo>
                    <a:lnTo>
                      <a:pt x="600" y="610"/>
                    </a:lnTo>
                    <a:lnTo>
                      <a:pt x="602" y="604"/>
                    </a:lnTo>
                    <a:lnTo>
                      <a:pt x="612" y="592"/>
                    </a:lnTo>
                    <a:lnTo>
                      <a:pt x="620" y="584"/>
                    </a:lnTo>
                    <a:lnTo>
                      <a:pt x="624" y="580"/>
                    </a:lnTo>
                    <a:lnTo>
                      <a:pt x="630" y="576"/>
                    </a:lnTo>
                    <a:lnTo>
                      <a:pt x="634" y="578"/>
                    </a:lnTo>
                    <a:lnTo>
                      <a:pt x="640" y="582"/>
                    </a:lnTo>
                    <a:lnTo>
                      <a:pt x="648" y="594"/>
                    </a:lnTo>
                    <a:lnTo>
                      <a:pt x="652" y="600"/>
                    </a:lnTo>
                    <a:lnTo>
                      <a:pt x="652" y="608"/>
                    </a:lnTo>
                    <a:lnTo>
                      <a:pt x="652" y="614"/>
                    </a:lnTo>
                    <a:lnTo>
                      <a:pt x="638" y="640"/>
                    </a:lnTo>
                    <a:lnTo>
                      <a:pt x="634" y="646"/>
                    </a:lnTo>
                    <a:lnTo>
                      <a:pt x="628" y="650"/>
                    </a:lnTo>
                    <a:lnTo>
                      <a:pt x="612" y="662"/>
                    </a:lnTo>
                    <a:lnTo>
                      <a:pt x="606" y="666"/>
                    </a:lnTo>
                    <a:lnTo>
                      <a:pt x="604" y="674"/>
                    </a:lnTo>
                    <a:lnTo>
                      <a:pt x="598" y="688"/>
                    </a:lnTo>
                    <a:lnTo>
                      <a:pt x="596" y="704"/>
                    </a:lnTo>
                    <a:lnTo>
                      <a:pt x="596" y="726"/>
                    </a:lnTo>
                    <a:lnTo>
                      <a:pt x="596" y="734"/>
                    </a:lnTo>
                    <a:lnTo>
                      <a:pt x="600" y="742"/>
                    </a:lnTo>
                    <a:lnTo>
                      <a:pt x="602" y="748"/>
                    </a:lnTo>
                    <a:lnTo>
                      <a:pt x="610" y="760"/>
                    </a:lnTo>
                    <a:lnTo>
                      <a:pt x="620" y="770"/>
                    </a:lnTo>
                    <a:lnTo>
                      <a:pt x="626" y="772"/>
                    </a:lnTo>
                    <a:lnTo>
                      <a:pt x="634" y="774"/>
                    </a:lnTo>
                    <a:lnTo>
                      <a:pt x="636" y="774"/>
                    </a:lnTo>
                    <a:lnTo>
                      <a:pt x="652" y="772"/>
                    </a:lnTo>
                    <a:lnTo>
                      <a:pt x="676" y="766"/>
                    </a:lnTo>
                    <a:lnTo>
                      <a:pt x="690" y="764"/>
                    </a:lnTo>
                    <a:lnTo>
                      <a:pt x="694" y="764"/>
                    </a:lnTo>
                    <a:lnTo>
                      <a:pt x="700" y="764"/>
                    </a:lnTo>
                    <a:lnTo>
                      <a:pt x="704" y="766"/>
                    </a:lnTo>
                    <a:lnTo>
                      <a:pt x="708" y="768"/>
                    </a:lnTo>
                    <a:lnTo>
                      <a:pt x="712" y="774"/>
                    </a:lnTo>
                    <a:lnTo>
                      <a:pt x="714" y="782"/>
                    </a:lnTo>
                    <a:lnTo>
                      <a:pt x="714" y="786"/>
                    </a:lnTo>
                    <a:lnTo>
                      <a:pt x="712" y="790"/>
                    </a:lnTo>
                    <a:lnTo>
                      <a:pt x="708" y="794"/>
                    </a:lnTo>
                    <a:lnTo>
                      <a:pt x="704" y="794"/>
                    </a:lnTo>
                    <a:lnTo>
                      <a:pt x="700" y="792"/>
                    </a:lnTo>
                    <a:lnTo>
                      <a:pt x="686" y="792"/>
                    </a:lnTo>
                    <a:lnTo>
                      <a:pt x="672" y="792"/>
                    </a:lnTo>
                    <a:lnTo>
                      <a:pt x="658" y="796"/>
                    </a:lnTo>
                    <a:lnTo>
                      <a:pt x="642" y="800"/>
                    </a:lnTo>
                    <a:lnTo>
                      <a:pt x="638" y="804"/>
                    </a:lnTo>
                    <a:lnTo>
                      <a:pt x="634" y="808"/>
                    </a:lnTo>
                    <a:lnTo>
                      <a:pt x="634" y="818"/>
                    </a:lnTo>
                    <a:lnTo>
                      <a:pt x="636" y="822"/>
                    </a:lnTo>
                    <a:lnTo>
                      <a:pt x="640" y="828"/>
                    </a:lnTo>
                    <a:lnTo>
                      <a:pt x="644" y="832"/>
                    </a:lnTo>
                    <a:lnTo>
                      <a:pt x="644" y="838"/>
                    </a:lnTo>
                    <a:lnTo>
                      <a:pt x="644" y="842"/>
                    </a:lnTo>
                    <a:lnTo>
                      <a:pt x="642" y="850"/>
                    </a:lnTo>
                    <a:lnTo>
                      <a:pt x="638" y="854"/>
                    </a:lnTo>
                    <a:lnTo>
                      <a:pt x="636" y="856"/>
                    </a:lnTo>
                    <a:lnTo>
                      <a:pt x="634" y="858"/>
                    </a:lnTo>
                    <a:lnTo>
                      <a:pt x="632" y="858"/>
                    </a:lnTo>
                    <a:lnTo>
                      <a:pt x="628" y="858"/>
                    </a:lnTo>
                    <a:lnTo>
                      <a:pt x="622" y="856"/>
                    </a:lnTo>
                    <a:lnTo>
                      <a:pt x="610" y="852"/>
                    </a:lnTo>
                    <a:lnTo>
                      <a:pt x="606" y="854"/>
                    </a:lnTo>
                    <a:lnTo>
                      <a:pt x="602" y="858"/>
                    </a:lnTo>
                    <a:lnTo>
                      <a:pt x="600" y="864"/>
                    </a:lnTo>
                    <a:lnTo>
                      <a:pt x="598" y="872"/>
                    </a:lnTo>
                    <a:lnTo>
                      <a:pt x="596" y="880"/>
                    </a:lnTo>
                    <a:lnTo>
                      <a:pt x="596" y="882"/>
                    </a:lnTo>
                    <a:lnTo>
                      <a:pt x="596" y="890"/>
                    </a:lnTo>
                    <a:lnTo>
                      <a:pt x="596" y="898"/>
                    </a:lnTo>
                    <a:lnTo>
                      <a:pt x="596" y="902"/>
                    </a:lnTo>
                    <a:lnTo>
                      <a:pt x="596" y="910"/>
                    </a:lnTo>
                    <a:lnTo>
                      <a:pt x="592" y="910"/>
                    </a:lnTo>
                    <a:lnTo>
                      <a:pt x="586" y="912"/>
                    </a:lnTo>
                    <a:lnTo>
                      <a:pt x="582" y="916"/>
                    </a:lnTo>
                    <a:lnTo>
                      <a:pt x="578" y="920"/>
                    </a:lnTo>
                    <a:lnTo>
                      <a:pt x="576" y="926"/>
                    </a:lnTo>
                    <a:lnTo>
                      <a:pt x="574" y="928"/>
                    </a:lnTo>
                    <a:lnTo>
                      <a:pt x="568" y="930"/>
                    </a:lnTo>
                    <a:lnTo>
                      <a:pt x="564" y="930"/>
                    </a:lnTo>
                    <a:lnTo>
                      <a:pt x="552" y="930"/>
                    </a:lnTo>
                    <a:lnTo>
                      <a:pt x="540" y="932"/>
                    </a:lnTo>
                    <a:lnTo>
                      <a:pt x="516" y="938"/>
                    </a:lnTo>
                    <a:lnTo>
                      <a:pt x="500" y="944"/>
                    </a:lnTo>
                    <a:lnTo>
                      <a:pt x="496" y="946"/>
                    </a:lnTo>
                    <a:lnTo>
                      <a:pt x="488" y="950"/>
                    </a:lnTo>
                    <a:lnTo>
                      <a:pt x="482" y="946"/>
                    </a:lnTo>
                    <a:lnTo>
                      <a:pt x="476" y="944"/>
                    </a:lnTo>
                    <a:lnTo>
                      <a:pt x="468" y="942"/>
                    </a:lnTo>
                    <a:lnTo>
                      <a:pt x="462" y="944"/>
                    </a:lnTo>
                    <a:lnTo>
                      <a:pt x="456" y="946"/>
                    </a:lnTo>
                    <a:lnTo>
                      <a:pt x="450" y="946"/>
                    </a:lnTo>
                    <a:lnTo>
                      <a:pt x="444" y="944"/>
                    </a:lnTo>
                    <a:lnTo>
                      <a:pt x="440" y="940"/>
                    </a:lnTo>
                    <a:lnTo>
                      <a:pt x="440" y="934"/>
                    </a:lnTo>
                    <a:lnTo>
                      <a:pt x="436" y="932"/>
                    </a:lnTo>
                    <a:lnTo>
                      <a:pt x="432" y="930"/>
                    </a:lnTo>
                    <a:lnTo>
                      <a:pt x="428" y="930"/>
                    </a:lnTo>
                    <a:lnTo>
                      <a:pt x="424" y="930"/>
                    </a:lnTo>
                    <a:lnTo>
                      <a:pt x="422" y="928"/>
                    </a:lnTo>
                    <a:lnTo>
                      <a:pt x="420" y="924"/>
                    </a:lnTo>
                    <a:lnTo>
                      <a:pt x="420" y="922"/>
                    </a:lnTo>
                    <a:lnTo>
                      <a:pt x="420" y="918"/>
                    </a:lnTo>
                    <a:lnTo>
                      <a:pt x="420" y="902"/>
                    </a:lnTo>
                    <a:lnTo>
                      <a:pt x="420" y="898"/>
                    </a:lnTo>
                    <a:lnTo>
                      <a:pt x="422" y="894"/>
                    </a:lnTo>
                    <a:lnTo>
                      <a:pt x="424" y="890"/>
                    </a:lnTo>
                    <a:lnTo>
                      <a:pt x="430" y="890"/>
                    </a:lnTo>
                    <a:lnTo>
                      <a:pt x="434" y="886"/>
                    </a:lnTo>
                    <a:lnTo>
                      <a:pt x="436" y="882"/>
                    </a:lnTo>
                    <a:lnTo>
                      <a:pt x="434" y="882"/>
                    </a:lnTo>
                    <a:lnTo>
                      <a:pt x="430" y="880"/>
                    </a:lnTo>
                    <a:lnTo>
                      <a:pt x="430" y="876"/>
                    </a:lnTo>
                    <a:lnTo>
                      <a:pt x="430" y="864"/>
                    </a:lnTo>
                    <a:lnTo>
                      <a:pt x="430" y="860"/>
                    </a:lnTo>
                    <a:lnTo>
                      <a:pt x="428" y="858"/>
                    </a:lnTo>
                    <a:lnTo>
                      <a:pt x="428" y="856"/>
                    </a:lnTo>
                    <a:lnTo>
                      <a:pt x="426" y="854"/>
                    </a:lnTo>
                    <a:lnTo>
                      <a:pt x="422" y="856"/>
                    </a:lnTo>
                    <a:lnTo>
                      <a:pt x="418" y="858"/>
                    </a:lnTo>
                    <a:lnTo>
                      <a:pt x="406" y="862"/>
                    </a:lnTo>
                    <a:lnTo>
                      <a:pt x="400" y="864"/>
                    </a:lnTo>
                    <a:lnTo>
                      <a:pt x="398" y="868"/>
                    </a:lnTo>
                    <a:lnTo>
                      <a:pt x="394" y="874"/>
                    </a:lnTo>
                    <a:lnTo>
                      <a:pt x="392" y="882"/>
                    </a:lnTo>
                    <a:lnTo>
                      <a:pt x="392" y="890"/>
                    </a:lnTo>
                    <a:lnTo>
                      <a:pt x="392" y="892"/>
                    </a:lnTo>
                    <a:lnTo>
                      <a:pt x="392" y="900"/>
                    </a:lnTo>
                    <a:lnTo>
                      <a:pt x="396" y="906"/>
                    </a:lnTo>
                    <a:lnTo>
                      <a:pt x="404" y="918"/>
                    </a:lnTo>
                    <a:lnTo>
                      <a:pt x="406" y="922"/>
                    </a:lnTo>
                    <a:lnTo>
                      <a:pt x="410" y="930"/>
                    </a:lnTo>
                    <a:lnTo>
                      <a:pt x="406" y="936"/>
                    </a:lnTo>
                    <a:lnTo>
                      <a:pt x="404" y="942"/>
                    </a:lnTo>
                    <a:lnTo>
                      <a:pt x="400" y="954"/>
                    </a:lnTo>
                    <a:lnTo>
                      <a:pt x="398" y="958"/>
                    </a:lnTo>
                    <a:lnTo>
                      <a:pt x="396" y="958"/>
                    </a:lnTo>
                    <a:lnTo>
                      <a:pt x="386" y="958"/>
                    </a:lnTo>
                    <a:lnTo>
                      <a:pt x="380" y="960"/>
                    </a:lnTo>
                    <a:lnTo>
                      <a:pt x="376" y="960"/>
                    </a:lnTo>
                    <a:lnTo>
                      <a:pt x="364" y="964"/>
                    </a:lnTo>
                    <a:lnTo>
                      <a:pt x="358" y="966"/>
                    </a:lnTo>
                    <a:lnTo>
                      <a:pt x="352" y="970"/>
                    </a:lnTo>
                    <a:lnTo>
                      <a:pt x="346" y="976"/>
                    </a:lnTo>
                    <a:lnTo>
                      <a:pt x="336" y="992"/>
                    </a:lnTo>
                    <a:lnTo>
                      <a:pt x="326" y="1004"/>
                    </a:lnTo>
                    <a:lnTo>
                      <a:pt x="320" y="1008"/>
                    </a:lnTo>
                    <a:lnTo>
                      <a:pt x="316" y="1012"/>
                    </a:lnTo>
                    <a:lnTo>
                      <a:pt x="312" y="1018"/>
                    </a:lnTo>
                    <a:lnTo>
                      <a:pt x="306" y="1024"/>
                    </a:lnTo>
                    <a:lnTo>
                      <a:pt x="298" y="1034"/>
                    </a:lnTo>
                    <a:lnTo>
                      <a:pt x="296" y="1040"/>
                    </a:lnTo>
                    <a:lnTo>
                      <a:pt x="292" y="1046"/>
                    </a:lnTo>
                    <a:lnTo>
                      <a:pt x="288" y="1048"/>
                    </a:lnTo>
                    <a:lnTo>
                      <a:pt x="282" y="1050"/>
                    </a:lnTo>
                    <a:lnTo>
                      <a:pt x="278" y="1054"/>
                    </a:lnTo>
                    <a:lnTo>
                      <a:pt x="276" y="1060"/>
                    </a:lnTo>
                    <a:lnTo>
                      <a:pt x="272" y="1064"/>
                    </a:lnTo>
                    <a:lnTo>
                      <a:pt x="264" y="1066"/>
                    </a:lnTo>
                    <a:lnTo>
                      <a:pt x="260" y="1066"/>
                    </a:lnTo>
                    <a:lnTo>
                      <a:pt x="256" y="1066"/>
                    </a:lnTo>
                    <a:lnTo>
                      <a:pt x="252" y="1062"/>
                    </a:lnTo>
                    <a:lnTo>
                      <a:pt x="252" y="1058"/>
                    </a:lnTo>
                    <a:lnTo>
                      <a:pt x="248" y="1058"/>
                    </a:lnTo>
                    <a:lnTo>
                      <a:pt x="244" y="1058"/>
                    </a:lnTo>
                    <a:lnTo>
                      <a:pt x="242" y="1062"/>
                    </a:lnTo>
                    <a:lnTo>
                      <a:pt x="242" y="1072"/>
                    </a:lnTo>
                    <a:lnTo>
                      <a:pt x="242" y="1076"/>
                    </a:lnTo>
                    <a:lnTo>
                      <a:pt x="238" y="1076"/>
                    </a:lnTo>
                    <a:lnTo>
                      <a:pt x="228" y="1076"/>
                    </a:lnTo>
                    <a:lnTo>
                      <a:pt x="218" y="1076"/>
                    </a:lnTo>
                    <a:lnTo>
                      <a:pt x="206" y="1080"/>
                    </a:lnTo>
                    <a:lnTo>
                      <a:pt x="202" y="1082"/>
                    </a:lnTo>
                    <a:lnTo>
                      <a:pt x="196" y="1086"/>
                    </a:lnTo>
                    <a:lnTo>
                      <a:pt x="194" y="1092"/>
                    </a:lnTo>
                    <a:lnTo>
                      <a:pt x="196" y="1096"/>
                    </a:lnTo>
                    <a:lnTo>
                      <a:pt x="202" y="1100"/>
                    </a:lnTo>
                    <a:lnTo>
                      <a:pt x="206" y="1102"/>
                    </a:lnTo>
                    <a:lnTo>
                      <a:pt x="214" y="1106"/>
                    </a:lnTo>
                    <a:lnTo>
                      <a:pt x="222" y="1106"/>
                    </a:lnTo>
                    <a:lnTo>
                      <a:pt x="226" y="1106"/>
                    </a:lnTo>
                    <a:lnTo>
                      <a:pt x="230" y="1108"/>
                    </a:lnTo>
                    <a:lnTo>
                      <a:pt x="234" y="1110"/>
                    </a:lnTo>
                    <a:lnTo>
                      <a:pt x="234" y="1116"/>
                    </a:lnTo>
                    <a:lnTo>
                      <a:pt x="238" y="1120"/>
                    </a:lnTo>
                    <a:lnTo>
                      <a:pt x="242" y="1126"/>
                    </a:lnTo>
                    <a:lnTo>
                      <a:pt x="242" y="1134"/>
                    </a:lnTo>
                    <a:lnTo>
                      <a:pt x="242" y="1138"/>
                    </a:lnTo>
                    <a:lnTo>
                      <a:pt x="244" y="1142"/>
                    </a:lnTo>
                    <a:lnTo>
                      <a:pt x="248" y="1146"/>
                    </a:lnTo>
                    <a:lnTo>
                      <a:pt x="252" y="1148"/>
                    </a:lnTo>
                    <a:lnTo>
                      <a:pt x="252" y="1154"/>
                    </a:lnTo>
                    <a:lnTo>
                      <a:pt x="252" y="1156"/>
                    </a:lnTo>
                    <a:lnTo>
                      <a:pt x="250" y="1172"/>
                    </a:lnTo>
                    <a:lnTo>
                      <a:pt x="244" y="1196"/>
                    </a:lnTo>
                    <a:lnTo>
                      <a:pt x="242" y="1204"/>
                    </a:lnTo>
                    <a:lnTo>
                      <a:pt x="234" y="1202"/>
                    </a:lnTo>
                    <a:lnTo>
                      <a:pt x="192" y="1194"/>
                    </a:lnTo>
                    <a:lnTo>
                      <a:pt x="176" y="1194"/>
                    </a:lnTo>
                    <a:lnTo>
                      <a:pt x="162" y="1194"/>
                    </a:lnTo>
                    <a:lnTo>
                      <a:pt x="150" y="1194"/>
                    </a:lnTo>
                    <a:lnTo>
                      <a:pt x="140" y="1194"/>
                    </a:lnTo>
                    <a:lnTo>
                      <a:pt x="134" y="1196"/>
                    </a:lnTo>
                    <a:lnTo>
                      <a:pt x="130" y="1198"/>
                    </a:lnTo>
                    <a:lnTo>
                      <a:pt x="128" y="1204"/>
                    </a:lnTo>
                    <a:lnTo>
                      <a:pt x="128" y="1212"/>
                    </a:lnTo>
                    <a:lnTo>
                      <a:pt x="132" y="1226"/>
                    </a:lnTo>
                    <a:lnTo>
                      <a:pt x="134" y="1234"/>
                    </a:lnTo>
                    <a:lnTo>
                      <a:pt x="130" y="1234"/>
                    </a:lnTo>
                    <a:lnTo>
                      <a:pt x="128" y="1234"/>
                    </a:lnTo>
                    <a:lnTo>
                      <a:pt x="128" y="1236"/>
                    </a:lnTo>
                    <a:lnTo>
                      <a:pt x="128" y="1240"/>
                    </a:lnTo>
                    <a:lnTo>
                      <a:pt x="132" y="1246"/>
                    </a:lnTo>
                    <a:lnTo>
                      <a:pt x="134" y="1254"/>
                    </a:lnTo>
                    <a:lnTo>
                      <a:pt x="134" y="1262"/>
                    </a:lnTo>
                    <a:lnTo>
                      <a:pt x="134" y="1264"/>
                    </a:lnTo>
                    <a:lnTo>
                      <a:pt x="134" y="1272"/>
                    </a:lnTo>
                    <a:lnTo>
                      <a:pt x="132" y="1280"/>
                    </a:lnTo>
                    <a:lnTo>
                      <a:pt x="128" y="1286"/>
                    </a:lnTo>
                    <a:lnTo>
                      <a:pt x="128" y="1292"/>
                    </a:lnTo>
                    <a:lnTo>
                      <a:pt x="130" y="1298"/>
                    </a:lnTo>
                    <a:lnTo>
                      <a:pt x="134" y="1304"/>
                    </a:lnTo>
                    <a:lnTo>
                      <a:pt x="134" y="1310"/>
                    </a:lnTo>
                    <a:lnTo>
                      <a:pt x="134" y="1314"/>
                    </a:lnTo>
                    <a:lnTo>
                      <a:pt x="136" y="1316"/>
                    </a:lnTo>
                    <a:lnTo>
                      <a:pt x="138" y="1320"/>
                    </a:lnTo>
                    <a:lnTo>
                      <a:pt x="140" y="1322"/>
                    </a:lnTo>
                    <a:lnTo>
                      <a:pt x="142" y="1322"/>
                    </a:lnTo>
                    <a:lnTo>
                      <a:pt x="146" y="1322"/>
                    </a:lnTo>
                    <a:lnTo>
                      <a:pt x="154" y="1322"/>
                    </a:lnTo>
                    <a:lnTo>
                      <a:pt x="160" y="1322"/>
                    </a:lnTo>
                    <a:lnTo>
                      <a:pt x="164" y="1322"/>
                    </a:lnTo>
                    <a:lnTo>
                      <a:pt x="170" y="1326"/>
                    </a:lnTo>
                    <a:lnTo>
                      <a:pt x="178" y="1334"/>
                    </a:lnTo>
                    <a:lnTo>
                      <a:pt x="184" y="1338"/>
                    </a:lnTo>
                    <a:lnTo>
                      <a:pt x="192" y="1338"/>
                    </a:lnTo>
                    <a:lnTo>
                      <a:pt x="206" y="1334"/>
                    </a:lnTo>
                    <a:lnTo>
                      <a:pt x="220" y="1328"/>
                    </a:lnTo>
                    <a:lnTo>
                      <a:pt x="234" y="1324"/>
                    </a:lnTo>
                    <a:lnTo>
                      <a:pt x="242" y="1320"/>
                    </a:lnTo>
                    <a:lnTo>
                      <a:pt x="246" y="1314"/>
                    </a:lnTo>
                    <a:lnTo>
                      <a:pt x="248" y="1308"/>
                    </a:lnTo>
                    <a:lnTo>
                      <a:pt x="258" y="1296"/>
                    </a:lnTo>
                    <a:lnTo>
                      <a:pt x="266" y="1288"/>
                    </a:lnTo>
                    <a:lnTo>
                      <a:pt x="270" y="1282"/>
                    </a:lnTo>
                    <a:lnTo>
                      <a:pt x="272" y="1276"/>
                    </a:lnTo>
                    <a:lnTo>
                      <a:pt x="274" y="1264"/>
                    </a:lnTo>
                    <a:lnTo>
                      <a:pt x="280" y="1250"/>
                    </a:lnTo>
                    <a:lnTo>
                      <a:pt x="282" y="1244"/>
                    </a:lnTo>
                    <a:lnTo>
                      <a:pt x="288" y="1238"/>
                    </a:lnTo>
                    <a:lnTo>
                      <a:pt x="304" y="1228"/>
                    </a:lnTo>
                    <a:lnTo>
                      <a:pt x="310" y="1224"/>
                    </a:lnTo>
                    <a:lnTo>
                      <a:pt x="316" y="1216"/>
                    </a:lnTo>
                    <a:lnTo>
                      <a:pt x="318" y="1212"/>
                    </a:lnTo>
                    <a:lnTo>
                      <a:pt x="322" y="1206"/>
                    </a:lnTo>
                    <a:lnTo>
                      <a:pt x="326" y="1204"/>
                    </a:lnTo>
                    <a:lnTo>
                      <a:pt x="340" y="1204"/>
                    </a:lnTo>
                    <a:lnTo>
                      <a:pt x="342" y="1204"/>
                    </a:lnTo>
                    <a:lnTo>
                      <a:pt x="350" y="1202"/>
                    </a:lnTo>
                    <a:lnTo>
                      <a:pt x="358" y="1200"/>
                    </a:lnTo>
                    <a:lnTo>
                      <a:pt x="374" y="1188"/>
                    </a:lnTo>
                    <a:lnTo>
                      <a:pt x="380" y="1186"/>
                    </a:lnTo>
                    <a:lnTo>
                      <a:pt x="386" y="1184"/>
                    </a:lnTo>
                    <a:lnTo>
                      <a:pt x="390" y="1182"/>
                    </a:lnTo>
                    <a:lnTo>
                      <a:pt x="396" y="1180"/>
                    </a:lnTo>
                    <a:lnTo>
                      <a:pt x="402" y="1178"/>
                    </a:lnTo>
                    <a:lnTo>
                      <a:pt x="408" y="1178"/>
                    </a:lnTo>
                    <a:lnTo>
                      <a:pt x="412" y="1180"/>
                    </a:lnTo>
                    <a:lnTo>
                      <a:pt x="420" y="1186"/>
                    </a:lnTo>
                    <a:lnTo>
                      <a:pt x="424" y="1192"/>
                    </a:lnTo>
                    <a:lnTo>
                      <a:pt x="436" y="1208"/>
                    </a:lnTo>
                    <a:lnTo>
                      <a:pt x="444" y="1220"/>
                    </a:lnTo>
                    <a:lnTo>
                      <a:pt x="446" y="1226"/>
                    </a:lnTo>
                    <a:lnTo>
                      <a:pt x="450" y="1232"/>
                    </a:lnTo>
                    <a:lnTo>
                      <a:pt x="456" y="1236"/>
                    </a:lnTo>
                    <a:lnTo>
                      <a:pt x="482" y="1250"/>
                    </a:lnTo>
                    <a:lnTo>
                      <a:pt x="488" y="1254"/>
                    </a:lnTo>
                    <a:lnTo>
                      <a:pt x="492" y="1260"/>
                    </a:lnTo>
                    <a:lnTo>
                      <a:pt x="502" y="1274"/>
                    </a:lnTo>
                    <a:lnTo>
                      <a:pt x="506" y="1282"/>
                    </a:lnTo>
                    <a:lnTo>
                      <a:pt x="506" y="1290"/>
                    </a:lnTo>
                    <a:lnTo>
                      <a:pt x="506" y="1304"/>
                    </a:lnTo>
                    <a:lnTo>
                      <a:pt x="506" y="1312"/>
                    </a:lnTo>
                    <a:lnTo>
                      <a:pt x="508" y="1316"/>
                    </a:lnTo>
                    <a:lnTo>
                      <a:pt x="510" y="1316"/>
                    </a:lnTo>
                    <a:lnTo>
                      <a:pt x="512" y="1316"/>
                    </a:lnTo>
                    <a:lnTo>
                      <a:pt x="514" y="1312"/>
                    </a:lnTo>
                    <a:lnTo>
                      <a:pt x="518" y="1302"/>
                    </a:lnTo>
                    <a:lnTo>
                      <a:pt x="522" y="1294"/>
                    </a:lnTo>
                    <a:lnTo>
                      <a:pt x="524" y="1288"/>
                    </a:lnTo>
                    <a:lnTo>
                      <a:pt x="526" y="1282"/>
                    </a:lnTo>
                    <a:lnTo>
                      <a:pt x="528" y="1274"/>
                    </a:lnTo>
                    <a:lnTo>
                      <a:pt x="528" y="1270"/>
                    </a:lnTo>
                    <a:lnTo>
                      <a:pt x="528" y="1268"/>
                    </a:lnTo>
                    <a:lnTo>
                      <a:pt x="530" y="1266"/>
                    </a:lnTo>
                    <a:lnTo>
                      <a:pt x="532" y="1266"/>
                    </a:lnTo>
                    <a:lnTo>
                      <a:pt x="534" y="1266"/>
                    </a:lnTo>
                    <a:lnTo>
                      <a:pt x="540" y="1268"/>
                    </a:lnTo>
                    <a:lnTo>
                      <a:pt x="552" y="1272"/>
                    </a:lnTo>
                    <a:lnTo>
                      <a:pt x="554" y="1272"/>
                    </a:lnTo>
                    <a:lnTo>
                      <a:pt x="554" y="1270"/>
                    </a:lnTo>
                    <a:lnTo>
                      <a:pt x="552" y="1266"/>
                    </a:lnTo>
                    <a:lnTo>
                      <a:pt x="534" y="1248"/>
                    </a:lnTo>
                    <a:lnTo>
                      <a:pt x="520" y="1240"/>
                    </a:lnTo>
                    <a:lnTo>
                      <a:pt x="516" y="1236"/>
                    </a:lnTo>
                    <a:lnTo>
                      <a:pt x="504" y="1228"/>
                    </a:lnTo>
                    <a:lnTo>
                      <a:pt x="494" y="1216"/>
                    </a:lnTo>
                    <a:lnTo>
                      <a:pt x="484" y="1200"/>
                    </a:lnTo>
                    <a:lnTo>
                      <a:pt x="476" y="1188"/>
                    </a:lnTo>
                    <a:lnTo>
                      <a:pt x="472" y="1182"/>
                    </a:lnTo>
                    <a:lnTo>
                      <a:pt x="470" y="1174"/>
                    </a:lnTo>
                    <a:lnTo>
                      <a:pt x="468" y="1166"/>
                    </a:lnTo>
                    <a:lnTo>
                      <a:pt x="468" y="1164"/>
                    </a:lnTo>
                    <a:lnTo>
                      <a:pt x="470" y="1158"/>
                    </a:lnTo>
                    <a:lnTo>
                      <a:pt x="474" y="1156"/>
                    </a:lnTo>
                    <a:lnTo>
                      <a:pt x="478" y="1154"/>
                    </a:lnTo>
                    <a:lnTo>
                      <a:pt x="482" y="1156"/>
                    </a:lnTo>
                    <a:lnTo>
                      <a:pt x="488" y="1156"/>
                    </a:lnTo>
                    <a:lnTo>
                      <a:pt x="496" y="1162"/>
                    </a:lnTo>
                    <a:lnTo>
                      <a:pt x="502" y="1168"/>
                    </a:lnTo>
                    <a:lnTo>
                      <a:pt x="508" y="1176"/>
                    </a:lnTo>
                    <a:lnTo>
                      <a:pt x="510" y="1182"/>
                    </a:lnTo>
                    <a:lnTo>
                      <a:pt x="516" y="1196"/>
                    </a:lnTo>
                    <a:lnTo>
                      <a:pt x="520" y="1204"/>
                    </a:lnTo>
                    <a:lnTo>
                      <a:pt x="524" y="1208"/>
                    </a:lnTo>
                    <a:lnTo>
                      <a:pt x="540" y="1220"/>
                    </a:lnTo>
                    <a:lnTo>
                      <a:pt x="548" y="1224"/>
                    </a:lnTo>
                    <a:lnTo>
                      <a:pt x="552" y="1230"/>
                    </a:lnTo>
                    <a:lnTo>
                      <a:pt x="560" y="1238"/>
                    </a:lnTo>
                    <a:lnTo>
                      <a:pt x="564" y="1244"/>
                    </a:lnTo>
                    <a:lnTo>
                      <a:pt x="566" y="1248"/>
                    </a:lnTo>
                    <a:lnTo>
                      <a:pt x="570" y="1260"/>
                    </a:lnTo>
                    <a:lnTo>
                      <a:pt x="572" y="1266"/>
                    </a:lnTo>
                    <a:lnTo>
                      <a:pt x="576" y="1272"/>
                    </a:lnTo>
                    <a:lnTo>
                      <a:pt x="580" y="1280"/>
                    </a:lnTo>
                    <a:lnTo>
                      <a:pt x="584" y="1286"/>
                    </a:lnTo>
                    <a:lnTo>
                      <a:pt x="588" y="1290"/>
                    </a:lnTo>
                    <a:lnTo>
                      <a:pt x="594" y="1292"/>
                    </a:lnTo>
                    <a:lnTo>
                      <a:pt x="598" y="1292"/>
                    </a:lnTo>
                    <a:lnTo>
                      <a:pt x="602" y="1294"/>
                    </a:lnTo>
                    <a:lnTo>
                      <a:pt x="602" y="1296"/>
                    </a:lnTo>
                    <a:lnTo>
                      <a:pt x="602" y="1298"/>
                    </a:lnTo>
                    <a:lnTo>
                      <a:pt x="598" y="1304"/>
                    </a:lnTo>
                    <a:lnTo>
                      <a:pt x="596" y="1310"/>
                    </a:lnTo>
                    <a:lnTo>
                      <a:pt x="596" y="1314"/>
                    </a:lnTo>
                    <a:lnTo>
                      <a:pt x="598" y="1320"/>
                    </a:lnTo>
                    <a:lnTo>
                      <a:pt x="604" y="1326"/>
                    </a:lnTo>
                    <a:lnTo>
                      <a:pt x="608" y="1328"/>
                    </a:lnTo>
                    <a:lnTo>
                      <a:pt x="616" y="1330"/>
                    </a:lnTo>
                    <a:lnTo>
                      <a:pt x="620" y="1326"/>
                    </a:lnTo>
                    <a:lnTo>
                      <a:pt x="624" y="1322"/>
                    </a:lnTo>
                    <a:lnTo>
                      <a:pt x="626" y="1316"/>
                    </a:lnTo>
                    <a:lnTo>
                      <a:pt x="628" y="1312"/>
                    </a:lnTo>
                    <a:lnTo>
                      <a:pt x="632" y="1308"/>
                    </a:lnTo>
                    <a:lnTo>
                      <a:pt x="638" y="1306"/>
                    </a:lnTo>
                    <a:lnTo>
                      <a:pt x="640" y="1304"/>
                    </a:lnTo>
                    <a:lnTo>
                      <a:pt x="642" y="1302"/>
                    </a:lnTo>
                    <a:lnTo>
                      <a:pt x="640" y="1300"/>
                    </a:lnTo>
                    <a:lnTo>
                      <a:pt x="640" y="1296"/>
                    </a:lnTo>
                    <a:lnTo>
                      <a:pt x="632" y="1288"/>
                    </a:lnTo>
                    <a:lnTo>
                      <a:pt x="628" y="1282"/>
                    </a:lnTo>
                    <a:lnTo>
                      <a:pt x="626" y="1278"/>
                    </a:lnTo>
                    <a:lnTo>
                      <a:pt x="624" y="1272"/>
                    </a:lnTo>
                    <a:lnTo>
                      <a:pt x="620" y="1268"/>
                    </a:lnTo>
                    <a:lnTo>
                      <a:pt x="620" y="1266"/>
                    </a:lnTo>
                    <a:lnTo>
                      <a:pt x="620" y="1264"/>
                    </a:lnTo>
                    <a:lnTo>
                      <a:pt x="624" y="1260"/>
                    </a:lnTo>
                    <a:lnTo>
                      <a:pt x="638" y="1256"/>
                    </a:lnTo>
                    <a:lnTo>
                      <a:pt x="652" y="1254"/>
                    </a:lnTo>
                    <a:lnTo>
                      <a:pt x="656" y="1254"/>
                    </a:lnTo>
                    <a:lnTo>
                      <a:pt x="664" y="1254"/>
                    </a:lnTo>
                    <a:lnTo>
                      <a:pt x="668" y="1260"/>
                    </a:lnTo>
                    <a:lnTo>
                      <a:pt x="670" y="1266"/>
                    </a:lnTo>
                    <a:lnTo>
                      <a:pt x="674" y="1272"/>
                    </a:lnTo>
                    <a:lnTo>
                      <a:pt x="678" y="1280"/>
                    </a:lnTo>
                    <a:lnTo>
                      <a:pt x="680" y="1284"/>
                    </a:lnTo>
                    <a:lnTo>
                      <a:pt x="688" y="1300"/>
                    </a:lnTo>
                    <a:lnTo>
                      <a:pt x="690" y="1304"/>
                    </a:lnTo>
                    <a:lnTo>
                      <a:pt x="698" y="1318"/>
                    </a:lnTo>
                    <a:lnTo>
                      <a:pt x="700" y="1324"/>
                    </a:lnTo>
                    <a:lnTo>
                      <a:pt x="704" y="1328"/>
                    </a:lnTo>
                    <a:lnTo>
                      <a:pt x="712" y="1330"/>
                    </a:lnTo>
                    <a:lnTo>
                      <a:pt x="734" y="1330"/>
                    </a:lnTo>
                    <a:lnTo>
                      <a:pt x="748" y="1330"/>
                    </a:lnTo>
                    <a:lnTo>
                      <a:pt x="760" y="1334"/>
                    </a:lnTo>
                    <a:lnTo>
                      <a:pt x="774" y="1338"/>
                    </a:lnTo>
                    <a:lnTo>
                      <a:pt x="782" y="1338"/>
                    </a:lnTo>
                    <a:lnTo>
                      <a:pt x="788" y="1338"/>
                    </a:lnTo>
                    <a:lnTo>
                      <a:pt x="794" y="1334"/>
                    </a:lnTo>
                    <a:lnTo>
                      <a:pt x="802" y="1332"/>
                    </a:lnTo>
                    <a:lnTo>
                      <a:pt x="808" y="1334"/>
                    </a:lnTo>
                    <a:lnTo>
                      <a:pt x="814" y="1338"/>
                    </a:lnTo>
                    <a:lnTo>
                      <a:pt x="820" y="1340"/>
                    </a:lnTo>
                    <a:lnTo>
                      <a:pt x="824" y="1348"/>
                    </a:lnTo>
                    <a:lnTo>
                      <a:pt x="826" y="1354"/>
                    </a:lnTo>
                    <a:lnTo>
                      <a:pt x="828" y="1360"/>
                    </a:lnTo>
                    <a:lnTo>
                      <a:pt x="828" y="1368"/>
                    </a:lnTo>
                    <a:lnTo>
                      <a:pt x="814" y="1402"/>
                    </a:lnTo>
                    <a:lnTo>
                      <a:pt x="810" y="1408"/>
                    </a:lnTo>
                    <a:lnTo>
                      <a:pt x="806" y="1410"/>
                    </a:lnTo>
                    <a:lnTo>
                      <a:pt x="802" y="1412"/>
                    </a:lnTo>
                    <a:lnTo>
                      <a:pt x="798" y="1416"/>
                    </a:lnTo>
                    <a:lnTo>
                      <a:pt x="796" y="1422"/>
                    </a:lnTo>
                    <a:lnTo>
                      <a:pt x="792" y="1428"/>
                    </a:lnTo>
                    <a:lnTo>
                      <a:pt x="786" y="1434"/>
                    </a:lnTo>
                    <a:lnTo>
                      <a:pt x="780" y="1438"/>
                    </a:lnTo>
                    <a:lnTo>
                      <a:pt x="774" y="1438"/>
                    </a:lnTo>
                    <a:lnTo>
                      <a:pt x="760" y="1438"/>
                    </a:lnTo>
                    <a:lnTo>
                      <a:pt x="754" y="1438"/>
                    </a:lnTo>
                    <a:lnTo>
                      <a:pt x="748" y="1434"/>
                    </a:lnTo>
                    <a:lnTo>
                      <a:pt x="742" y="1430"/>
                    </a:lnTo>
                    <a:lnTo>
                      <a:pt x="734" y="1430"/>
                    </a:lnTo>
                    <a:lnTo>
                      <a:pt x="712" y="1436"/>
                    </a:lnTo>
                    <a:lnTo>
                      <a:pt x="704" y="1438"/>
                    </a:lnTo>
                    <a:lnTo>
                      <a:pt x="696" y="1436"/>
                    </a:lnTo>
                    <a:lnTo>
                      <a:pt x="682" y="1432"/>
                    </a:lnTo>
                    <a:lnTo>
                      <a:pt x="666" y="1428"/>
                    </a:lnTo>
                    <a:lnTo>
                      <a:pt x="662" y="1428"/>
                    </a:lnTo>
                    <a:lnTo>
                      <a:pt x="656" y="1428"/>
                    </a:lnTo>
                    <a:lnTo>
                      <a:pt x="650" y="1424"/>
                    </a:lnTo>
                    <a:lnTo>
                      <a:pt x="638" y="1416"/>
                    </a:lnTo>
                    <a:lnTo>
                      <a:pt x="632" y="1412"/>
                    </a:lnTo>
                    <a:lnTo>
                      <a:pt x="626" y="1410"/>
                    </a:lnTo>
                    <a:lnTo>
                      <a:pt x="618" y="1410"/>
                    </a:lnTo>
                    <a:lnTo>
                      <a:pt x="614" y="1410"/>
                    </a:lnTo>
                    <a:lnTo>
                      <a:pt x="598" y="1412"/>
                    </a:lnTo>
                    <a:lnTo>
                      <a:pt x="584" y="1416"/>
                    </a:lnTo>
                    <a:lnTo>
                      <a:pt x="578" y="1420"/>
                    </a:lnTo>
                    <a:lnTo>
                      <a:pt x="576" y="1428"/>
                    </a:lnTo>
                    <a:lnTo>
                      <a:pt x="576" y="1430"/>
                    </a:lnTo>
                    <a:lnTo>
                      <a:pt x="574" y="1438"/>
                    </a:lnTo>
                    <a:lnTo>
                      <a:pt x="570" y="1442"/>
                    </a:lnTo>
                    <a:lnTo>
                      <a:pt x="554" y="1446"/>
                    </a:lnTo>
                    <a:lnTo>
                      <a:pt x="548" y="1446"/>
                    </a:lnTo>
                    <a:lnTo>
                      <a:pt x="542" y="1442"/>
                    </a:lnTo>
                    <a:lnTo>
                      <a:pt x="534" y="1434"/>
                    </a:lnTo>
                    <a:lnTo>
                      <a:pt x="522" y="1424"/>
                    </a:lnTo>
                    <a:lnTo>
                      <a:pt x="512" y="1414"/>
                    </a:lnTo>
                    <a:lnTo>
                      <a:pt x="508" y="1410"/>
                    </a:lnTo>
                    <a:lnTo>
                      <a:pt x="500" y="1410"/>
                    </a:lnTo>
                    <a:lnTo>
                      <a:pt x="476" y="1410"/>
                    </a:lnTo>
                    <a:lnTo>
                      <a:pt x="470" y="1408"/>
                    </a:lnTo>
                    <a:lnTo>
                      <a:pt x="462" y="1406"/>
                    </a:lnTo>
                    <a:lnTo>
                      <a:pt x="456" y="1404"/>
                    </a:lnTo>
                    <a:lnTo>
                      <a:pt x="442" y="1396"/>
                    </a:lnTo>
                    <a:lnTo>
                      <a:pt x="436" y="1394"/>
                    </a:lnTo>
                    <a:lnTo>
                      <a:pt x="424" y="1386"/>
                    </a:lnTo>
                    <a:lnTo>
                      <a:pt x="422" y="1380"/>
                    </a:lnTo>
                    <a:lnTo>
                      <a:pt x="424" y="1374"/>
                    </a:lnTo>
                    <a:lnTo>
                      <a:pt x="434" y="1358"/>
                    </a:lnTo>
                    <a:lnTo>
                      <a:pt x="436" y="1350"/>
                    </a:lnTo>
                    <a:lnTo>
                      <a:pt x="436" y="1344"/>
                    </a:lnTo>
                    <a:lnTo>
                      <a:pt x="434" y="1338"/>
                    </a:lnTo>
                    <a:lnTo>
                      <a:pt x="428" y="1332"/>
                    </a:lnTo>
                    <a:lnTo>
                      <a:pt x="422" y="1328"/>
                    </a:lnTo>
                    <a:lnTo>
                      <a:pt x="418" y="1326"/>
                    </a:lnTo>
                    <a:lnTo>
                      <a:pt x="406" y="1322"/>
                    </a:lnTo>
                    <a:lnTo>
                      <a:pt x="402" y="1322"/>
                    </a:lnTo>
                    <a:lnTo>
                      <a:pt x="400" y="1324"/>
                    </a:lnTo>
                    <a:lnTo>
                      <a:pt x="400" y="1328"/>
                    </a:lnTo>
                    <a:lnTo>
                      <a:pt x="400" y="1324"/>
                    </a:lnTo>
                    <a:lnTo>
                      <a:pt x="398" y="1324"/>
                    </a:lnTo>
                    <a:lnTo>
                      <a:pt x="396" y="1326"/>
                    </a:lnTo>
                    <a:lnTo>
                      <a:pt x="390" y="1330"/>
                    </a:lnTo>
                    <a:lnTo>
                      <a:pt x="382" y="1332"/>
                    </a:lnTo>
                    <a:lnTo>
                      <a:pt x="378" y="1332"/>
                    </a:lnTo>
                    <a:lnTo>
                      <a:pt x="362" y="1332"/>
                    </a:lnTo>
                    <a:lnTo>
                      <a:pt x="320" y="1332"/>
                    </a:lnTo>
                    <a:lnTo>
                      <a:pt x="312" y="1332"/>
                    </a:lnTo>
                    <a:lnTo>
                      <a:pt x="304" y="1334"/>
                    </a:lnTo>
                    <a:lnTo>
                      <a:pt x="270" y="1348"/>
                    </a:lnTo>
                    <a:lnTo>
                      <a:pt x="254" y="1354"/>
                    </a:lnTo>
                    <a:lnTo>
                      <a:pt x="250" y="1358"/>
                    </a:lnTo>
                    <a:lnTo>
                      <a:pt x="244" y="1360"/>
                    </a:lnTo>
                    <a:lnTo>
                      <a:pt x="242" y="1362"/>
                    </a:lnTo>
                    <a:lnTo>
                      <a:pt x="242" y="1364"/>
                    </a:lnTo>
                    <a:lnTo>
                      <a:pt x="242" y="1362"/>
                    </a:lnTo>
                    <a:lnTo>
                      <a:pt x="240" y="1362"/>
                    </a:lnTo>
                    <a:lnTo>
                      <a:pt x="238" y="1360"/>
                    </a:lnTo>
                    <a:lnTo>
                      <a:pt x="224" y="1360"/>
                    </a:lnTo>
                    <a:lnTo>
                      <a:pt x="220" y="1360"/>
                    </a:lnTo>
                    <a:lnTo>
                      <a:pt x="208" y="1360"/>
                    </a:lnTo>
                    <a:lnTo>
                      <a:pt x="196" y="1356"/>
                    </a:lnTo>
                    <a:lnTo>
                      <a:pt x="190" y="1354"/>
                    </a:lnTo>
                    <a:lnTo>
                      <a:pt x="188" y="1354"/>
                    </a:lnTo>
                    <a:lnTo>
                      <a:pt x="184" y="1354"/>
                    </a:lnTo>
                    <a:lnTo>
                      <a:pt x="182" y="1356"/>
                    </a:lnTo>
                    <a:lnTo>
                      <a:pt x="180" y="1358"/>
                    </a:lnTo>
                    <a:lnTo>
                      <a:pt x="168" y="1374"/>
                    </a:lnTo>
                    <a:lnTo>
                      <a:pt x="158" y="1386"/>
                    </a:lnTo>
                    <a:lnTo>
                      <a:pt x="150" y="1394"/>
                    </a:lnTo>
                    <a:lnTo>
                      <a:pt x="140" y="1406"/>
                    </a:lnTo>
                    <a:lnTo>
                      <a:pt x="130" y="1422"/>
                    </a:lnTo>
                    <a:lnTo>
                      <a:pt x="122" y="1436"/>
                    </a:lnTo>
                    <a:lnTo>
                      <a:pt x="116" y="1460"/>
                    </a:lnTo>
                    <a:lnTo>
                      <a:pt x="114" y="1466"/>
                    </a:lnTo>
                    <a:lnTo>
                      <a:pt x="108" y="1472"/>
                    </a:lnTo>
                    <a:lnTo>
                      <a:pt x="82" y="1484"/>
                    </a:lnTo>
                    <a:lnTo>
                      <a:pt x="70" y="1492"/>
                    </a:lnTo>
                    <a:lnTo>
                      <a:pt x="66" y="1498"/>
                    </a:lnTo>
                    <a:lnTo>
                      <a:pt x="62" y="1502"/>
                    </a:lnTo>
                    <a:lnTo>
                      <a:pt x="52" y="1514"/>
                    </a:lnTo>
                    <a:lnTo>
                      <a:pt x="32" y="1550"/>
                    </a:lnTo>
                    <a:lnTo>
                      <a:pt x="24" y="1564"/>
                    </a:lnTo>
                    <a:lnTo>
                      <a:pt x="12" y="1598"/>
                    </a:lnTo>
                    <a:lnTo>
                      <a:pt x="8" y="1606"/>
                    </a:lnTo>
                    <a:lnTo>
                      <a:pt x="10" y="1614"/>
                    </a:lnTo>
                    <a:lnTo>
                      <a:pt x="16" y="1626"/>
                    </a:lnTo>
                    <a:lnTo>
                      <a:pt x="18" y="1642"/>
                    </a:lnTo>
                    <a:lnTo>
                      <a:pt x="18" y="1666"/>
                    </a:lnTo>
                    <a:lnTo>
                      <a:pt x="16" y="1672"/>
                    </a:lnTo>
                    <a:lnTo>
                      <a:pt x="12" y="1678"/>
                    </a:lnTo>
                    <a:lnTo>
                      <a:pt x="8" y="1684"/>
                    </a:lnTo>
                    <a:lnTo>
                      <a:pt x="6" y="1692"/>
                    </a:lnTo>
                    <a:lnTo>
                      <a:pt x="0" y="1706"/>
                    </a:lnTo>
                    <a:lnTo>
                      <a:pt x="0" y="1712"/>
                    </a:lnTo>
                    <a:lnTo>
                      <a:pt x="0" y="1720"/>
                    </a:lnTo>
                    <a:lnTo>
                      <a:pt x="6" y="1744"/>
                    </a:lnTo>
                    <a:lnTo>
                      <a:pt x="8" y="1750"/>
                    </a:lnTo>
                    <a:lnTo>
                      <a:pt x="12" y="1752"/>
                    </a:lnTo>
                    <a:lnTo>
                      <a:pt x="18" y="1752"/>
                    </a:lnTo>
                    <a:lnTo>
                      <a:pt x="20" y="1752"/>
                    </a:lnTo>
                    <a:lnTo>
                      <a:pt x="18" y="1752"/>
                    </a:lnTo>
                    <a:lnTo>
                      <a:pt x="20" y="1760"/>
                    </a:lnTo>
                    <a:lnTo>
                      <a:pt x="24" y="1764"/>
                    </a:lnTo>
                    <a:lnTo>
                      <a:pt x="26" y="1768"/>
                    </a:lnTo>
                    <a:lnTo>
                      <a:pt x="30" y="1770"/>
                    </a:lnTo>
                    <a:lnTo>
                      <a:pt x="32" y="1768"/>
                    </a:lnTo>
                    <a:lnTo>
                      <a:pt x="30" y="1770"/>
                    </a:lnTo>
                    <a:lnTo>
                      <a:pt x="30" y="1772"/>
                    </a:lnTo>
                    <a:lnTo>
                      <a:pt x="32" y="1772"/>
                    </a:lnTo>
                    <a:lnTo>
                      <a:pt x="36" y="1774"/>
                    </a:lnTo>
                    <a:lnTo>
                      <a:pt x="40" y="1778"/>
                    </a:lnTo>
                    <a:lnTo>
                      <a:pt x="52" y="1804"/>
                    </a:lnTo>
                    <a:lnTo>
                      <a:pt x="56" y="1810"/>
                    </a:lnTo>
                    <a:lnTo>
                      <a:pt x="60" y="1816"/>
                    </a:lnTo>
                    <a:lnTo>
                      <a:pt x="72" y="1824"/>
                    </a:lnTo>
                    <a:lnTo>
                      <a:pt x="84" y="1832"/>
                    </a:lnTo>
                    <a:lnTo>
                      <a:pt x="94" y="1838"/>
                    </a:lnTo>
                    <a:lnTo>
                      <a:pt x="102" y="1844"/>
                    </a:lnTo>
                    <a:lnTo>
                      <a:pt x="128" y="1864"/>
                    </a:lnTo>
                    <a:lnTo>
                      <a:pt x="136" y="1868"/>
                    </a:lnTo>
                    <a:lnTo>
                      <a:pt x="142" y="1870"/>
                    </a:lnTo>
                    <a:lnTo>
                      <a:pt x="146" y="1870"/>
                    </a:lnTo>
                    <a:lnTo>
                      <a:pt x="152" y="1868"/>
                    </a:lnTo>
                    <a:lnTo>
                      <a:pt x="154" y="1868"/>
                    </a:lnTo>
                    <a:lnTo>
                      <a:pt x="154" y="1866"/>
                    </a:lnTo>
                    <a:lnTo>
                      <a:pt x="154" y="1868"/>
                    </a:lnTo>
                    <a:lnTo>
                      <a:pt x="158" y="1868"/>
                    </a:lnTo>
                    <a:lnTo>
                      <a:pt x="162" y="1870"/>
                    </a:lnTo>
                    <a:lnTo>
                      <a:pt x="166" y="1870"/>
                    </a:lnTo>
                    <a:lnTo>
                      <a:pt x="182" y="1868"/>
                    </a:lnTo>
                    <a:lnTo>
                      <a:pt x="206" y="1862"/>
                    </a:lnTo>
                    <a:lnTo>
                      <a:pt x="218" y="1860"/>
                    </a:lnTo>
                    <a:lnTo>
                      <a:pt x="224" y="1860"/>
                    </a:lnTo>
                    <a:lnTo>
                      <a:pt x="232" y="1860"/>
                    </a:lnTo>
                    <a:lnTo>
                      <a:pt x="244" y="1860"/>
                    </a:lnTo>
                    <a:lnTo>
                      <a:pt x="260" y="1856"/>
                    </a:lnTo>
                    <a:lnTo>
                      <a:pt x="274" y="1852"/>
                    </a:lnTo>
                    <a:lnTo>
                      <a:pt x="282" y="1850"/>
                    </a:lnTo>
                    <a:lnTo>
                      <a:pt x="288" y="1844"/>
                    </a:lnTo>
                    <a:lnTo>
                      <a:pt x="294" y="1842"/>
                    </a:lnTo>
                    <a:lnTo>
                      <a:pt x="300" y="1838"/>
                    </a:lnTo>
                    <a:lnTo>
                      <a:pt x="306" y="1838"/>
                    </a:lnTo>
                    <a:lnTo>
                      <a:pt x="312" y="1840"/>
                    </a:lnTo>
                    <a:lnTo>
                      <a:pt x="320" y="1840"/>
                    </a:lnTo>
                    <a:lnTo>
                      <a:pt x="322" y="1840"/>
                    </a:lnTo>
                    <a:lnTo>
                      <a:pt x="330" y="1842"/>
                    </a:lnTo>
                    <a:lnTo>
                      <a:pt x="334" y="1846"/>
                    </a:lnTo>
                    <a:lnTo>
                      <a:pt x="346" y="1862"/>
                    </a:lnTo>
                    <a:lnTo>
                      <a:pt x="352" y="1868"/>
                    </a:lnTo>
                    <a:lnTo>
                      <a:pt x="358" y="1870"/>
                    </a:lnTo>
                    <a:lnTo>
                      <a:pt x="362" y="1870"/>
                    </a:lnTo>
                    <a:lnTo>
                      <a:pt x="370" y="1870"/>
                    </a:lnTo>
                    <a:lnTo>
                      <a:pt x="378" y="1874"/>
                    </a:lnTo>
                    <a:lnTo>
                      <a:pt x="384" y="1876"/>
                    </a:lnTo>
                    <a:lnTo>
                      <a:pt x="388" y="1878"/>
                    </a:lnTo>
                    <a:lnTo>
                      <a:pt x="392" y="1878"/>
                    </a:lnTo>
                    <a:lnTo>
                      <a:pt x="392" y="1876"/>
                    </a:lnTo>
                    <a:lnTo>
                      <a:pt x="392" y="1878"/>
                    </a:lnTo>
                    <a:lnTo>
                      <a:pt x="394" y="1878"/>
                    </a:lnTo>
                    <a:lnTo>
                      <a:pt x="398" y="1878"/>
                    </a:lnTo>
                    <a:lnTo>
                      <a:pt x="404" y="1880"/>
                    </a:lnTo>
                    <a:lnTo>
                      <a:pt x="408" y="1884"/>
                    </a:lnTo>
                    <a:lnTo>
                      <a:pt x="410" y="1890"/>
                    </a:lnTo>
                    <a:lnTo>
                      <a:pt x="410" y="1896"/>
                    </a:lnTo>
                    <a:lnTo>
                      <a:pt x="410" y="1900"/>
                    </a:lnTo>
                    <a:lnTo>
                      <a:pt x="410" y="1908"/>
                    </a:lnTo>
                    <a:lnTo>
                      <a:pt x="410" y="1916"/>
                    </a:lnTo>
                    <a:lnTo>
                      <a:pt x="410" y="1920"/>
                    </a:lnTo>
                    <a:lnTo>
                      <a:pt x="410" y="1936"/>
                    </a:lnTo>
                    <a:lnTo>
                      <a:pt x="410" y="1950"/>
                    </a:lnTo>
                    <a:lnTo>
                      <a:pt x="412" y="1956"/>
                    </a:lnTo>
                    <a:lnTo>
                      <a:pt x="414" y="1964"/>
                    </a:lnTo>
                    <a:lnTo>
                      <a:pt x="434" y="1990"/>
                    </a:lnTo>
                    <a:lnTo>
                      <a:pt x="438" y="1994"/>
                    </a:lnTo>
                    <a:lnTo>
                      <a:pt x="440" y="1994"/>
                    </a:lnTo>
                    <a:lnTo>
                      <a:pt x="442" y="1994"/>
                    </a:lnTo>
                    <a:lnTo>
                      <a:pt x="440" y="1996"/>
                    </a:lnTo>
                    <a:lnTo>
                      <a:pt x="440" y="1998"/>
                    </a:lnTo>
                    <a:lnTo>
                      <a:pt x="444" y="2002"/>
                    </a:lnTo>
                    <a:lnTo>
                      <a:pt x="452" y="2014"/>
                    </a:lnTo>
                    <a:lnTo>
                      <a:pt x="456" y="2020"/>
                    </a:lnTo>
                    <a:lnTo>
                      <a:pt x="458" y="2026"/>
                    </a:lnTo>
                    <a:lnTo>
                      <a:pt x="458" y="2034"/>
                    </a:lnTo>
                    <a:lnTo>
                      <a:pt x="458" y="2038"/>
                    </a:lnTo>
                    <a:lnTo>
                      <a:pt x="458" y="2046"/>
                    </a:lnTo>
                    <a:lnTo>
                      <a:pt x="460" y="2054"/>
                    </a:lnTo>
                    <a:lnTo>
                      <a:pt x="468" y="2096"/>
                    </a:lnTo>
                    <a:lnTo>
                      <a:pt x="472" y="2112"/>
                    </a:lnTo>
                    <a:lnTo>
                      <a:pt x="476" y="2124"/>
                    </a:lnTo>
                    <a:lnTo>
                      <a:pt x="478" y="2134"/>
                    </a:lnTo>
                    <a:lnTo>
                      <a:pt x="472" y="2144"/>
                    </a:lnTo>
                    <a:lnTo>
                      <a:pt x="462" y="2166"/>
                    </a:lnTo>
                    <a:lnTo>
                      <a:pt x="460" y="2172"/>
                    </a:lnTo>
                    <a:lnTo>
                      <a:pt x="458" y="2180"/>
                    </a:lnTo>
                    <a:lnTo>
                      <a:pt x="458" y="2204"/>
                    </a:lnTo>
                    <a:lnTo>
                      <a:pt x="460" y="2212"/>
                    </a:lnTo>
                    <a:lnTo>
                      <a:pt x="460" y="2210"/>
                    </a:lnTo>
                    <a:lnTo>
                      <a:pt x="460" y="2212"/>
                    </a:lnTo>
                    <a:lnTo>
                      <a:pt x="456" y="2220"/>
                    </a:lnTo>
                    <a:lnTo>
                      <a:pt x="452" y="2234"/>
                    </a:lnTo>
                    <a:lnTo>
                      <a:pt x="450" y="2242"/>
                    </a:lnTo>
                    <a:lnTo>
                      <a:pt x="452" y="2248"/>
                    </a:lnTo>
                    <a:lnTo>
                      <a:pt x="484" y="2302"/>
                    </a:lnTo>
                    <a:lnTo>
                      <a:pt x="488" y="2308"/>
                    </a:lnTo>
                    <a:lnTo>
                      <a:pt x="488" y="2314"/>
                    </a:lnTo>
                    <a:lnTo>
                      <a:pt x="490" y="2328"/>
                    </a:lnTo>
                    <a:lnTo>
                      <a:pt x="496" y="2380"/>
                    </a:lnTo>
                    <a:lnTo>
                      <a:pt x="500" y="2386"/>
                    </a:lnTo>
                    <a:lnTo>
                      <a:pt x="504" y="2392"/>
                    </a:lnTo>
                    <a:lnTo>
                      <a:pt x="520" y="2402"/>
                    </a:lnTo>
                    <a:lnTo>
                      <a:pt x="528" y="2406"/>
                    </a:lnTo>
                    <a:lnTo>
                      <a:pt x="528" y="2404"/>
                    </a:lnTo>
                    <a:lnTo>
                      <a:pt x="528" y="2406"/>
                    </a:lnTo>
                    <a:lnTo>
                      <a:pt x="532" y="2414"/>
                    </a:lnTo>
                    <a:lnTo>
                      <a:pt x="534" y="2420"/>
                    </a:lnTo>
                    <a:lnTo>
                      <a:pt x="540" y="2434"/>
                    </a:lnTo>
                    <a:lnTo>
                      <a:pt x="546" y="2458"/>
                    </a:lnTo>
                    <a:lnTo>
                      <a:pt x="548" y="2474"/>
                    </a:lnTo>
                    <a:lnTo>
                      <a:pt x="548" y="2478"/>
                    </a:lnTo>
                    <a:lnTo>
                      <a:pt x="548" y="2486"/>
                    </a:lnTo>
                    <a:lnTo>
                      <a:pt x="552" y="2492"/>
                    </a:lnTo>
                    <a:lnTo>
                      <a:pt x="562" y="2508"/>
                    </a:lnTo>
                    <a:lnTo>
                      <a:pt x="568" y="2512"/>
                    </a:lnTo>
                    <a:lnTo>
                      <a:pt x="574" y="2514"/>
                    </a:lnTo>
                    <a:lnTo>
                      <a:pt x="598" y="2508"/>
                    </a:lnTo>
                    <a:lnTo>
                      <a:pt x="614" y="2504"/>
                    </a:lnTo>
                    <a:lnTo>
                      <a:pt x="638" y="2498"/>
                    </a:lnTo>
                    <a:lnTo>
                      <a:pt x="654" y="2496"/>
                    </a:lnTo>
                    <a:lnTo>
                      <a:pt x="676" y="2496"/>
                    </a:lnTo>
                    <a:lnTo>
                      <a:pt x="684" y="2494"/>
                    </a:lnTo>
                    <a:lnTo>
                      <a:pt x="690" y="2490"/>
                    </a:lnTo>
                    <a:lnTo>
                      <a:pt x="748" y="2424"/>
                    </a:lnTo>
                    <a:lnTo>
                      <a:pt x="756" y="2410"/>
                    </a:lnTo>
                    <a:lnTo>
                      <a:pt x="770" y="2376"/>
                    </a:lnTo>
                    <a:lnTo>
                      <a:pt x="770" y="2370"/>
                    </a:lnTo>
                    <a:lnTo>
                      <a:pt x="770" y="2368"/>
                    </a:lnTo>
                    <a:lnTo>
                      <a:pt x="768" y="2368"/>
                    </a:lnTo>
                    <a:lnTo>
                      <a:pt x="770" y="2368"/>
                    </a:lnTo>
                    <a:lnTo>
                      <a:pt x="772" y="2366"/>
                    </a:lnTo>
                    <a:lnTo>
                      <a:pt x="772" y="2364"/>
                    </a:lnTo>
                    <a:lnTo>
                      <a:pt x="774" y="2358"/>
                    </a:lnTo>
                    <a:lnTo>
                      <a:pt x="778" y="2354"/>
                    </a:lnTo>
                    <a:lnTo>
                      <a:pt x="806" y="2334"/>
                    </a:lnTo>
                    <a:lnTo>
                      <a:pt x="810" y="2328"/>
                    </a:lnTo>
                    <a:lnTo>
                      <a:pt x="814" y="2322"/>
                    </a:lnTo>
                    <a:lnTo>
                      <a:pt x="818" y="2308"/>
                    </a:lnTo>
                    <a:lnTo>
                      <a:pt x="820" y="2300"/>
                    </a:lnTo>
                    <a:lnTo>
                      <a:pt x="820" y="2292"/>
                    </a:lnTo>
                    <a:lnTo>
                      <a:pt x="814" y="2268"/>
                    </a:lnTo>
                    <a:lnTo>
                      <a:pt x="814" y="2260"/>
                    </a:lnTo>
                    <a:lnTo>
                      <a:pt x="816" y="2254"/>
                    </a:lnTo>
                    <a:lnTo>
                      <a:pt x="826" y="2238"/>
                    </a:lnTo>
                    <a:lnTo>
                      <a:pt x="832" y="2232"/>
                    </a:lnTo>
                    <a:lnTo>
                      <a:pt x="838" y="2228"/>
                    </a:lnTo>
                    <a:lnTo>
                      <a:pt x="874" y="2206"/>
                    </a:lnTo>
                    <a:lnTo>
                      <a:pt x="880" y="2202"/>
                    </a:lnTo>
                    <a:lnTo>
                      <a:pt x="884" y="2194"/>
                    </a:lnTo>
                    <a:lnTo>
                      <a:pt x="886" y="2190"/>
                    </a:lnTo>
                    <a:lnTo>
                      <a:pt x="894" y="2176"/>
                    </a:lnTo>
                    <a:lnTo>
                      <a:pt x="896" y="2170"/>
                    </a:lnTo>
                    <a:lnTo>
                      <a:pt x="898" y="2162"/>
                    </a:lnTo>
                    <a:lnTo>
                      <a:pt x="898" y="2156"/>
                    </a:lnTo>
                    <a:lnTo>
                      <a:pt x="892" y="2132"/>
                    </a:lnTo>
                    <a:lnTo>
                      <a:pt x="890" y="2116"/>
                    </a:lnTo>
                    <a:lnTo>
                      <a:pt x="890" y="2112"/>
                    </a:lnTo>
                    <a:lnTo>
                      <a:pt x="890" y="2108"/>
                    </a:lnTo>
                    <a:lnTo>
                      <a:pt x="888" y="2106"/>
                    </a:lnTo>
                    <a:lnTo>
                      <a:pt x="886" y="2108"/>
                    </a:lnTo>
                    <a:lnTo>
                      <a:pt x="888" y="2106"/>
                    </a:lnTo>
                    <a:lnTo>
                      <a:pt x="888" y="2102"/>
                    </a:lnTo>
                    <a:lnTo>
                      <a:pt x="886" y="2098"/>
                    </a:lnTo>
                    <a:lnTo>
                      <a:pt x="882" y="2094"/>
                    </a:lnTo>
                    <a:lnTo>
                      <a:pt x="880" y="2086"/>
                    </a:lnTo>
                    <a:lnTo>
                      <a:pt x="880" y="2054"/>
                    </a:lnTo>
                    <a:lnTo>
                      <a:pt x="880" y="2046"/>
                    </a:lnTo>
                    <a:lnTo>
                      <a:pt x="876" y="2038"/>
                    </a:lnTo>
                    <a:lnTo>
                      <a:pt x="874" y="2032"/>
                    </a:lnTo>
                    <a:lnTo>
                      <a:pt x="872" y="2026"/>
                    </a:lnTo>
                    <a:lnTo>
                      <a:pt x="876" y="2020"/>
                    </a:lnTo>
                    <a:lnTo>
                      <a:pt x="880" y="2016"/>
                    </a:lnTo>
                    <a:lnTo>
                      <a:pt x="880" y="2012"/>
                    </a:lnTo>
                    <a:lnTo>
                      <a:pt x="882" y="2006"/>
                    </a:lnTo>
                    <a:lnTo>
                      <a:pt x="884" y="2000"/>
                    </a:lnTo>
                    <a:lnTo>
                      <a:pt x="894" y="1984"/>
                    </a:lnTo>
                    <a:lnTo>
                      <a:pt x="900" y="1978"/>
                    </a:lnTo>
                    <a:lnTo>
                      <a:pt x="906" y="1974"/>
                    </a:lnTo>
                    <a:lnTo>
                      <a:pt x="912" y="1970"/>
                    </a:lnTo>
                    <a:lnTo>
                      <a:pt x="918" y="1968"/>
                    </a:lnTo>
                    <a:lnTo>
                      <a:pt x="922" y="1960"/>
                    </a:lnTo>
                    <a:lnTo>
                      <a:pt x="934" y="1936"/>
                    </a:lnTo>
                    <a:lnTo>
                      <a:pt x="940" y="1930"/>
                    </a:lnTo>
                    <a:lnTo>
                      <a:pt x="946" y="1924"/>
                    </a:lnTo>
                    <a:lnTo>
                      <a:pt x="970" y="1912"/>
                    </a:lnTo>
                    <a:lnTo>
                      <a:pt x="984" y="1902"/>
                    </a:lnTo>
                    <a:lnTo>
                      <a:pt x="1012" y="1874"/>
                    </a:lnTo>
                    <a:lnTo>
                      <a:pt x="1016" y="1868"/>
                    </a:lnTo>
                    <a:lnTo>
                      <a:pt x="1020" y="1862"/>
                    </a:lnTo>
                    <a:lnTo>
                      <a:pt x="1044" y="1808"/>
                    </a:lnTo>
                    <a:lnTo>
                      <a:pt x="1048" y="1792"/>
                    </a:lnTo>
                    <a:lnTo>
                      <a:pt x="1054" y="1770"/>
                    </a:lnTo>
                    <a:lnTo>
                      <a:pt x="1054" y="1766"/>
                    </a:lnTo>
                    <a:lnTo>
                      <a:pt x="1054" y="1764"/>
                    </a:lnTo>
                    <a:lnTo>
                      <a:pt x="1050" y="1764"/>
                    </a:lnTo>
                    <a:lnTo>
                      <a:pt x="1048" y="1764"/>
                    </a:lnTo>
                    <a:lnTo>
                      <a:pt x="976" y="1780"/>
                    </a:lnTo>
                    <a:lnTo>
                      <a:pt x="968" y="1780"/>
                    </a:lnTo>
                    <a:lnTo>
                      <a:pt x="960" y="1778"/>
                    </a:lnTo>
                    <a:lnTo>
                      <a:pt x="956" y="1774"/>
                    </a:lnTo>
                    <a:lnTo>
                      <a:pt x="944" y="1766"/>
                    </a:lnTo>
                    <a:lnTo>
                      <a:pt x="934" y="1754"/>
                    </a:lnTo>
                    <a:lnTo>
                      <a:pt x="904" y="1710"/>
                    </a:lnTo>
                    <a:lnTo>
                      <a:pt x="898" y="1704"/>
                    </a:lnTo>
                    <a:lnTo>
                      <a:pt x="892" y="1700"/>
                    </a:lnTo>
                    <a:lnTo>
                      <a:pt x="886" y="1696"/>
                    </a:lnTo>
                    <a:lnTo>
                      <a:pt x="880" y="1692"/>
                    </a:lnTo>
                    <a:lnTo>
                      <a:pt x="876" y="1686"/>
                    </a:lnTo>
                    <a:lnTo>
                      <a:pt x="864" y="1670"/>
                    </a:lnTo>
                    <a:lnTo>
                      <a:pt x="860" y="1664"/>
                    </a:lnTo>
                    <a:lnTo>
                      <a:pt x="858" y="1656"/>
                    </a:lnTo>
                    <a:lnTo>
                      <a:pt x="852" y="1642"/>
                    </a:lnTo>
                    <a:lnTo>
                      <a:pt x="848" y="1626"/>
                    </a:lnTo>
                    <a:lnTo>
                      <a:pt x="842" y="1602"/>
                    </a:lnTo>
                    <a:lnTo>
                      <a:pt x="840" y="1596"/>
                    </a:lnTo>
                    <a:lnTo>
                      <a:pt x="834" y="1590"/>
                    </a:lnTo>
                    <a:lnTo>
                      <a:pt x="826" y="1582"/>
                    </a:lnTo>
                    <a:lnTo>
                      <a:pt x="822" y="1574"/>
                    </a:lnTo>
                    <a:lnTo>
                      <a:pt x="818" y="1568"/>
                    </a:lnTo>
                    <a:lnTo>
                      <a:pt x="814" y="1544"/>
                    </a:lnTo>
                    <a:lnTo>
                      <a:pt x="808" y="1530"/>
                    </a:lnTo>
                    <a:lnTo>
                      <a:pt x="796" y="1504"/>
                    </a:lnTo>
                    <a:lnTo>
                      <a:pt x="786" y="1492"/>
                    </a:lnTo>
                    <a:lnTo>
                      <a:pt x="768" y="1474"/>
                    </a:lnTo>
                    <a:lnTo>
                      <a:pt x="766" y="1470"/>
                    </a:lnTo>
                    <a:lnTo>
                      <a:pt x="770" y="1472"/>
                    </a:lnTo>
                    <a:lnTo>
                      <a:pt x="794" y="1484"/>
                    </a:lnTo>
                    <a:lnTo>
                      <a:pt x="798" y="1484"/>
                    </a:lnTo>
                    <a:lnTo>
                      <a:pt x="800" y="1484"/>
                    </a:lnTo>
                    <a:lnTo>
                      <a:pt x="804" y="1482"/>
                    </a:lnTo>
                    <a:lnTo>
                      <a:pt x="804" y="1480"/>
                    </a:lnTo>
                    <a:lnTo>
                      <a:pt x="808" y="1476"/>
                    </a:lnTo>
                    <a:lnTo>
                      <a:pt x="810" y="1474"/>
                    </a:lnTo>
                    <a:lnTo>
                      <a:pt x="810" y="1472"/>
                    </a:lnTo>
                    <a:lnTo>
                      <a:pt x="812" y="1474"/>
                    </a:lnTo>
                    <a:lnTo>
                      <a:pt x="814" y="1476"/>
                    </a:lnTo>
                    <a:lnTo>
                      <a:pt x="818" y="1480"/>
                    </a:lnTo>
                    <a:lnTo>
                      <a:pt x="824" y="1494"/>
                    </a:lnTo>
                    <a:lnTo>
                      <a:pt x="856" y="1550"/>
                    </a:lnTo>
                    <a:lnTo>
                      <a:pt x="866" y="1562"/>
                    </a:lnTo>
                    <a:lnTo>
                      <a:pt x="874" y="1570"/>
                    </a:lnTo>
                    <a:lnTo>
                      <a:pt x="878" y="1576"/>
                    </a:lnTo>
                    <a:lnTo>
                      <a:pt x="882" y="1584"/>
                    </a:lnTo>
                    <a:lnTo>
                      <a:pt x="886" y="1598"/>
                    </a:lnTo>
                    <a:lnTo>
                      <a:pt x="892" y="1614"/>
                    </a:lnTo>
                    <a:lnTo>
                      <a:pt x="898" y="1636"/>
                    </a:lnTo>
                    <a:lnTo>
                      <a:pt x="900" y="1644"/>
                    </a:lnTo>
                    <a:lnTo>
                      <a:pt x="904" y="1650"/>
                    </a:lnTo>
                    <a:lnTo>
                      <a:pt x="924" y="1668"/>
                    </a:lnTo>
                    <a:lnTo>
                      <a:pt x="928" y="1674"/>
                    </a:lnTo>
                    <a:lnTo>
                      <a:pt x="928" y="1678"/>
                    </a:lnTo>
                    <a:lnTo>
                      <a:pt x="928" y="1684"/>
                    </a:lnTo>
                    <a:lnTo>
                      <a:pt x="932" y="1690"/>
                    </a:lnTo>
                    <a:lnTo>
                      <a:pt x="936" y="1696"/>
                    </a:lnTo>
                    <a:lnTo>
                      <a:pt x="942" y="1710"/>
                    </a:lnTo>
                    <a:lnTo>
                      <a:pt x="954" y="1736"/>
                    </a:lnTo>
                    <a:lnTo>
                      <a:pt x="960" y="1740"/>
                    </a:lnTo>
                    <a:lnTo>
                      <a:pt x="966" y="1740"/>
                    </a:lnTo>
                    <a:lnTo>
                      <a:pt x="980" y="1736"/>
                    </a:lnTo>
                    <a:lnTo>
                      <a:pt x="996" y="1732"/>
                    </a:lnTo>
                    <a:lnTo>
                      <a:pt x="1000" y="1732"/>
                    </a:lnTo>
                    <a:lnTo>
                      <a:pt x="1006" y="1732"/>
                    </a:lnTo>
                    <a:lnTo>
                      <a:pt x="1012" y="1728"/>
                    </a:lnTo>
                    <a:lnTo>
                      <a:pt x="1020" y="1718"/>
                    </a:lnTo>
                    <a:lnTo>
                      <a:pt x="1028" y="1714"/>
                    </a:lnTo>
                    <a:lnTo>
                      <a:pt x="1034" y="1710"/>
                    </a:lnTo>
                    <a:lnTo>
                      <a:pt x="1048" y="1706"/>
                    </a:lnTo>
                    <a:lnTo>
                      <a:pt x="1064" y="1700"/>
                    </a:lnTo>
                    <a:lnTo>
                      <a:pt x="1088" y="1688"/>
                    </a:lnTo>
                    <a:lnTo>
                      <a:pt x="1096" y="1684"/>
                    </a:lnTo>
                    <a:lnTo>
                      <a:pt x="1102" y="1680"/>
                    </a:lnTo>
                    <a:lnTo>
                      <a:pt x="1128" y="1668"/>
                    </a:lnTo>
                    <a:lnTo>
                      <a:pt x="1134" y="1664"/>
                    </a:lnTo>
                    <a:lnTo>
                      <a:pt x="1140" y="1658"/>
                    </a:lnTo>
                    <a:lnTo>
                      <a:pt x="1158" y="1632"/>
                    </a:lnTo>
                    <a:lnTo>
                      <a:pt x="1168" y="1618"/>
                    </a:lnTo>
                    <a:lnTo>
                      <a:pt x="1170" y="1612"/>
                    </a:lnTo>
                    <a:lnTo>
                      <a:pt x="1180" y="1600"/>
                    </a:lnTo>
                    <a:lnTo>
                      <a:pt x="1188" y="1592"/>
                    </a:lnTo>
                    <a:lnTo>
                      <a:pt x="1188" y="1588"/>
                    </a:lnTo>
                    <a:lnTo>
                      <a:pt x="1190" y="1586"/>
                    </a:lnTo>
                    <a:lnTo>
                      <a:pt x="1188" y="1584"/>
                    </a:lnTo>
                    <a:lnTo>
                      <a:pt x="1186" y="1582"/>
                    </a:lnTo>
                    <a:lnTo>
                      <a:pt x="1160" y="1562"/>
                    </a:lnTo>
                    <a:lnTo>
                      <a:pt x="1154" y="1558"/>
                    </a:lnTo>
                    <a:lnTo>
                      <a:pt x="1148" y="1556"/>
                    </a:lnTo>
                    <a:lnTo>
                      <a:pt x="1144" y="1554"/>
                    </a:lnTo>
                    <a:lnTo>
                      <a:pt x="1140" y="1548"/>
                    </a:lnTo>
                    <a:lnTo>
                      <a:pt x="1138" y="1544"/>
                    </a:lnTo>
                    <a:lnTo>
                      <a:pt x="1132" y="1540"/>
                    </a:lnTo>
                    <a:lnTo>
                      <a:pt x="1126" y="1538"/>
                    </a:lnTo>
                    <a:lnTo>
                      <a:pt x="1102" y="1544"/>
                    </a:lnTo>
                    <a:lnTo>
                      <a:pt x="1096" y="1544"/>
                    </a:lnTo>
                    <a:lnTo>
                      <a:pt x="1088" y="1542"/>
                    </a:lnTo>
                    <a:lnTo>
                      <a:pt x="1082" y="1540"/>
                    </a:lnTo>
                    <a:lnTo>
                      <a:pt x="1076" y="1536"/>
                    </a:lnTo>
                    <a:lnTo>
                      <a:pt x="1070" y="1536"/>
                    </a:lnTo>
                    <a:lnTo>
                      <a:pt x="1058" y="1534"/>
                    </a:lnTo>
                    <a:lnTo>
                      <a:pt x="1054" y="1530"/>
                    </a:lnTo>
                    <a:lnTo>
                      <a:pt x="1048" y="1526"/>
                    </a:lnTo>
                    <a:lnTo>
                      <a:pt x="1044" y="1520"/>
                    </a:lnTo>
                    <a:lnTo>
                      <a:pt x="1040" y="1506"/>
                    </a:lnTo>
                    <a:lnTo>
                      <a:pt x="1036" y="1498"/>
                    </a:lnTo>
                    <a:lnTo>
                      <a:pt x="1032" y="1492"/>
                    </a:lnTo>
                    <a:lnTo>
                      <a:pt x="1022" y="1484"/>
                    </a:lnTo>
                    <a:lnTo>
                      <a:pt x="1018" y="1478"/>
                    </a:lnTo>
                    <a:lnTo>
                      <a:pt x="1018" y="1472"/>
                    </a:lnTo>
                    <a:lnTo>
                      <a:pt x="1018" y="1468"/>
                    </a:lnTo>
                    <a:lnTo>
                      <a:pt x="1022" y="1462"/>
                    </a:lnTo>
                    <a:lnTo>
                      <a:pt x="1026" y="1458"/>
                    </a:lnTo>
                    <a:lnTo>
                      <a:pt x="1026" y="1452"/>
                    </a:lnTo>
                    <a:lnTo>
                      <a:pt x="1028" y="1452"/>
                    </a:lnTo>
                    <a:lnTo>
                      <a:pt x="1032" y="1454"/>
                    </a:lnTo>
                    <a:lnTo>
                      <a:pt x="1040" y="1462"/>
                    </a:lnTo>
                    <a:lnTo>
                      <a:pt x="1052" y="1474"/>
                    </a:lnTo>
                    <a:lnTo>
                      <a:pt x="1060" y="1482"/>
                    </a:lnTo>
                    <a:lnTo>
                      <a:pt x="1072" y="1492"/>
                    </a:lnTo>
                    <a:lnTo>
                      <a:pt x="1088" y="1504"/>
                    </a:lnTo>
                    <a:lnTo>
                      <a:pt x="1102" y="1510"/>
                    </a:lnTo>
                    <a:lnTo>
                      <a:pt x="1116" y="1514"/>
                    </a:lnTo>
                    <a:lnTo>
                      <a:pt x="1124" y="1516"/>
                    </a:lnTo>
                    <a:lnTo>
                      <a:pt x="1132" y="1514"/>
                    </a:lnTo>
                    <a:lnTo>
                      <a:pt x="1136" y="1510"/>
                    </a:lnTo>
                    <a:lnTo>
                      <a:pt x="1144" y="1510"/>
                    </a:lnTo>
                    <a:lnTo>
                      <a:pt x="1150" y="1514"/>
                    </a:lnTo>
                    <a:lnTo>
                      <a:pt x="1158" y="1522"/>
                    </a:lnTo>
                    <a:lnTo>
                      <a:pt x="1164" y="1526"/>
                    </a:lnTo>
                    <a:lnTo>
                      <a:pt x="1172" y="1530"/>
                    </a:lnTo>
                    <a:lnTo>
                      <a:pt x="1206" y="1544"/>
                    </a:lnTo>
                    <a:lnTo>
                      <a:pt x="1218" y="1546"/>
                    </a:lnTo>
                    <a:lnTo>
                      <a:pt x="1222" y="1546"/>
                    </a:lnTo>
                    <a:lnTo>
                      <a:pt x="1230" y="1544"/>
                    </a:lnTo>
                    <a:lnTo>
                      <a:pt x="1244" y="1538"/>
                    </a:lnTo>
                    <a:lnTo>
                      <a:pt x="1260" y="1536"/>
                    </a:lnTo>
                    <a:lnTo>
                      <a:pt x="1292" y="1536"/>
                    </a:lnTo>
                    <a:lnTo>
                      <a:pt x="1300" y="1538"/>
                    </a:lnTo>
                    <a:lnTo>
                      <a:pt x="1306" y="1544"/>
                    </a:lnTo>
                    <a:lnTo>
                      <a:pt x="1316" y="1558"/>
                    </a:lnTo>
                    <a:lnTo>
                      <a:pt x="1320" y="1566"/>
                    </a:lnTo>
                    <a:lnTo>
                      <a:pt x="1326" y="1572"/>
                    </a:lnTo>
                    <a:lnTo>
                      <a:pt x="1336" y="1588"/>
                    </a:lnTo>
                    <a:lnTo>
                      <a:pt x="1346" y="1602"/>
                    </a:lnTo>
                    <a:lnTo>
                      <a:pt x="1354" y="1610"/>
                    </a:lnTo>
                    <a:lnTo>
                      <a:pt x="1360" y="1612"/>
                    </a:lnTo>
                    <a:lnTo>
                      <a:pt x="1366" y="1610"/>
                    </a:lnTo>
                    <a:lnTo>
                      <a:pt x="1382" y="1600"/>
                    </a:lnTo>
                    <a:lnTo>
                      <a:pt x="1386" y="1598"/>
                    </a:lnTo>
                    <a:lnTo>
                      <a:pt x="1388" y="1600"/>
                    </a:lnTo>
                    <a:lnTo>
                      <a:pt x="1390" y="1600"/>
                    </a:lnTo>
                    <a:lnTo>
                      <a:pt x="1390" y="1604"/>
                    </a:lnTo>
                    <a:lnTo>
                      <a:pt x="1398" y="1676"/>
                    </a:lnTo>
                    <a:lnTo>
                      <a:pt x="1402" y="1692"/>
                    </a:lnTo>
                    <a:lnTo>
                      <a:pt x="1408" y="1714"/>
                    </a:lnTo>
                    <a:lnTo>
                      <a:pt x="1414" y="1730"/>
                    </a:lnTo>
                    <a:lnTo>
                      <a:pt x="1434" y="1764"/>
                    </a:lnTo>
                    <a:lnTo>
                      <a:pt x="1442" y="1778"/>
                    </a:lnTo>
                    <a:lnTo>
                      <a:pt x="1444" y="1784"/>
                    </a:lnTo>
                    <a:lnTo>
                      <a:pt x="1452" y="1798"/>
                    </a:lnTo>
                    <a:lnTo>
                      <a:pt x="1464" y="1814"/>
                    </a:lnTo>
                    <a:lnTo>
                      <a:pt x="1466" y="1816"/>
                    </a:lnTo>
                    <a:lnTo>
                      <a:pt x="1468" y="1816"/>
                    </a:lnTo>
                    <a:lnTo>
                      <a:pt x="1470" y="1816"/>
                    </a:lnTo>
                    <a:lnTo>
                      <a:pt x="1472" y="1814"/>
                    </a:lnTo>
                    <a:lnTo>
                      <a:pt x="1474" y="1808"/>
                    </a:lnTo>
                    <a:lnTo>
                      <a:pt x="1484" y="1796"/>
                    </a:lnTo>
                    <a:lnTo>
                      <a:pt x="1492" y="1786"/>
                    </a:lnTo>
                    <a:lnTo>
                      <a:pt x="1500" y="1774"/>
                    </a:lnTo>
                    <a:lnTo>
                      <a:pt x="1504" y="1768"/>
                    </a:lnTo>
                    <a:lnTo>
                      <a:pt x="1506" y="1762"/>
                    </a:lnTo>
                    <a:lnTo>
                      <a:pt x="1506" y="1754"/>
                    </a:lnTo>
                    <a:lnTo>
                      <a:pt x="1506" y="1730"/>
                    </a:lnTo>
                    <a:lnTo>
                      <a:pt x="1510" y="1716"/>
                    </a:lnTo>
                    <a:lnTo>
                      <a:pt x="1514" y="1700"/>
                    </a:lnTo>
                    <a:lnTo>
                      <a:pt x="1518" y="1694"/>
                    </a:lnTo>
                    <a:lnTo>
                      <a:pt x="1522" y="1688"/>
                    </a:lnTo>
                    <a:lnTo>
                      <a:pt x="1540" y="1670"/>
                    </a:lnTo>
                    <a:lnTo>
                      <a:pt x="1554" y="1660"/>
                    </a:lnTo>
                    <a:lnTo>
                      <a:pt x="1578" y="1648"/>
                    </a:lnTo>
                    <a:lnTo>
                      <a:pt x="1590" y="1638"/>
                    </a:lnTo>
                    <a:lnTo>
                      <a:pt x="1598" y="1630"/>
                    </a:lnTo>
                    <a:lnTo>
                      <a:pt x="1604" y="1624"/>
                    </a:lnTo>
                    <a:lnTo>
                      <a:pt x="1608" y="1618"/>
                    </a:lnTo>
                    <a:lnTo>
                      <a:pt x="1612" y="1604"/>
                    </a:lnTo>
                    <a:lnTo>
                      <a:pt x="1616" y="1598"/>
                    </a:lnTo>
                    <a:lnTo>
                      <a:pt x="1622" y="1596"/>
                    </a:lnTo>
                    <a:lnTo>
                      <a:pt x="1636" y="1596"/>
                    </a:lnTo>
                    <a:lnTo>
                      <a:pt x="1644" y="1596"/>
                    </a:lnTo>
                    <a:lnTo>
                      <a:pt x="1652" y="1592"/>
                    </a:lnTo>
                    <a:lnTo>
                      <a:pt x="1666" y="1588"/>
                    </a:lnTo>
                    <a:lnTo>
                      <a:pt x="1676" y="1586"/>
                    </a:lnTo>
                    <a:lnTo>
                      <a:pt x="1686" y="1588"/>
                    </a:lnTo>
                    <a:lnTo>
                      <a:pt x="1688" y="1590"/>
                    </a:lnTo>
                    <a:lnTo>
                      <a:pt x="1694" y="1594"/>
                    </a:lnTo>
                    <a:lnTo>
                      <a:pt x="1700" y="1598"/>
                    </a:lnTo>
                    <a:lnTo>
                      <a:pt x="1702" y="1604"/>
                    </a:lnTo>
                    <a:lnTo>
                      <a:pt x="1706" y="1612"/>
                    </a:lnTo>
                    <a:lnTo>
                      <a:pt x="1708" y="1618"/>
                    </a:lnTo>
                    <a:lnTo>
                      <a:pt x="1714" y="1632"/>
                    </a:lnTo>
                    <a:lnTo>
                      <a:pt x="1728" y="1676"/>
                    </a:lnTo>
                    <a:lnTo>
                      <a:pt x="1732" y="1682"/>
                    </a:lnTo>
                    <a:lnTo>
                      <a:pt x="1738" y="1688"/>
                    </a:lnTo>
                    <a:lnTo>
                      <a:pt x="1744" y="1690"/>
                    </a:lnTo>
                    <a:lnTo>
                      <a:pt x="1750" y="1692"/>
                    </a:lnTo>
                    <a:lnTo>
                      <a:pt x="1758" y="1690"/>
                    </a:lnTo>
                    <a:lnTo>
                      <a:pt x="1764" y="1688"/>
                    </a:lnTo>
                    <a:lnTo>
                      <a:pt x="1770" y="1686"/>
                    </a:lnTo>
                    <a:lnTo>
                      <a:pt x="1776" y="1688"/>
                    </a:lnTo>
                    <a:lnTo>
                      <a:pt x="1780" y="1694"/>
                    </a:lnTo>
                    <a:lnTo>
                      <a:pt x="1782" y="1700"/>
                    </a:lnTo>
                    <a:lnTo>
                      <a:pt x="1788" y="1716"/>
                    </a:lnTo>
                    <a:lnTo>
                      <a:pt x="1790" y="1730"/>
                    </a:lnTo>
                    <a:lnTo>
                      <a:pt x="1790" y="1754"/>
                    </a:lnTo>
                    <a:lnTo>
                      <a:pt x="1790" y="1770"/>
                    </a:lnTo>
                    <a:lnTo>
                      <a:pt x="1790" y="1802"/>
                    </a:lnTo>
                    <a:lnTo>
                      <a:pt x="1792" y="1810"/>
                    </a:lnTo>
                    <a:lnTo>
                      <a:pt x="1796" y="1816"/>
                    </a:lnTo>
                    <a:lnTo>
                      <a:pt x="1804" y="1824"/>
                    </a:lnTo>
                    <a:lnTo>
                      <a:pt x="1814" y="1838"/>
                    </a:lnTo>
                    <a:lnTo>
                      <a:pt x="1816" y="1842"/>
                    </a:lnTo>
                    <a:lnTo>
                      <a:pt x="1822" y="1858"/>
                    </a:lnTo>
                    <a:lnTo>
                      <a:pt x="1826" y="1862"/>
                    </a:lnTo>
                    <a:lnTo>
                      <a:pt x="1834" y="1876"/>
                    </a:lnTo>
                    <a:lnTo>
                      <a:pt x="1842" y="1884"/>
                    </a:lnTo>
                    <a:lnTo>
                      <a:pt x="1854" y="1894"/>
                    </a:lnTo>
                    <a:lnTo>
                      <a:pt x="1872" y="1912"/>
                    </a:lnTo>
                    <a:lnTo>
                      <a:pt x="1878" y="1916"/>
                    </a:lnTo>
                    <a:lnTo>
                      <a:pt x="1880" y="1914"/>
                    </a:lnTo>
                    <a:lnTo>
                      <a:pt x="1884" y="1914"/>
                    </a:lnTo>
                    <a:lnTo>
                      <a:pt x="1886" y="1908"/>
                    </a:lnTo>
                    <a:lnTo>
                      <a:pt x="1886" y="1900"/>
                    </a:lnTo>
                    <a:lnTo>
                      <a:pt x="1880" y="1886"/>
                    </a:lnTo>
                    <a:lnTo>
                      <a:pt x="1874" y="1872"/>
                    </a:lnTo>
                    <a:lnTo>
                      <a:pt x="1872" y="1866"/>
                    </a:lnTo>
                    <a:lnTo>
                      <a:pt x="1862" y="1854"/>
                    </a:lnTo>
                    <a:lnTo>
                      <a:pt x="1854" y="1846"/>
                    </a:lnTo>
                    <a:lnTo>
                      <a:pt x="1842" y="1836"/>
                    </a:lnTo>
                    <a:lnTo>
                      <a:pt x="1836" y="1834"/>
                    </a:lnTo>
                    <a:lnTo>
                      <a:pt x="1824" y="1826"/>
                    </a:lnTo>
                    <a:lnTo>
                      <a:pt x="1820" y="1820"/>
                    </a:lnTo>
                    <a:lnTo>
                      <a:pt x="1818" y="1812"/>
                    </a:lnTo>
                    <a:lnTo>
                      <a:pt x="1812" y="1790"/>
                    </a:lnTo>
                    <a:lnTo>
                      <a:pt x="1810" y="1774"/>
                    </a:lnTo>
                    <a:lnTo>
                      <a:pt x="1810" y="1770"/>
                    </a:lnTo>
                    <a:lnTo>
                      <a:pt x="1812" y="1754"/>
                    </a:lnTo>
                    <a:lnTo>
                      <a:pt x="1816" y="1740"/>
                    </a:lnTo>
                    <a:lnTo>
                      <a:pt x="1818" y="1736"/>
                    </a:lnTo>
                    <a:lnTo>
                      <a:pt x="1820" y="1734"/>
                    </a:lnTo>
                    <a:lnTo>
                      <a:pt x="1824" y="1734"/>
                    </a:lnTo>
                    <a:lnTo>
                      <a:pt x="1826" y="1734"/>
                    </a:lnTo>
                    <a:lnTo>
                      <a:pt x="1842" y="1740"/>
                    </a:lnTo>
                    <a:lnTo>
                      <a:pt x="1848" y="1742"/>
                    </a:lnTo>
                    <a:lnTo>
                      <a:pt x="1854" y="1746"/>
                    </a:lnTo>
                    <a:lnTo>
                      <a:pt x="1858" y="1752"/>
                    </a:lnTo>
                    <a:lnTo>
                      <a:pt x="1864" y="1758"/>
                    </a:lnTo>
                    <a:lnTo>
                      <a:pt x="1872" y="1766"/>
                    </a:lnTo>
                    <a:lnTo>
                      <a:pt x="1884" y="1776"/>
                    </a:lnTo>
                    <a:lnTo>
                      <a:pt x="1888" y="1782"/>
                    </a:lnTo>
                    <a:lnTo>
                      <a:pt x="1894" y="1780"/>
                    </a:lnTo>
                    <a:lnTo>
                      <a:pt x="1898" y="1782"/>
                    </a:lnTo>
                    <a:lnTo>
                      <a:pt x="1902" y="1788"/>
                    </a:lnTo>
                    <a:lnTo>
                      <a:pt x="1904" y="1794"/>
                    </a:lnTo>
                    <a:lnTo>
                      <a:pt x="1906" y="1796"/>
                    </a:lnTo>
                    <a:lnTo>
                      <a:pt x="1908" y="1798"/>
                    </a:lnTo>
                    <a:lnTo>
                      <a:pt x="1912" y="1798"/>
                    </a:lnTo>
                    <a:lnTo>
                      <a:pt x="1914" y="1796"/>
                    </a:lnTo>
                    <a:lnTo>
                      <a:pt x="1940" y="1776"/>
                    </a:lnTo>
                    <a:lnTo>
                      <a:pt x="1952" y="1766"/>
                    </a:lnTo>
                    <a:lnTo>
                      <a:pt x="1962" y="1758"/>
                    </a:lnTo>
                    <a:lnTo>
                      <a:pt x="1964" y="1752"/>
                    </a:lnTo>
                    <a:lnTo>
                      <a:pt x="1964" y="1744"/>
                    </a:lnTo>
                    <a:lnTo>
                      <a:pt x="1950" y="1690"/>
                    </a:lnTo>
                    <a:lnTo>
                      <a:pt x="1946" y="1684"/>
                    </a:lnTo>
                    <a:lnTo>
                      <a:pt x="1942" y="1678"/>
                    </a:lnTo>
                    <a:lnTo>
                      <a:pt x="1932" y="1666"/>
                    </a:lnTo>
                    <a:lnTo>
                      <a:pt x="1922" y="1650"/>
                    </a:lnTo>
                    <a:lnTo>
                      <a:pt x="1914" y="1636"/>
                    </a:lnTo>
                    <a:lnTo>
                      <a:pt x="1912" y="1632"/>
                    </a:lnTo>
                    <a:lnTo>
                      <a:pt x="1910" y="1626"/>
                    </a:lnTo>
                    <a:lnTo>
                      <a:pt x="1912" y="1620"/>
                    </a:lnTo>
                    <a:lnTo>
                      <a:pt x="1924" y="1612"/>
                    </a:lnTo>
                    <a:lnTo>
                      <a:pt x="1930" y="1608"/>
                    </a:lnTo>
                    <a:lnTo>
                      <a:pt x="1942" y="1606"/>
                    </a:lnTo>
                    <a:lnTo>
                      <a:pt x="1948" y="1606"/>
                    </a:lnTo>
                    <a:lnTo>
                      <a:pt x="1954" y="1610"/>
                    </a:lnTo>
                    <a:lnTo>
                      <a:pt x="1970" y="1620"/>
                    </a:lnTo>
                    <a:lnTo>
                      <a:pt x="1972" y="1622"/>
                    </a:lnTo>
                    <a:lnTo>
                      <a:pt x="1974" y="1620"/>
                    </a:lnTo>
                    <a:lnTo>
                      <a:pt x="1976" y="1620"/>
                    </a:lnTo>
                    <a:lnTo>
                      <a:pt x="1976" y="1616"/>
                    </a:lnTo>
                    <a:lnTo>
                      <a:pt x="1976" y="1614"/>
                    </a:lnTo>
                    <a:lnTo>
                      <a:pt x="1978" y="1606"/>
                    </a:lnTo>
                    <a:lnTo>
                      <a:pt x="1984" y="1604"/>
                    </a:lnTo>
                    <a:lnTo>
                      <a:pt x="2008" y="1598"/>
                    </a:lnTo>
                    <a:lnTo>
                      <a:pt x="2014" y="1594"/>
                    </a:lnTo>
                    <a:lnTo>
                      <a:pt x="2020" y="1590"/>
                    </a:lnTo>
                    <a:lnTo>
                      <a:pt x="2024" y="1586"/>
                    </a:lnTo>
                    <a:lnTo>
                      <a:pt x="2030" y="1586"/>
                    </a:lnTo>
                    <a:lnTo>
                      <a:pt x="2040" y="1586"/>
                    </a:lnTo>
                    <a:lnTo>
                      <a:pt x="2052" y="1582"/>
                    </a:lnTo>
                    <a:lnTo>
                      <a:pt x="2056" y="1580"/>
                    </a:lnTo>
                    <a:lnTo>
                      <a:pt x="2072" y="1572"/>
                    </a:lnTo>
                    <a:lnTo>
                      <a:pt x="2076" y="1570"/>
                    </a:lnTo>
                    <a:lnTo>
                      <a:pt x="2090" y="1562"/>
                    </a:lnTo>
                    <a:lnTo>
                      <a:pt x="2106" y="1550"/>
                    </a:lnTo>
                    <a:lnTo>
                      <a:pt x="2112" y="1546"/>
                    </a:lnTo>
                    <a:lnTo>
                      <a:pt x="2116" y="1540"/>
                    </a:lnTo>
                    <a:lnTo>
                      <a:pt x="2120" y="1534"/>
                    </a:lnTo>
                    <a:lnTo>
                      <a:pt x="2126" y="1520"/>
                    </a:lnTo>
                    <a:lnTo>
                      <a:pt x="2130" y="1514"/>
                    </a:lnTo>
                    <a:lnTo>
                      <a:pt x="2138" y="1500"/>
                    </a:lnTo>
                    <a:lnTo>
                      <a:pt x="2148" y="1484"/>
                    </a:lnTo>
                    <a:lnTo>
                      <a:pt x="2150" y="1478"/>
                    </a:lnTo>
                    <a:lnTo>
                      <a:pt x="2152" y="1470"/>
                    </a:lnTo>
                    <a:lnTo>
                      <a:pt x="2152" y="1466"/>
                    </a:lnTo>
                    <a:lnTo>
                      <a:pt x="2150" y="1460"/>
                    </a:lnTo>
                    <a:lnTo>
                      <a:pt x="2148" y="1454"/>
                    </a:lnTo>
                    <a:lnTo>
                      <a:pt x="2146" y="1448"/>
                    </a:lnTo>
                    <a:lnTo>
                      <a:pt x="2148" y="1444"/>
                    </a:lnTo>
                    <a:lnTo>
                      <a:pt x="2150" y="1438"/>
                    </a:lnTo>
                    <a:lnTo>
                      <a:pt x="2148" y="1432"/>
                    </a:lnTo>
                    <a:lnTo>
                      <a:pt x="2146" y="1426"/>
                    </a:lnTo>
                    <a:lnTo>
                      <a:pt x="2140" y="1412"/>
                    </a:lnTo>
                    <a:lnTo>
                      <a:pt x="2126" y="1378"/>
                    </a:lnTo>
                    <a:lnTo>
                      <a:pt x="2122" y="1366"/>
                    </a:lnTo>
                    <a:lnTo>
                      <a:pt x="2124" y="1360"/>
                    </a:lnTo>
                    <a:lnTo>
                      <a:pt x="2128" y="1354"/>
                    </a:lnTo>
                    <a:lnTo>
                      <a:pt x="2136" y="1346"/>
                    </a:lnTo>
                    <a:lnTo>
                      <a:pt x="2150" y="1338"/>
                    </a:lnTo>
                    <a:lnTo>
                      <a:pt x="2154" y="1334"/>
                    </a:lnTo>
                    <a:lnTo>
                      <a:pt x="2160" y="1330"/>
                    </a:lnTo>
                    <a:lnTo>
                      <a:pt x="2162" y="1326"/>
                    </a:lnTo>
                    <a:lnTo>
                      <a:pt x="2160" y="1322"/>
                    </a:lnTo>
                    <a:lnTo>
                      <a:pt x="2154" y="1322"/>
                    </a:lnTo>
                    <a:lnTo>
                      <a:pt x="2140" y="1322"/>
                    </a:lnTo>
                    <a:lnTo>
                      <a:pt x="2128" y="1322"/>
                    </a:lnTo>
                    <a:lnTo>
                      <a:pt x="2118" y="1322"/>
                    </a:lnTo>
                    <a:lnTo>
                      <a:pt x="2114" y="1320"/>
                    </a:lnTo>
                    <a:lnTo>
                      <a:pt x="2110" y="1314"/>
                    </a:lnTo>
                    <a:lnTo>
                      <a:pt x="2106" y="1308"/>
                    </a:lnTo>
                    <a:lnTo>
                      <a:pt x="2098" y="1296"/>
                    </a:lnTo>
                    <a:lnTo>
                      <a:pt x="2096" y="1294"/>
                    </a:lnTo>
                    <a:lnTo>
                      <a:pt x="2096" y="1292"/>
                    </a:lnTo>
                    <a:lnTo>
                      <a:pt x="2100" y="1288"/>
                    </a:lnTo>
                    <a:lnTo>
                      <a:pt x="2106" y="1286"/>
                    </a:lnTo>
                    <a:lnTo>
                      <a:pt x="2120" y="1278"/>
                    </a:lnTo>
                    <a:lnTo>
                      <a:pt x="2126" y="1276"/>
                    </a:lnTo>
                    <a:lnTo>
                      <a:pt x="2138" y="1266"/>
                    </a:lnTo>
                    <a:lnTo>
                      <a:pt x="2146" y="1258"/>
                    </a:lnTo>
                    <a:lnTo>
                      <a:pt x="2152" y="1254"/>
                    </a:lnTo>
                    <a:lnTo>
                      <a:pt x="2158" y="1252"/>
                    </a:lnTo>
                    <a:lnTo>
                      <a:pt x="2158" y="1254"/>
                    </a:lnTo>
                    <a:lnTo>
                      <a:pt x="2160" y="1254"/>
                    </a:lnTo>
                    <a:lnTo>
                      <a:pt x="2158" y="1260"/>
                    </a:lnTo>
                    <a:lnTo>
                      <a:pt x="2156" y="1266"/>
                    </a:lnTo>
                    <a:lnTo>
                      <a:pt x="2154" y="1272"/>
                    </a:lnTo>
                    <a:lnTo>
                      <a:pt x="2158" y="1278"/>
                    </a:lnTo>
                    <a:lnTo>
                      <a:pt x="2162" y="1280"/>
                    </a:lnTo>
                    <a:lnTo>
                      <a:pt x="2166" y="1282"/>
                    </a:lnTo>
                    <a:lnTo>
                      <a:pt x="2180" y="1280"/>
                    </a:lnTo>
                    <a:lnTo>
                      <a:pt x="2194" y="1274"/>
                    </a:lnTo>
                    <a:lnTo>
                      <a:pt x="2202" y="1274"/>
                    </a:lnTo>
                    <a:lnTo>
                      <a:pt x="2208" y="1276"/>
                    </a:lnTo>
                    <a:lnTo>
                      <a:pt x="2214" y="1278"/>
                    </a:lnTo>
                    <a:lnTo>
                      <a:pt x="2220" y="1284"/>
                    </a:lnTo>
                    <a:lnTo>
                      <a:pt x="2224" y="1290"/>
                    </a:lnTo>
                    <a:lnTo>
                      <a:pt x="2228" y="1294"/>
                    </a:lnTo>
                    <a:lnTo>
                      <a:pt x="2230" y="1306"/>
                    </a:lnTo>
                    <a:lnTo>
                      <a:pt x="2230" y="1320"/>
                    </a:lnTo>
                    <a:lnTo>
                      <a:pt x="2230" y="1332"/>
                    </a:lnTo>
                    <a:lnTo>
                      <a:pt x="2228" y="1348"/>
                    </a:lnTo>
                    <a:lnTo>
                      <a:pt x="2224" y="1362"/>
                    </a:lnTo>
                    <a:lnTo>
                      <a:pt x="2222" y="1366"/>
                    </a:lnTo>
                    <a:lnTo>
                      <a:pt x="2224" y="1368"/>
                    </a:lnTo>
                    <a:lnTo>
                      <a:pt x="2226" y="1370"/>
                    </a:lnTo>
                    <a:lnTo>
                      <a:pt x="2228" y="1370"/>
                    </a:lnTo>
                    <a:lnTo>
                      <a:pt x="2232" y="1370"/>
                    </a:lnTo>
                    <a:lnTo>
                      <a:pt x="2240" y="1370"/>
                    </a:lnTo>
                    <a:lnTo>
                      <a:pt x="2248" y="1366"/>
                    </a:lnTo>
                    <a:lnTo>
                      <a:pt x="2252" y="1364"/>
                    </a:lnTo>
                    <a:lnTo>
                      <a:pt x="2264" y="1356"/>
                    </a:lnTo>
                    <a:lnTo>
                      <a:pt x="2274" y="1346"/>
                    </a:lnTo>
                    <a:lnTo>
                      <a:pt x="2278" y="1340"/>
                    </a:lnTo>
                    <a:lnTo>
                      <a:pt x="2276" y="1334"/>
                    </a:lnTo>
                    <a:lnTo>
                      <a:pt x="2264" y="1308"/>
                    </a:lnTo>
                    <a:lnTo>
                      <a:pt x="2260" y="1296"/>
                    </a:lnTo>
                    <a:lnTo>
                      <a:pt x="2260" y="1284"/>
                    </a:lnTo>
                    <a:lnTo>
                      <a:pt x="2260" y="1280"/>
                    </a:lnTo>
                    <a:lnTo>
                      <a:pt x="2260" y="1268"/>
                    </a:lnTo>
                    <a:lnTo>
                      <a:pt x="2256" y="1256"/>
                    </a:lnTo>
                    <a:lnTo>
                      <a:pt x="2254" y="1250"/>
                    </a:lnTo>
                    <a:lnTo>
                      <a:pt x="2252" y="1244"/>
                    </a:lnTo>
                    <a:lnTo>
                      <a:pt x="2256" y="1238"/>
                    </a:lnTo>
                    <a:lnTo>
                      <a:pt x="2266" y="1228"/>
                    </a:lnTo>
                    <a:lnTo>
                      <a:pt x="2274" y="1220"/>
                    </a:lnTo>
                    <a:lnTo>
                      <a:pt x="2280" y="1216"/>
                    </a:lnTo>
                    <a:lnTo>
                      <a:pt x="2286" y="1214"/>
                    </a:lnTo>
                    <a:lnTo>
                      <a:pt x="2290" y="1216"/>
                    </a:lnTo>
                    <a:lnTo>
                      <a:pt x="2292" y="1218"/>
                    </a:lnTo>
                    <a:lnTo>
                      <a:pt x="2292" y="1222"/>
                    </a:lnTo>
                    <a:lnTo>
                      <a:pt x="2294" y="1224"/>
                    </a:lnTo>
                    <a:lnTo>
                      <a:pt x="2304" y="1224"/>
                    </a:lnTo>
                    <a:lnTo>
                      <a:pt x="2310" y="1222"/>
                    </a:lnTo>
                    <a:lnTo>
                      <a:pt x="2314" y="1218"/>
                    </a:lnTo>
                    <a:lnTo>
                      <a:pt x="2320" y="1216"/>
                    </a:lnTo>
                    <a:lnTo>
                      <a:pt x="2326" y="1218"/>
                    </a:lnTo>
                    <a:lnTo>
                      <a:pt x="2332" y="1220"/>
                    </a:lnTo>
                    <a:lnTo>
                      <a:pt x="2338" y="1222"/>
                    </a:lnTo>
                    <a:lnTo>
                      <a:pt x="2344" y="1218"/>
                    </a:lnTo>
                    <a:lnTo>
                      <a:pt x="2362" y="1200"/>
                    </a:lnTo>
                    <a:lnTo>
                      <a:pt x="2374" y="1188"/>
                    </a:lnTo>
                    <a:lnTo>
                      <a:pt x="2382" y="1180"/>
                    </a:lnTo>
                    <a:lnTo>
                      <a:pt x="2392" y="1168"/>
                    </a:lnTo>
                    <a:lnTo>
                      <a:pt x="2422" y="1132"/>
                    </a:lnTo>
                    <a:lnTo>
                      <a:pt x="2430" y="1118"/>
                    </a:lnTo>
                    <a:lnTo>
                      <a:pt x="2442" y="1094"/>
                    </a:lnTo>
                    <a:lnTo>
                      <a:pt x="2446" y="1086"/>
                    </a:lnTo>
                    <a:lnTo>
                      <a:pt x="2446" y="1078"/>
                    </a:lnTo>
                    <a:lnTo>
                      <a:pt x="2446" y="1056"/>
                    </a:lnTo>
                    <a:lnTo>
                      <a:pt x="2448" y="1040"/>
                    </a:lnTo>
                    <a:lnTo>
                      <a:pt x="2454" y="996"/>
                    </a:lnTo>
                    <a:lnTo>
                      <a:pt x="2456" y="980"/>
                    </a:lnTo>
                    <a:lnTo>
                      <a:pt x="2456" y="978"/>
                    </a:lnTo>
                    <a:lnTo>
                      <a:pt x="2454" y="970"/>
                    </a:lnTo>
                    <a:lnTo>
                      <a:pt x="2450" y="964"/>
                    </a:lnTo>
                    <a:lnTo>
                      <a:pt x="2442" y="956"/>
                    </a:lnTo>
                    <a:lnTo>
                      <a:pt x="2436" y="952"/>
                    </a:lnTo>
                    <a:lnTo>
                      <a:pt x="2430" y="954"/>
                    </a:lnTo>
                    <a:lnTo>
                      <a:pt x="2414" y="964"/>
                    </a:lnTo>
                    <a:lnTo>
                      <a:pt x="2406" y="968"/>
                    </a:lnTo>
                    <a:lnTo>
                      <a:pt x="2400" y="966"/>
                    </a:lnTo>
                    <a:lnTo>
                      <a:pt x="2394" y="964"/>
                    </a:lnTo>
                    <a:lnTo>
                      <a:pt x="2388" y="958"/>
                    </a:lnTo>
                    <a:lnTo>
                      <a:pt x="2384" y="952"/>
                    </a:lnTo>
                    <a:lnTo>
                      <a:pt x="2382" y="948"/>
                    </a:lnTo>
                    <a:lnTo>
                      <a:pt x="2378" y="942"/>
                    </a:lnTo>
                    <a:lnTo>
                      <a:pt x="2372" y="940"/>
                    </a:lnTo>
                    <a:lnTo>
                      <a:pt x="2370" y="938"/>
                    </a:lnTo>
                    <a:lnTo>
                      <a:pt x="2372" y="936"/>
                    </a:lnTo>
                    <a:lnTo>
                      <a:pt x="2384" y="924"/>
                    </a:lnTo>
                    <a:lnTo>
                      <a:pt x="2402" y="906"/>
                    </a:lnTo>
                    <a:lnTo>
                      <a:pt x="2412" y="896"/>
                    </a:lnTo>
                    <a:lnTo>
                      <a:pt x="2420" y="888"/>
                    </a:lnTo>
                    <a:lnTo>
                      <a:pt x="2424" y="882"/>
                    </a:lnTo>
                    <a:lnTo>
                      <a:pt x="2426" y="876"/>
                    </a:lnTo>
                    <a:lnTo>
                      <a:pt x="2428" y="872"/>
                    </a:lnTo>
                    <a:lnTo>
                      <a:pt x="2432" y="866"/>
                    </a:lnTo>
                    <a:lnTo>
                      <a:pt x="2490" y="808"/>
                    </a:lnTo>
                    <a:lnTo>
                      <a:pt x="2496" y="804"/>
                    </a:lnTo>
                    <a:lnTo>
                      <a:pt x="2504" y="802"/>
                    </a:lnTo>
                    <a:lnTo>
                      <a:pt x="2506" y="802"/>
                    </a:lnTo>
                    <a:lnTo>
                      <a:pt x="2522" y="802"/>
                    </a:lnTo>
                    <a:lnTo>
                      <a:pt x="2556" y="802"/>
                    </a:lnTo>
                    <a:lnTo>
                      <a:pt x="2564" y="802"/>
                    </a:lnTo>
                    <a:lnTo>
                      <a:pt x="2570" y="800"/>
                    </a:lnTo>
                    <a:lnTo>
                      <a:pt x="2576" y="796"/>
                    </a:lnTo>
                    <a:lnTo>
                      <a:pt x="2584" y="794"/>
                    </a:lnTo>
                    <a:lnTo>
                      <a:pt x="2590" y="796"/>
                    </a:lnTo>
                    <a:lnTo>
                      <a:pt x="2604" y="800"/>
                    </a:lnTo>
                    <a:lnTo>
                      <a:pt x="2610" y="804"/>
                    </a:lnTo>
                    <a:lnTo>
                      <a:pt x="2612" y="810"/>
                    </a:lnTo>
                    <a:lnTo>
                      <a:pt x="2612" y="814"/>
                    </a:lnTo>
                    <a:lnTo>
                      <a:pt x="2614" y="818"/>
                    </a:lnTo>
                    <a:lnTo>
                      <a:pt x="2614" y="820"/>
                    </a:lnTo>
                    <a:lnTo>
                      <a:pt x="2618" y="820"/>
                    </a:lnTo>
                    <a:lnTo>
                      <a:pt x="2620" y="822"/>
                    </a:lnTo>
                    <a:lnTo>
                      <a:pt x="2654" y="814"/>
                    </a:lnTo>
                    <a:lnTo>
                      <a:pt x="2666" y="812"/>
                    </a:lnTo>
                    <a:lnTo>
                      <a:pt x="2668" y="812"/>
                    </a:lnTo>
                    <a:lnTo>
                      <a:pt x="2666" y="808"/>
                    </a:lnTo>
                    <a:lnTo>
                      <a:pt x="2664" y="802"/>
                    </a:lnTo>
                    <a:lnTo>
                      <a:pt x="2664" y="796"/>
                    </a:lnTo>
                    <a:lnTo>
                      <a:pt x="2668" y="782"/>
                    </a:lnTo>
                    <a:lnTo>
                      <a:pt x="2674" y="766"/>
                    </a:lnTo>
                    <a:lnTo>
                      <a:pt x="2678" y="752"/>
                    </a:lnTo>
                    <a:lnTo>
                      <a:pt x="2682" y="746"/>
                    </a:lnTo>
                    <a:lnTo>
                      <a:pt x="2688" y="740"/>
                    </a:lnTo>
                    <a:lnTo>
                      <a:pt x="2704" y="730"/>
                    </a:lnTo>
                    <a:lnTo>
                      <a:pt x="2710" y="726"/>
                    </a:lnTo>
                    <a:lnTo>
                      <a:pt x="2718" y="726"/>
                    </a:lnTo>
                    <a:lnTo>
                      <a:pt x="2742" y="732"/>
                    </a:lnTo>
                    <a:lnTo>
                      <a:pt x="2748" y="736"/>
                    </a:lnTo>
                    <a:lnTo>
                      <a:pt x="2754" y="742"/>
                    </a:lnTo>
                    <a:lnTo>
                      <a:pt x="2756" y="746"/>
                    </a:lnTo>
                    <a:lnTo>
                      <a:pt x="2758" y="750"/>
                    </a:lnTo>
                    <a:lnTo>
                      <a:pt x="2760" y="750"/>
                    </a:lnTo>
                    <a:lnTo>
                      <a:pt x="2762" y="750"/>
                    </a:lnTo>
                    <a:lnTo>
                      <a:pt x="2764" y="748"/>
                    </a:lnTo>
                    <a:lnTo>
                      <a:pt x="2774" y="740"/>
                    </a:lnTo>
                    <a:lnTo>
                      <a:pt x="2786" y="730"/>
                    </a:lnTo>
                    <a:lnTo>
                      <a:pt x="2812" y="710"/>
                    </a:lnTo>
                    <a:lnTo>
                      <a:pt x="2814" y="708"/>
                    </a:lnTo>
                    <a:lnTo>
                      <a:pt x="2816" y="708"/>
                    </a:lnTo>
                    <a:lnTo>
                      <a:pt x="2818" y="710"/>
                    </a:lnTo>
                    <a:lnTo>
                      <a:pt x="2818" y="714"/>
                    </a:lnTo>
                    <a:lnTo>
                      <a:pt x="2818" y="736"/>
                    </a:lnTo>
                    <a:lnTo>
                      <a:pt x="2816" y="744"/>
                    </a:lnTo>
                    <a:lnTo>
                      <a:pt x="2812" y="750"/>
                    </a:lnTo>
                    <a:lnTo>
                      <a:pt x="2794" y="768"/>
                    </a:lnTo>
                    <a:lnTo>
                      <a:pt x="2782" y="778"/>
                    </a:lnTo>
                    <a:lnTo>
                      <a:pt x="2776" y="780"/>
                    </a:lnTo>
                    <a:lnTo>
                      <a:pt x="2770" y="784"/>
                    </a:lnTo>
                    <a:lnTo>
                      <a:pt x="2764" y="790"/>
                    </a:lnTo>
                    <a:lnTo>
                      <a:pt x="2754" y="806"/>
                    </a:lnTo>
                    <a:lnTo>
                      <a:pt x="2744" y="818"/>
                    </a:lnTo>
                    <a:lnTo>
                      <a:pt x="2736" y="826"/>
                    </a:lnTo>
                    <a:lnTo>
                      <a:pt x="2724" y="838"/>
                    </a:lnTo>
                    <a:lnTo>
                      <a:pt x="2716" y="846"/>
                    </a:lnTo>
                    <a:lnTo>
                      <a:pt x="2710" y="850"/>
                    </a:lnTo>
                    <a:lnTo>
                      <a:pt x="2706" y="852"/>
                    </a:lnTo>
                    <a:lnTo>
                      <a:pt x="2702" y="854"/>
                    </a:lnTo>
                    <a:lnTo>
                      <a:pt x="2698" y="860"/>
                    </a:lnTo>
                    <a:lnTo>
                      <a:pt x="2684" y="904"/>
                    </a:lnTo>
                    <a:lnTo>
                      <a:pt x="2682" y="910"/>
                    </a:lnTo>
                    <a:lnTo>
                      <a:pt x="2682" y="918"/>
                    </a:lnTo>
                    <a:lnTo>
                      <a:pt x="2700" y="1020"/>
                    </a:lnTo>
                    <a:lnTo>
                      <a:pt x="2700" y="1022"/>
                    </a:lnTo>
                    <a:lnTo>
                      <a:pt x="2702" y="1024"/>
                    </a:lnTo>
                    <a:lnTo>
                      <a:pt x="2704" y="1024"/>
                    </a:lnTo>
                    <a:lnTo>
                      <a:pt x="2706" y="1022"/>
                    </a:lnTo>
                    <a:lnTo>
                      <a:pt x="2726" y="996"/>
                    </a:lnTo>
                    <a:lnTo>
                      <a:pt x="2734" y="984"/>
                    </a:lnTo>
                    <a:lnTo>
                      <a:pt x="2744" y="972"/>
                    </a:lnTo>
                    <a:lnTo>
                      <a:pt x="2746" y="966"/>
                    </a:lnTo>
                    <a:lnTo>
                      <a:pt x="2754" y="952"/>
                    </a:lnTo>
                    <a:lnTo>
                      <a:pt x="2756" y="948"/>
                    </a:lnTo>
                    <a:lnTo>
                      <a:pt x="2760" y="940"/>
                    </a:lnTo>
                    <a:lnTo>
                      <a:pt x="2766" y="936"/>
                    </a:lnTo>
                    <a:lnTo>
                      <a:pt x="2772" y="934"/>
                    </a:lnTo>
                    <a:lnTo>
                      <a:pt x="2776" y="928"/>
                    </a:lnTo>
                    <a:lnTo>
                      <a:pt x="2778" y="922"/>
                    </a:lnTo>
                    <a:lnTo>
                      <a:pt x="2778" y="918"/>
                    </a:lnTo>
                    <a:lnTo>
                      <a:pt x="2780" y="912"/>
                    </a:lnTo>
                    <a:lnTo>
                      <a:pt x="2784" y="906"/>
                    </a:lnTo>
                    <a:lnTo>
                      <a:pt x="2788" y="900"/>
                    </a:lnTo>
                    <a:lnTo>
                      <a:pt x="2790" y="894"/>
                    </a:lnTo>
                    <a:lnTo>
                      <a:pt x="2796" y="870"/>
                    </a:lnTo>
                    <a:lnTo>
                      <a:pt x="2798" y="856"/>
                    </a:lnTo>
                    <a:lnTo>
                      <a:pt x="2796" y="854"/>
                    </a:lnTo>
                    <a:lnTo>
                      <a:pt x="2790" y="852"/>
                    </a:lnTo>
                    <a:lnTo>
                      <a:pt x="2786" y="852"/>
                    </a:lnTo>
                    <a:lnTo>
                      <a:pt x="2784" y="852"/>
                    </a:lnTo>
                    <a:lnTo>
                      <a:pt x="2782" y="850"/>
                    </a:lnTo>
                    <a:lnTo>
                      <a:pt x="2782" y="848"/>
                    </a:lnTo>
                    <a:lnTo>
                      <a:pt x="2782" y="844"/>
                    </a:lnTo>
                    <a:lnTo>
                      <a:pt x="2796" y="810"/>
                    </a:lnTo>
                    <a:lnTo>
                      <a:pt x="2798" y="804"/>
                    </a:lnTo>
                    <a:lnTo>
                      <a:pt x="2804" y="798"/>
                    </a:lnTo>
                    <a:lnTo>
                      <a:pt x="2816" y="790"/>
                    </a:lnTo>
                    <a:lnTo>
                      <a:pt x="2820" y="786"/>
                    </a:lnTo>
                    <a:lnTo>
                      <a:pt x="2832" y="784"/>
                    </a:lnTo>
                    <a:lnTo>
                      <a:pt x="2838" y="784"/>
                    </a:lnTo>
                    <a:lnTo>
                      <a:pt x="2842" y="788"/>
                    </a:lnTo>
                    <a:lnTo>
                      <a:pt x="2844" y="790"/>
                    </a:lnTo>
                    <a:lnTo>
                      <a:pt x="2848" y="790"/>
                    </a:lnTo>
                    <a:lnTo>
                      <a:pt x="2854" y="788"/>
                    </a:lnTo>
                    <a:lnTo>
                      <a:pt x="2870" y="770"/>
                    </a:lnTo>
                    <a:lnTo>
                      <a:pt x="2874" y="768"/>
                    </a:lnTo>
                    <a:lnTo>
                      <a:pt x="2876" y="768"/>
                    </a:lnTo>
                    <a:lnTo>
                      <a:pt x="2880" y="768"/>
                    </a:lnTo>
                    <a:lnTo>
                      <a:pt x="2882" y="770"/>
                    </a:lnTo>
                    <a:lnTo>
                      <a:pt x="2900" y="788"/>
                    </a:lnTo>
                    <a:lnTo>
                      <a:pt x="2902" y="790"/>
                    </a:lnTo>
                    <a:lnTo>
                      <a:pt x="2906" y="790"/>
                    </a:lnTo>
                    <a:lnTo>
                      <a:pt x="2908" y="788"/>
                    </a:lnTo>
                    <a:lnTo>
                      <a:pt x="2908" y="786"/>
                    </a:lnTo>
                    <a:lnTo>
                      <a:pt x="2914" y="772"/>
                    </a:lnTo>
                    <a:lnTo>
                      <a:pt x="2918" y="766"/>
                    </a:lnTo>
                    <a:lnTo>
                      <a:pt x="2924" y="764"/>
                    </a:lnTo>
                    <a:lnTo>
                      <a:pt x="2928" y="764"/>
                    </a:lnTo>
                    <a:lnTo>
                      <a:pt x="2934" y="762"/>
                    </a:lnTo>
                    <a:lnTo>
                      <a:pt x="2940" y="758"/>
                    </a:lnTo>
                    <a:lnTo>
                      <a:pt x="2960" y="732"/>
                    </a:lnTo>
                    <a:lnTo>
                      <a:pt x="2966" y="726"/>
                    </a:lnTo>
                    <a:lnTo>
                      <a:pt x="2972" y="722"/>
                    </a:lnTo>
                    <a:lnTo>
                      <a:pt x="2996" y="708"/>
                    </a:lnTo>
                    <a:lnTo>
                      <a:pt x="3004" y="706"/>
                    </a:lnTo>
                    <a:lnTo>
                      <a:pt x="3012" y="706"/>
                    </a:lnTo>
                    <a:lnTo>
                      <a:pt x="3016" y="706"/>
                    </a:lnTo>
                    <a:lnTo>
                      <a:pt x="3024" y="706"/>
                    </a:lnTo>
                    <a:lnTo>
                      <a:pt x="3030" y="708"/>
                    </a:lnTo>
                    <a:lnTo>
                      <a:pt x="3036" y="712"/>
                    </a:lnTo>
                    <a:lnTo>
                      <a:pt x="3042" y="712"/>
                    </a:lnTo>
                    <a:lnTo>
                      <a:pt x="3044" y="710"/>
                    </a:lnTo>
                    <a:lnTo>
                      <a:pt x="3044" y="698"/>
                    </a:lnTo>
                    <a:lnTo>
                      <a:pt x="3044" y="694"/>
                    </a:lnTo>
                    <a:lnTo>
                      <a:pt x="3040" y="678"/>
                    </a:lnTo>
                    <a:lnTo>
                      <a:pt x="3036" y="664"/>
                    </a:lnTo>
                    <a:lnTo>
                      <a:pt x="3032" y="656"/>
                    </a:lnTo>
                    <a:lnTo>
                      <a:pt x="3028" y="650"/>
                    </a:lnTo>
                    <a:lnTo>
                      <a:pt x="3020" y="642"/>
                    </a:lnTo>
                    <a:lnTo>
                      <a:pt x="3018" y="640"/>
                    </a:lnTo>
                    <a:lnTo>
                      <a:pt x="3018" y="638"/>
                    </a:lnTo>
                    <a:lnTo>
                      <a:pt x="3018" y="634"/>
                    </a:lnTo>
                    <a:lnTo>
                      <a:pt x="3022" y="634"/>
                    </a:lnTo>
                    <a:lnTo>
                      <a:pt x="3026" y="630"/>
                    </a:lnTo>
                    <a:lnTo>
                      <a:pt x="3040" y="624"/>
                    </a:lnTo>
                    <a:lnTo>
                      <a:pt x="3046" y="620"/>
                    </a:lnTo>
                    <a:close/>
                    <a:moveTo>
                      <a:pt x="420" y="930"/>
                    </a:moveTo>
                    <a:lnTo>
                      <a:pt x="420" y="930"/>
                    </a:lnTo>
                    <a:lnTo>
                      <a:pt x="414" y="924"/>
                    </a:lnTo>
                    <a:lnTo>
                      <a:pt x="410" y="920"/>
                    </a:lnTo>
                    <a:lnTo>
                      <a:pt x="414" y="924"/>
                    </a:lnTo>
                    <a:lnTo>
                      <a:pt x="420" y="930"/>
                    </a:lnTo>
                    <a:close/>
                    <a:moveTo>
                      <a:pt x="938" y="1244"/>
                    </a:moveTo>
                    <a:lnTo>
                      <a:pt x="938" y="1244"/>
                    </a:lnTo>
                    <a:lnTo>
                      <a:pt x="934" y="1238"/>
                    </a:lnTo>
                    <a:lnTo>
                      <a:pt x="928" y="1236"/>
                    </a:lnTo>
                    <a:lnTo>
                      <a:pt x="924" y="1234"/>
                    </a:lnTo>
                    <a:lnTo>
                      <a:pt x="914" y="1234"/>
                    </a:lnTo>
                    <a:lnTo>
                      <a:pt x="902" y="1238"/>
                    </a:lnTo>
                    <a:lnTo>
                      <a:pt x="896" y="1240"/>
                    </a:lnTo>
                    <a:lnTo>
                      <a:pt x="890" y="1242"/>
                    </a:lnTo>
                    <a:lnTo>
                      <a:pt x="882" y="1244"/>
                    </a:lnTo>
                    <a:lnTo>
                      <a:pt x="878" y="1244"/>
                    </a:lnTo>
                    <a:lnTo>
                      <a:pt x="864" y="1244"/>
                    </a:lnTo>
                    <a:lnTo>
                      <a:pt x="852" y="1240"/>
                    </a:lnTo>
                    <a:lnTo>
                      <a:pt x="848" y="1238"/>
                    </a:lnTo>
                    <a:lnTo>
                      <a:pt x="836" y="1234"/>
                    </a:lnTo>
                    <a:lnTo>
                      <a:pt x="822" y="1234"/>
                    </a:lnTo>
                    <a:lnTo>
                      <a:pt x="800" y="1234"/>
                    </a:lnTo>
                    <a:lnTo>
                      <a:pt x="786" y="1234"/>
                    </a:lnTo>
                    <a:lnTo>
                      <a:pt x="774" y="1234"/>
                    </a:lnTo>
                    <a:lnTo>
                      <a:pt x="770" y="1234"/>
                    </a:lnTo>
                    <a:lnTo>
                      <a:pt x="764" y="1236"/>
                    </a:lnTo>
                    <a:lnTo>
                      <a:pt x="758" y="1238"/>
                    </a:lnTo>
                    <a:lnTo>
                      <a:pt x="746" y="1248"/>
                    </a:lnTo>
                    <a:lnTo>
                      <a:pt x="740" y="1250"/>
                    </a:lnTo>
                    <a:lnTo>
                      <a:pt x="734" y="1250"/>
                    </a:lnTo>
                    <a:lnTo>
                      <a:pt x="728" y="1248"/>
                    </a:lnTo>
                    <a:lnTo>
                      <a:pt x="722" y="1244"/>
                    </a:lnTo>
                    <a:lnTo>
                      <a:pt x="716" y="1240"/>
                    </a:lnTo>
                    <a:lnTo>
                      <a:pt x="702" y="1236"/>
                    </a:lnTo>
                    <a:lnTo>
                      <a:pt x="696" y="1232"/>
                    </a:lnTo>
                    <a:lnTo>
                      <a:pt x="694" y="1226"/>
                    </a:lnTo>
                    <a:lnTo>
                      <a:pt x="694" y="1222"/>
                    </a:lnTo>
                    <a:lnTo>
                      <a:pt x="696" y="1214"/>
                    </a:lnTo>
                    <a:lnTo>
                      <a:pt x="700" y="1208"/>
                    </a:lnTo>
                    <a:lnTo>
                      <a:pt x="708" y="1200"/>
                    </a:lnTo>
                    <a:lnTo>
                      <a:pt x="714" y="1194"/>
                    </a:lnTo>
                    <a:lnTo>
                      <a:pt x="714" y="1186"/>
                    </a:lnTo>
                    <a:lnTo>
                      <a:pt x="714" y="1172"/>
                    </a:lnTo>
                    <a:lnTo>
                      <a:pt x="714" y="1166"/>
                    </a:lnTo>
                    <a:lnTo>
                      <a:pt x="718" y="1160"/>
                    </a:lnTo>
                    <a:lnTo>
                      <a:pt x="724" y="1156"/>
                    </a:lnTo>
                    <a:lnTo>
                      <a:pt x="728" y="1150"/>
                    </a:lnTo>
                    <a:lnTo>
                      <a:pt x="740" y="1142"/>
                    </a:lnTo>
                    <a:lnTo>
                      <a:pt x="746" y="1140"/>
                    </a:lnTo>
                    <a:lnTo>
                      <a:pt x="754" y="1136"/>
                    </a:lnTo>
                    <a:lnTo>
                      <a:pt x="760" y="1136"/>
                    </a:lnTo>
                    <a:lnTo>
                      <a:pt x="764" y="1136"/>
                    </a:lnTo>
                    <a:lnTo>
                      <a:pt x="772" y="1138"/>
                    </a:lnTo>
                    <a:lnTo>
                      <a:pt x="778" y="1140"/>
                    </a:lnTo>
                    <a:lnTo>
                      <a:pt x="780" y="1146"/>
                    </a:lnTo>
                    <a:lnTo>
                      <a:pt x="778" y="1150"/>
                    </a:lnTo>
                    <a:lnTo>
                      <a:pt x="776" y="1152"/>
                    </a:lnTo>
                    <a:lnTo>
                      <a:pt x="776" y="1156"/>
                    </a:lnTo>
                    <a:lnTo>
                      <a:pt x="778" y="1160"/>
                    </a:lnTo>
                    <a:lnTo>
                      <a:pt x="786" y="1170"/>
                    </a:lnTo>
                    <a:lnTo>
                      <a:pt x="792" y="1172"/>
                    </a:lnTo>
                    <a:lnTo>
                      <a:pt x="800" y="1172"/>
                    </a:lnTo>
                    <a:lnTo>
                      <a:pt x="824" y="1158"/>
                    </a:lnTo>
                    <a:lnTo>
                      <a:pt x="832" y="1156"/>
                    </a:lnTo>
                    <a:lnTo>
                      <a:pt x="838" y="1158"/>
                    </a:lnTo>
                    <a:lnTo>
                      <a:pt x="862" y="1164"/>
                    </a:lnTo>
                    <a:lnTo>
                      <a:pt x="870" y="1166"/>
                    </a:lnTo>
                    <a:lnTo>
                      <a:pt x="874" y="1172"/>
                    </a:lnTo>
                    <a:lnTo>
                      <a:pt x="886" y="1188"/>
                    </a:lnTo>
                    <a:lnTo>
                      <a:pt x="888" y="1194"/>
                    </a:lnTo>
                    <a:lnTo>
                      <a:pt x="890" y="1200"/>
                    </a:lnTo>
                    <a:lnTo>
                      <a:pt x="892" y="1204"/>
                    </a:lnTo>
                    <a:lnTo>
                      <a:pt x="894" y="1210"/>
                    </a:lnTo>
                    <a:lnTo>
                      <a:pt x="900" y="1212"/>
                    </a:lnTo>
                    <a:lnTo>
                      <a:pt x="908" y="1214"/>
                    </a:lnTo>
                    <a:lnTo>
                      <a:pt x="912" y="1214"/>
                    </a:lnTo>
                    <a:lnTo>
                      <a:pt x="918" y="1216"/>
                    </a:lnTo>
                    <a:lnTo>
                      <a:pt x="924" y="1218"/>
                    </a:lnTo>
                    <a:lnTo>
                      <a:pt x="932" y="1232"/>
                    </a:lnTo>
                    <a:lnTo>
                      <a:pt x="936" y="1236"/>
                    </a:lnTo>
                    <a:lnTo>
                      <a:pt x="938" y="1244"/>
                    </a:lnTo>
                    <a:close/>
                    <a:moveTo>
                      <a:pt x="1094" y="1156"/>
                    </a:moveTo>
                    <a:lnTo>
                      <a:pt x="1094" y="1156"/>
                    </a:lnTo>
                    <a:lnTo>
                      <a:pt x="1078" y="1156"/>
                    </a:lnTo>
                    <a:lnTo>
                      <a:pt x="1074" y="1156"/>
                    </a:lnTo>
                    <a:lnTo>
                      <a:pt x="1068" y="1156"/>
                    </a:lnTo>
                    <a:lnTo>
                      <a:pt x="1062" y="1160"/>
                    </a:lnTo>
                    <a:lnTo>
                      <a:pt x="1058" y="1166"/>
                    </a:lnTo>
                    <a:lnTo>
                      <a:pt x="1058" y="1172"/>
                    </a:lnTo>
                    <a:lnTo>
                      <a:pt x="1064" y="1196"/>
                    </a:lnTo>
                    <a:lnTo>
                      <a:pt x="1068" y="1204"/>
                    </a:lnTo>
                    <a:lnTo>
                      <a:pt x="1072" y="1210"/>
                    </a:lnTo>
                    <a:lnTo>
                      <a:pt x="1080" y="1218"/>
                    </a:lnTo>
                    <a:lnTo>
                      <a:pt x="1084" y="1224"/>
                    </a:lnTo>
                    <a:lnTo>
                      <a:pt x="1086" y="1232"/>
                    </a:lnTo>
                    <a:lnTo>
                      <a:pt x="1086" y="1256"/>
                    </a:lnTo>
                    <a:lnTo>
                      <a:pt x="1086" y="1264"/>
                    </a:lnTo>
                    <a:lnTo>
                      <a:pt x="1080" y="1266"/>
                    </a:lnTo>
                    <a:lnTo>
                      <a:pt x="1020" y="1278"/>
                    </a:lnTo>
                    <a:lnTo>
                      <a:pt x="1014" y="1278"/>
                    </a:lnTo>
                    <a:lnTo>
                      <a:pt x="1010" y="1276"/>
                    </a:lnTo>
                    <a:lnTo>
                      <a:pt x="1006" y="1274"/>
                    </a:lnTo>
                    <a:lnTo>
                      <a:pt x="1002" y="1278"/>
                    </a:lnTo>
                    <a:lnTo>
                      <a:pt x="998" y="1280"/>
                    </a:lnTo>
                    <a:lnTo>
                      <a:pt x="990" y="1282"/>
                    </a:lnTo>
                    <a:lnTo>
                      <a:pt x="982" y="1284"/>
                    </a:lnTo>
                    <a:lnTo>
                      <a:pt x="976" y="1284"/>
                    </a:lnTo>
                    <a:lnTo>
                      <a:pt x="972" y="1284"/>
                    </a:lnTo>
                    <a:lnTo>
                      <a:pt x="962" y="1278"/>
                    </a:lnTo>
                    <a:lnTo>
                      <a:pt x="958" y="1272"/>
                    </a:lnTo>
                    <a:lnTo>
                      <a:pt x="954" y="1268"/>
                    </a:lnTo>
                    <a:lnTo>
                      <a:pt x="954" y="1266"/>
                    </a:lnTo>
                    <a:lnTo>
                      <a:pt x="954" y="1264"/>
                    </a:lnTo>
                    <a:lnTo>
                      <a:pt x="960" y="1264"/>
                    </a:lnTo>
                    <a:lnTo>
                      <a:pt x="968" y="1262"/>
                    </a:lnTo>
                    <a:lnTo>
                      <a:pt x="976" y="1260"/>
                    </a:lnTo>
                    <a:lnTo>
                      <a:pt x="980" y="1256"/>
                    </a:lnTo>
                    <a:lnTo>
                      <a:pt x="986" y="1256"/>
                    </a:lnTo>
                    <a:lnTo>
                      <a:pt x="992" y="1258"/>
                    </a:lnTo>
                    <a:lnTo>
                      <a:pt x="996" y="1264"/>
                    </a:lnTo>
                    <a:lnTo>
                      <a:pt x="998" y="1268"/>
                    </a:lnTo>
                    <a:lnTo>
                      <a:pt x="998" y="1270"/>
                    </a:lnTo>
                    <a:lnTo>
                      <a:pt x="1002" y="1266"/>
                    </a:lnTo>
                    <a:lnTo>
                      <a:pt x="1004" y="1260"/>
                    </a:lnTo>
                    <a:lnTo>
                      <a:pt x="1012" y="1248"/>
                    </a:lnTo>
                    <a:lnTo>
                      <a:pt x="1022" y="1240"/>
                    </a:lnTo>
                    <a:lnTo>
                      <a:pt x="1024" y="1234"/>
                    </a:lnTo>
                    <a:lnTo>
                      <a:pt x="1024" y="1226"/>
                    </a:lnTo>
                    <a:lnTo>
                      <a:pt x="1010" y="1202"/>
                    </a:lnTo>
                    <a:lnTo>
                      <a:pt x="1002" y="1188"/>
                    </a:lnTo>
                    <a:lnTo>
                      <a:pt x="974" y="1152"/>
                    </a:lnTo>
                    <a:lnTo>
                      <a:pt x="970" y="1146"/>
                    </a:lnTo>
                    <a:lnTo>
                      <a:pt x="972" y="1138"/>
                    </a:lnTo>
                    <a:lnTo>
                      <a:pt x="984" y="1122"/>
                    </a:lnTo>
                    <a:lnTo>
                      <a:pt x="988" y="1118"/>
                    </a:lnTo>
                    <a:lnTo>
                      <a:pt x="994" y="1112"/>
                    </a:lnTo>
                    <a:lnTo>
                      <a:pt x="1000" y="1110"/>
                    </a:lnTo>
                    <a:lnTo>
                      <a:pt x="1006" y="1108"/>
                    </a:lnTo>
                    <a:lnTo>
                      <a:pt x="1012" y="1112"/>
                    </a:lnTo>
                    <a:lnTo>
                      <a:pt x="1018" y="1114"/>
                    </a:lnTo>
                    <a:lnTo>
                      <a:pt x="1026" y="1116"/>
                    </a:lnTo>
                    <a:lnTo>
                      <a:pt x="1048" y="1116"/>
                    </a:lnTo>
                    <a:lnTo>
                      <a:pt x="1064" y="1116"/>
                    </a:lnTo>
                    <a:lnTo>
                      <a:pt x="1078" y="1116"/>
                    </a:lnTo>
                    <a:lnTo>
                      <a:pt x="1084" y="1118"/>
                    </a:lnTo>
                    <a:lnTo>
                      <a:pt x="1090" y="1122"/>
                    </a:lnTo>
                    <a:lnTo>
                      <a:pt x="1110" y="1148"/>
                    </a:lnTo>
                    <a:lnTo>
                      <a:pt x="1112" y="1152"/>
                    </a:lnTo>
                    <a:lnTo>
                      <a:pt x="1112" y="1154"/>
                    </a:lnTo>
                    <a:lnTo>
                      <a:pt x="1110" y="1154"/>
                    </a:lnTo>
                    <a:lnTo>
                      <a:pt x="1108" y="1156"/>
                    </a:lnTo>
                    <a:lnTo>
                      <a:pt x="1094" y="1156"/>
                    </a:lnTo>
                    <a:close/>
                    <a:moveTo>
                      <a:pt x="1098" y="350"/>
                    </a:moveTo>
                    <a:lnTo>
                      <a:pt x="1098" y="350"/>
                    </a:lnTo>
                    <a:lnTo>
                      <a:pt x="1102" y="354"/>
                    </a:lnTo>
                    <a:lnTo>
                      <a:pt x="1106" y="358"/>
                    </a:lnTo>
                    <a:lnTo>
                      <a:pt x="1108" y="362"/>
                    </a:lnTo>
                    <a:lnTo>
                      <a:pt x="1112" y="366"/>
                    </a:lnTo>
                    <a:lnTo>
                      <a:pt x="1118" y="368"/>
                    </a:lnTo>
                    <a:lnTo>
                      <a:pt x="1124" y="372"/>
                    </a:lnTo>
                    <a:lnTo>
                      <a:pt x="1132" y="372"/>
                    </a:lnTo>
                    <a:lnTo>
                      <a:pt x="1156" y="372"/>
                    </a:lnTo>
                    <a:lnTo>
                      <a:pt x="1158" y="372"/>
                    </a:lnTo>
                    <a:lnTo>
                      <a:pt x="1160" y="370"/>
                    </a:lnTo>
                    <a:lnTo>
                      <a:pt x="1160" y="368"/>
                    </a:lnTo>
                    <a:lnTo>
                      <a:pt x="1158" y="366"/>
                    </a:lnTo>
                    <a:lnTo>
                      <a:pt x="1150" y="358"/>
                    </a:lnTo>
                    <a:lnTo>
                      <a:pt x="1146" y="352"/>
                    </a:lnTo>
                    <a:lnTo>
                      <a:pt x="1142" y="346"/>
                    </a:lnTo>
                    <a:lnTo>
                      <a:pt x="1128" y="302"/>
                    </a:lnTo>
                    <a:lnTo>
                      <a:pt x="1126" y="294"/>
                    </a:lnTo>
                    <a:lnTo>
                      <a:pt x="1128" y="286"/>
                    </a:lnTo>
                    <a:lnTo>
                      <a:pt x="1140" y="262"/>
                    </a:lnTo>
                    <a:lnTo>
                      <a:pt x="1148" y="248"/>
                    </a:lnTo>
                    <a:lnTo>
                      <a:pt x="1180" y="184"/>
                    </a:lnTo>
                    <a:lnTo>
                      <a:pt x="1184" y="178"/>
                    </a:lnTo>
                    <a:lnTo>
                      <a:pt x="1190" y="172"/>
                    </a:lnTo>
                    <a:lnTo>
                      <a:pt x="1216" y="152"/>
                    </a:lnTo>
                    <a:lnTo>
                      <a:pt x="1226" y="140"/>
                    </a:lnTo>
                    <a:lnTo>
                      <a:pt x="1238" y="124"/>
                    </a:lnTo>
                    <a:lnTo>
                      <a:pt x="1244" y="120"/>
                    </a:lnTo>
                    <a:lnTo>
                      <a:pt x="1250" y="116"/>
                    </a:lnTo>
                    <a:lnTo>
                      <a:pt x="1264" y="110"/>
                    </a:lnTo>
                    <a:lnTo>
                      <a:pt x="1278" y="104"/>
                    </a:lnTo>
                    <a:lnTo>
                      <a:pt x="1294" y="94"/>
                    </a:lnTo>
                    <a:lnTo>
                      <a:pt x="1306" y="84"/>
                    </a:lnTo>
                    <a:lnTo>
                      <a:pt x="1334" y="56"/>
                    </a:lnTo>
                    <a:lnTo>
                      <a:pt x="1338" y="50"/>
                    </a:lnTo>
                    <a:lnTo>
                      <a:pt x="1336" y="42"/>
                    </a:lnTo>
                    <a:lnTo>
                      <a:pt x="1334" y="38"/>
                    </a:lnTo>
                    <a:lnTo>
                      <a:pt x="1328" y="32"/>
                    </a:lnTo>
                    <a:lnTo>
                      <a:pt x="1322" y="30"/>
                    </a:lnTo>
                    <a:lnTo>
                      <a:pt x="1308" y="30"/>
                    </a:lnTo>
                    <a:lnTo>
                      <a:pt x="1302" y="32"/>
                    </a:lnTo>
                    <a:lnTo>
                      <a:pt x="1296" y="36"/>
                    </a:lnTo>
                    <a:lnTo>
                      <a:pt x="1286" y="44"/>
                    </a:lnTo>
                    <a:lnTo>
                      <a:pt x="1276" y="54"/>
                    </a:lnTo>
                    <a:lnTo>
                      <a:pt x="1270" y="58"/>
                    </a:lnTo>
                    <a:lnTo>
                      <a:pt x="1264" y="62"/>
                    </a:lnTo>
                    <a:lnTo>
                      <a:pt x="1250" y="66"/>
                    </a:lnTo>
                    <a:lnTo>
                      <a:pt x="1234" y="70"/>
                    </a:lnTo>
                    <a:lnTo>
                      <a:pt x="1220" y="70"/>
                    </a:lnTo>
                    <a:lnTo>
                      <a:pt x="1214" y="70"/>
                    </a:lnTo>
                    <a:lnTo>
                      <a:pt x="1208" y="74"/>
                    </a:lnTo>
                    <a:lnTo>
                      <a:pt x="1198" y="84"/>
                    </a:lnTo>
                    <a:lnTo>
                      <a:pt x="1188" y="94"/>
                    </a:lnTo>
                    <a:lnTo>
                      <a:pt x="1160" y="122"/>
                    </a:lnTo>
                    <a:lnTo>
                      <a:pt x="1146" y="132"/>
                    </a:lnTo>
                    <a:lnTo>
                      <a:pt x="1142" y="134"/>
                    </a:lnTo>
                    <a:lnTo>
                      <a:pt x="1136" y="140"/>
                    </a:lnTo>
                    <a:lnTo>
                      <a:pt x="1134" y="146"/>
                    </a:lnTo>
                    <a:lnTo>
                      <a:pt x="1134" y="160"/>
                    </a:lnTo>
                    <a:lnTo>
                      <a:pt x="1132" y="166"/>
                    </a:lnTo>
                    <a:lnTo>
                      <a:pt x="1128" y="170"/>
                    </a:lnTo>
                    <a:lnTo>
                      <a:pt x="1122" y="174"/>
                    </a:lnTo>
                    <a:lnTo>
                      <a:pt x="1116" y="178"/>
                    </a:lnTo>
                    <a:lnTo>
                      <a:pt x="1110" y="184"/>
                    </a:lnTo>
                    <a:lnTo>
                      <a:pt x="1100" y="200"/>
                    </a:lnTo>
                    <a:lnTo>
                      <a:pt x="1096" y="206"/>
                    </a:lnTo>
                    <a:lnTo>
                      <a:pt x="1096" y="214"/>
                    </a:lnTo>
                    <a:lnTo>
                      <a:pt x="1096" y="218"/>
                    </a:lnTo>
                    <a:lnTo>
                      <a:pt x="1094" y="226"/>
                    </a:lnTo>
                    <a:lnTo>
                      <a:pt x="1092" y="232"/>
                    </a:lnTo>
                    <a:lnTo>
                      <a:pt x="1090" y="238"/>
                    </a:lnTo>
                    <a:lnTo>
                      <a:pt x="1082" y="252"/>
                    </a:lnTo>
                    <a:lnTo>
                      <a:pt x="1080" y="258"/>
                    </a:lnTo>
                    <a:lnTo>
                      <a:pt x="1076" y="266"/>
                    </a:lnTo>
                    <a:lnTo>
                      <a:pt x="1076" y="272"/>
                    </a:lnTo>
                    <a:lnTo>
                      <a:pt x="1076" y="286"/>
                    </a:lnTo>
                    <a:lnTo>
                      <a:pt x="1074" y="294"/>
                    </a:lnTo>
                    <a:lnTo>
                      <a:pt x="1072" y="302"/>
                    </a:lnTo>
                    <a:lnTo>
                      <a:pt x="1070" y="306"/>
                    </a:lnTo>
                    <a:lnTo>
                      <a:pt x="1068" y="314"/>
                    </a:lnTo>
                    <a:lnTo>
                      <a:pt x="1068" y="322"/>
                    </a:lnTo>
                    <a:lnTo>
                      <a:pt x="1074" y="336"/>
                    </a:lnTo>
                    <a:lnTo>
                      <a:pt x="1078" y="342"/>
                    </a:lnTo>
                    <a:lnTo>
                      <a:pt x="1084" y="346"/>
                    </a:lnTo>
                    <a:lnTo>
                      <a:pt x="1098" y="350"/>
                    </a:lnTo>
                    <a:close/>
                    <a:moveTo>
                      <a:pt x="148" y="1002"/>
                    </a:moveTo>
                    <a:lnTo>
                      <a:pt x="148" y="1002"/>
                    </a:lnTo>
                    <a:lnTo>
                      <a:pt x="162" y="994"/>
                    </a:lnTo>
                    <a:lnTo>
                      <a:pt x="168" y="992"/>
                    </a:lnTo>
                    <a:lnTo>
                      <a:pt x="172" y="988"/>
                    </a:lnTo>
                    <a:lnTo>
                      <a:pt x="174" y="980"/>
                    </a:lnTo>
                    <a:lnTo>
                      <a:pt x="174" y="978"/>
                    </a:lnTo>
                    <a:lnTo>
                      <a:pt x="174" y="962"/>
                    </a:lnTo>
                    <a:lnTo>
                      <a:pt x="174" y="958"/>
                    </a:lnTo>
                    <a:lnTo>
                      <a:pt x="176" y="950"/>
                    </a:lnTo>
                    <a:lnTo>
                      <a:pt x="180" y="944"/>
                    </a:lnTo>
                    <a:lnTo>
                      <a:pt x="182" y="940"/>
                    </a:lnTo>
                    <a:lnTo>
                      <a:pt x="180" y="936"/>
                    </a:lnTo>
                    <a:lnTo>
                      <a:pt x="176" y="930"/>
                    </a:lnTo>
                    <a:lnTo>
                      <a:pt x="174" y="926"/>
                    </a:lnTo>
                    <a:lnTo>
                      <a:pt x="172" y="922"/>
                    </a:lnTo>
                    <a:lnTo>
                      <a:pt x="170" y="920"/>
                    </a:lnTo>
                    <a:lnTo>
                      <a:pt x="164" y="920"/>
                    </a:lnTo>
                    <a:lnTo>
                      <a:pt x="160" y="916"/>
                    </a:lnTo>
                    <a:lnTo>
                      <a:pt x="158" y="914"/>
                    </a:lnTo>
                    <a:lnTo>
                      <a:pt x="154" y="914"/>
                    </a:lnTo>
                    <a:lnTo>
                      <a:pt x="148" y="916"/>
                    </a:lnTo>
                    <a:lnTo>
                      <a:pt x="140" y="924"/>
                    </a:lnTo>
                    <a:lnTo>
                      <a:pt x="136" y="930"/>
                    </a:lnTo>
                    <a:lnTo>
                      <a:pt x="134" y="936"/>
                    </a:lnTo>
                    <a:lnTo>
                      <a:pt x="132" y="938"/>
                    </a:lnTo>
                    <a:lnTo>
                      <a:pt x="126" y="940"/>
                    </a:lnTo>
                    <a:lnTo>
                      <a:pt x="124" y="940"/>
                    </a:lnTo>
                    <a:lnTo>
                      <a:pt x="120" y="940"/>
                    </a:lnTo>
                    <a:lnTo>
                      <a:pt x="118" y="942"/>
                    </a:lnTo>
                    <a:lnTo>
                      <a:pt x="118" y="944"/>
                    </a:lnTo>
                    <a:lnTo>
                      <a:pt x="118" y="948"/>
                    </a:lnTo>
                    <a:lnTo>
                      <a:pt x="122" y="952"/>
                    </a:lnTo>
                    <a:lnTo>
                      <a:pt x="122" y="958"/>
                    </a:lnTo>
                    <a:lnTo>
                      <a:pt x="120" y="960"/>
                    </a:lnTo>
                    <a:lnTo>
                      <a:pt x="118" y="960"/>
                    </a:lnTo>
                    <a:lnTo>
                      <a:pt x="120" y="964"/>
                    </a:lnTo>
                    <a:lnTo>
                      <a:pt x="124" y="970"/>
                    </a:lnTo>
                    <a:lnTo>
                      <a:pt x="124" y="974"/>
                    </a:lnTo>
                    <a:lnTo>
                      <a:pt x="124" y="978"/>
                    </a:lnTo>
                    <a:lnTo>
                      <a:pt x="120" y="984"/>
                    </a:lnTo>
                    <a:lnTo>
                      <a:pt x="116" y="988"/>
                    </a:lnTo>
                    <a:lnTo>
                      <a:pt x="116" y="994"/>
                    </a:lnTo>
                    <a:lnTo>
                      <a:pt x="116" y="1004"/>
                    </a:lnTo>
                    <a:lnTo>
                      <a:pt x="116" y="1008"/>
                    </a:lnTo>
                    <a:lnTo>
                      <a:pt x="120" y="1012"/>
                    </a:lnTo>
                    <a:lnTo>
                      <a:pt x="126" y="1016"/>
                    </a:lnTo>
                    <a:lnTo>
                      <a:pt x="132" y="1014"/>
                    </a:lnTo>
                    <a:lnTo>
                      <a:pt x="148" y="1002"/>
                    </a:lnTo>
                    <a:close/>
                    <a:moveTo>
                      <a:pt x="1506" y="1812"/>
                    </a:moveTo>
                    <a:lnTo>
                      <a:pt x="1506" y="1812"/>
                    </a:lnTo>
                    <a:lnTo>
                      <a:pt x="1506" y="1828"/>
                    </a:lnTo>
                    <a:lnTo>
                      <a:pt x="1506" y="1832"/>
                    </a:lnTo>
                    <a:lnTo>
                      <a:pt x="1508" y="1836"/>
                    </a:lnTo>
                    <a:lnTo>
                      <a:pt x="1510" y="1838"/>
                    </a:lnTo>
                    <a:lnTo>
                      <a:pt x="1512" y="1840"/>
                    </a:lnTo>
                    <a:lnTo>
                      <a:pt x="1514" y="1840"/>
                    </a:lnTo>
                    <a:lnTo>
                      <a:pt x="1518" y="1840"/>
                    </a:lnTo>
                    <a:lnTo>
                      <a:pt x="1524" y="1838"/>
                    </a:lnTo>
                    <a:lnTo>
                      <a:pt x="1530" y="1834"/>
                    </a:lnTo>
                    <a:lnTo>
                      <a:pt x="1532" y="1828"/>
                    </a:lnTo>
                    <a:lnTo>
                      <a:pt x="1532" y="1822"/>
                    </a:lnTo>
                    <a:lnTo>
                      <a:pt x="1530" y="1816"/>
                    </a:lnTo>
                    <a:lnTo>
                      <a:pt x="1514" y="1806"/>
                    </a:lnTo>
                    <a:lnTo>
                      <a:pt x="1510" y="1804"/>
                    </a:lnTo>
                    <a:lnTo>
                      <a:pt x="1508" y="1804"/>
                    </a:lnTo>
                    <a:lnTo>
                      <a:pt x="1508" y="1806"/>
                    </a:lnTo>
                    <a:lnTo>
                      <a:pt x="1506" y="1808"/>
                    </a:lnTo>
                    <a:lnTo>
                      <a:pt x="1506" y="1812"/>
                    </a:lnTo>
                    <a:close/>
                    <a:moveTo>
                      <a:pt x="1910" y="1994"/>
                    </a:moveTo>
                    <a:lnTo>
                      <a:pt x="1910" y="1994"/>
                    </a:lnTo>
                    <a:lnTo>
                      <a:pt x="1904" y="1980"/>
                    </a:lnTo>
                    <a:lnTo>
                      <a:pt x="1892" y="1964"/>
                    </a:lnTo>
                    <a:lnTo>
                      <a:pt x="1884" y="1952"/>
                    </a:lnTo>
                    <a:lnTo>
                      <a:pt x="1872" y="1942"/>
                    </a:lnTo>
                    <a:lnTo>
                      <a:pt x="1846" y="1914"/>
                    </a:lnTo>
                    <a:lnTo>
                      <a:pt x="1832" y="1904"/>
                    </a:lnTo>
                    <a:lnTo>
                      <a:pt x="1826" y="1902"/>
                    </a:lnTo>
                    <a:lnTo>
                      <a:pt x="1812" y="1896"/>
                    </a:lnTo>
                    <a:lnTo>
                      <a:pt x="1808" y="1892"/>
                    </a:lnTo>
                    <a:lnTo>
                      <a:pt x="1800" y="1888"/>
                    </a:lnTo>
                    <a:lnTo>
                      <a:pt x="1796" y="1882"/>
                    </a:lnTo>
                    <a:lnTo>
                      <a:pt x="1784" y="1866"/>
                    </a:lnTo>
                    <a:lnTo>
                      <a:pt x="1780" y="1862"/>
                    </a:lnTo>
                    <a:lnTo>
                      <a:pt x="1772" y="1860"/>
                    </a:lnTo>
                    <a:lnTo>
                      <a:pt x="1768" y="1860"/>
                    </a:lnTo>
                    <a:lnTo>
                      <a:pt x="1766" y="1860"/>
                    </a:lnTo>
                    <a:lnTo>
                      <a:pt x="1764" y="1862"/>
                    </a:lnTo>
                    <a:lnTo>
                      <a:pt x="1762" y="1864"/>
                    </a:lnTo>
                    <a:lnTo>
                      <a:pt x="1762" y="1868"/>
                    </a:lnTo>
                    <a:lnTo>
                      <a:pt x="1768" y="1890"/>
                    </a:lnTo>
                    <a:lnTo>
                      <a:pt x="1772" y="1898"/>
                    </a:lnTo>
                    <a:lnTo>
                      <a:pt x="1776" y="1904"/>
                    </a:lnTo>
                    <a:lnTo>
                      <a:pt x="1784" y="1912"/>
                    </a:lnTo>
                    <a:lnTo>
                      <a:pt x="1796" y="1924"/>
                    </a:lnTo>
                    <a:lnTo>
                      <a:pt x="1804" y="1932"/>
                    </a:lnTo>
                    <a:lnTo>
                      <a:pt x="1814" y="1942"/>
                    </a:lnTo>
                    <a:lnTo>
                      <a:pt x="1824" y="1956"/>
                    </a:lnTo>
                    <a:lnTo>
                      <a:pt x="1836" y="1980"/>
                    </a:lnTo>
                    <a:lnTo>
                      <a:pt x="1840" y="1986"/>
                    </a:lnTo>
                    <a:lnTo>
                      <a:pt x="1846" y="1992"/>
                    </a:lnTo>
                    <a:lnTo>
                      <a:pt x="1862" y="2002"/>
                    </a:lnTo>
                    <a:lnTo>
                      <a:pt x="1876" y="2012"/>
                    </a:lnTo>
                    <a:lnTo>
                      <a:pt x="1892" y="2022"/>
                    </a:lnTo>
                    <a:lnTo>
                      <a:pt x="1898" y="2024"/>
                    </a:lnTo>
                    <a:lnTo>
                      <a:pt x="1906" y="2022"/>
                    </a:lnTo>
                    <a:lnTo>
                      <a:pt x="1910" y="2020"/>
                    </a:lnTo>
                    <a:lnTo>
                      <a:pt x="1916" y="2016"/>
                    </a:lnTo>
                    <a:lnTo>
                      <a:pt x="1916" y="2008"/>
                    </a:lnTo>
                    <a:lnTo>
                      <a:pt x="1910" y="1994"/>
                    </a:lnTo>
                    <a:close/>
                    <a:moveTo>
                      <a:pt x="1004" y="2148"/>
                    </a:moveTo>
                    <a:lnTo>
                      <a:pt x="1004" y="2148"/>
                    </a:lnTo>
                    <a:lnTo>
                      <a:pt x="998" y="2154"/>
                    </a:lnTo>
                    <a:lnTo>
                      <a:pt x="994" y="2160"/>
                    </a:lnTo>
                    <a:lnTo>
                      <a:pt x="982" y="2176"/>
                    </a:lnTo>
                    <a:lnTo>
                      <a:pt x="978" y="2182"/>
                    </a:lnTo>
                    <a:lnTo>
                      <a:pt x="970" y="2186"/>
                    </a:lnTo>
                    <a:lnTo>
                      <a:pt x="966" y="2188"/>
                    </a:lnTo>
                    <a:lnTo>
                      <a:pt x="954" y="2198"/>
                    </a:lnTo>
                    <a:lnTo>
                      <a:pt x="950" y="2202"/>
                    </a:lnTo>
                    <a:lnTo>
                      <a:pt x="950" y="2210"/>
                    </a:lnTo>
                    <a:lnTo>
                      <a:pt x="956" y="2234"/>
                    </a:lnTo>
                    <a:lnTo>
                      <a:pt x="958" y="2242"/>
                    </a:lnTo>
                    <a:lnTo>
                      <a:pt x="956" y="2248"/>
                    </a:lnTo>
                    <a:lnTo>
                      <a:pt x="952" y="2264"/>
                    </a:lnTo>
                    <a:lnTo>
                      <a:pt x="946" y="2278"/>
                    </a:lnTo>
                    <a:lnTo>
                      <a:pt x="942" y="2284"/>
                    </a:lnTo>
                    <a:lnTo>
                      <a:pt x="940" y="2290"/>
                    </a:lnTo>
                    <a:lnTo>
                      <a:pt x="938" y="2298"/>
                    </a:lnTo>
                    <a:lnTo>
                      <a:pt x="938" y="2302"/>
                    </a:lnTo>
                    <a:lnTo>
                      <a:pt x="938" y="2318"/>
                    </a:lnTo>
                    <a:lnTo>
                      <a:pt x="938" y="2322"/>
                    </a:lnTo>
                    <a:lnTo>
                      <a:pt x="940" y="2328"/>
                    </a:lnTo>
                    <a:lnTo>
                      <a:pt x="944" y="2336"/>
                    </a:lnTo>
                    <a:lnTo>
                      <a:pt x="952" y="2344"/>
                    </a:lnTo>
                    <a:lnTo>
                      <a:pt x="958" y="2346"/>
                    </a:lnTo>
                    <a:lnTo>
                      <a:pt x="966" y="2346"/>
                    </a:lnTo>
                    <a:lnTo>
                      <a:pt x="970" y="2342"/>
                    </a:lnTo>
                    <a:lnTo>
                      <a:pt x="978" y="2340"/>
                    </a:lnTo>
                    <a:lnTo>
                      <a:pt x="986" y="2340"/>
                    </a:lnTo>
                    <a:lnTo>
                      <a:pt x="990" y="2340"/>
                    </a:lnTo>
                    <a:lnTo>
                      <a:pt x="996" y="2338"/>
                    </a:lnTo>
                    <a:lnTo>
                      <a:pt x="1000" y="2332"/>
                    </a:lnTo>
                    <a:lnTo>
                      <a:pt x="1034" y="2210"/>
                    </a:lnTo>
                    <a:lnTo>
                      <a:pt x="1036" y="2194"/>
                    </a:lnTo>
                    <a:lnTo>
                      <a:pt x="1036" y="2190"/>
                    </a:lnTo>
                    <a:lnTo>
                      <a:pt x="1036" y="2174"/>
                    </a:lnTo>
                    <a:lnTo>
                      <a:pt x="1036" y="2160"/>
                    </a:lnTo>
                    <a:lnTo>
                      <a:pt x="1036" y="2154"/>
                    </a:lnTo>
                    <a:lnTo>
                      <a:pt x="1034" y="2146"/>
                    </a:lnTo>
                    <a:lnTo>
                      <a:pt x="1030" y="2140"/>
                    </a:lnTo>
                    <a:lnTo>
                      <a:pt x="1028" y="2138"/>
                    </a:lnTo>
                    <a:lnTo>
                      <a:pt x="1026" y="2136"/>
                    </a:lnTo>
                    <a:lnTo>
                      <a:pt x="1024" y="2136"/>
                    </a:lnTo>
                    <a:lnTo>
                      <a:pt x="1020" y="2138"/>
                    </a:lnTo>
                    <a:lnTo>
                      <a:pt x="1004" y="2148"/>
                    </a:lnTo>
                    <a:close/>
                    <a:moveTo>
                      <a:pt x="184" y="906"/>
                    </a:moveTo>
                    <a:lnTo>
                      <a:pt x="184" y="906"/>
                    </a:lnTo>
                    <a:lnTo>
                      <a:pt x="186" y="902"/>
                    </a:lnTo>
                    <a:lnTo>
                      <a:pt x="188" y="900"/>
                    </a:lnTo>
                    <a:lnTo>
                      <a:pt x="192" y="902"/>
                    </a:lnTo>
                    <a:lnTo>
                      <a:pt x="194" y="908"/>
                    </a:lnTo>
                    <a:lnTo>
                      <a:pt x="194" y="912"/>
                    </a:lnTo>
                    <a:lnTo>
                      <a:pt x="194" y="926"/>
                    </a:lnTo>
                    <a:lnTo>
                      <a:pt x="194" y="928"/>
                    </a:lnTo>
                    <a:lnTo>
                      <a:pt x="198" y="930"/>
                    </a:lnTo>
                    <a:lnTo>
                      <a:pt x="208" y="930"/>
                    </a:lnTo>
                    <a:lnTo>
                      <a:pt x="212" y="932"/>
                    </a:lnTo>
                    <a:lnTo>
                      <a:pt x="218" y="934"/>
                    </a:lnTo>
                    <a:lnTo>
                      <a:pt x="222" y="940"/>
                    </a:lnTo>
                    <a:lnTo>
                      <a:pt x="222" y="944"/>
                    </a:lnTo>
                    <a:lnTo>
                      <a:pt x="222" y="954"/>
                    </a:lnTo>
                    <a:lnTo>
                      <a:pt x="220" y="960"/>
                    </a:lnTo>
                    <a:lnTo>
                      <a:pt x="216" y="964"/>
                    </a:lnTo>
                    <a:lnTo>
                      <a:pt x="210" y="966"/>
                    </a:lnTo>
                    <a:lnTo>
                      <a:pt x="198" y="974"/>
                    </a:lnTo>
                    <a:lnTo>
                      <a:pt x="196" y="978"/>
                    </a:lnTo>
                    <a:lnTo>
                      <a:pt x="198" y="980"/>
                    </a:lnTo>
                    <a:lnTo>
                      <a:pt x="202" y="980"/>
                    </a:lnTo>
                    <a:lnTo>
                      <a:pt x="204" y="984"/>
                    </a:lnTo>
                    <a:lnTo>
                      <a:pt x="202" y="988"/>
                    </a:lnTo>
                    <a:lnTo>
                      <a:pt x="198" y="994"/>
                    </a:lnTo>
                    <a:lnTo>
                      <a:pt x="194" y="998"/>
                    </a:lnTo>
                    <a:lnTo>
                      <a:pt x="194" y="1004"/>
                    </a:lnTo>
                    <a:lnTo>
                      <a:pt x="194" y="1008"/>
                    </a:lnTo>
                    <a:lnTo>
                      <a:pt x="198" y="1008"/>
                    </a:lnTo>
                    <a:lnTo>
                      <a:pt x="208" y="1008"/>
                    </a:lnTo>
                    <a:lnTo>
                      <a:pt x="210" y="1010"/>
                    </a:lnTo>
                    <a:lnTo>
                      <a:pt x="210" y="1016"/>
                    </a:lnTo>
                    <a:lnTo>
                      <a:pt x="206" y="1020"/>
                    </a:lnTo>
                    <a:lnTo>
                      <a:pt x="202" y="1028"/>
                    </a:lnTo>
                    <a:lnTo>
                      <a:pt x="196" y="1032"/>
                    </a:lnTo>
                    <a:lnTo>
                      <a:pt x="190" y="1034"/>
                    </a:lnTo>
                    <a:lnTo>
                      <a:pt x="186" y="1038"/>
                    </a:lnTo>
                    <a:lnTo>
                      <a:pt x="184" y="1042"/>
                    </a:lnTo>
                    <a:lnTo>
                      <a:pt x="186" y="1046"/>
                    </a:lnTo>
                    <a:lnTo>
                      <a:pt x="188" y="1048"/>
                    </a:lnTo>
                    <a:lnTo>
                      <a:pt x="192" y="1046"/>
                    </a:lnTo>
                    <a:lnTo>
                      <a:pt x="194" y="1042"/>
                    </a:lnTo>
                    <a:lnTo>
                      <a:pt x="194" y="1040"/>
                    </a:lnTo>
                    <a:lnTo>
                      <a:pt x="198" y="1038"/>
                    </a:lnTo>
                    <a:lnTo>
                      <a:pt x="208" y="1038"/>
                    </a:lnTo>
                    <a:lnTo>
                      <a:pt x="212" y="1036"/>
                    </a:lnTo>
                    <a:lnTo>
                      <a:pt x="218" y="1034"/>
                    </a:lnTo>
                    <a:lnTo>
                      <a:pt x="222" y="1032"/>
                    </a:lnTo>
                    <a:lnTo>
                      <a:pt x="228" y="1034"/>
                    </a:lnTo>
                    <a:lnTo>
                      <a:pt x="232" y="1036"/>
                    </a:lnTo>
                    <a:lnTo>
                      <a:pt x="238" y="1034"/>
                    </a:lnTo>
                    <a:lnTo>
                      <a:pt x="244" y="1030"/>
                    </a:lnTo>
                    <a:lnTo>
                      <a:pt x="250" y="1028"/>
                    </a:lnTo>
                    <a:lnTo>
                      <a:pt x="254" y="1028"/>
                    </a:lnTo>
                    <a:lnTo>
                      <a:pt x="262" y="1028"/>
                    </a:lnTo>
                    <a:lnTo>
                      <a:pt x="268" y="1024"/>
                    </a:lnTo>
                    <a:lnTo>
                      <a:pt x="274" y="1022"/>
                    </a:lnTo>
                    <a:lnTo>
                      <a:pt x="280" y="1018"/>
                    </a:lnTo>
                    <a:lnTo>
                      <a:pt x="282" y="1014"/>
                    </a:lnTo>
                    <a:lnTo>
                      <a:pt x="282" y="1008"/>
                    </a:lnTo>
                    <a:lnTo>
                      <a:pt x="286" y="1004"/>
                    </a:lnTo>
                    <a:lnTo>
                      <a:pt x="290" y="998"/>
                    </a:lnTo>
                    <a:lnTo>
                      <a:pt x="290" y="990"/>
                    </a:lnTo>
                    <a:lnTo>
                      <a:pt x="290" y="988"/>
                    </a:lnTo>
                    <a:lnTo>
                      <a:pt x="290" y="982"/>
                    </a:lnTo>
                    <a:lnTo>
                      <a:pt x="286" y="980"/>
                    </a:lnTo>
                    <a:lnTo>
                      <a:pt x="276" y="980"/>
                    </a:lnTo>
                    <a:lnTo>
                      <a:pt x="272" y="978"/>
                    </a:lnTo>
                    <a:lnTo>
                      <a:pt x="272" y="974"/>
                    </a:lnTo>
                    <a:lnTo>
                      <a:pt x="272" y="964"/>
                    </a:lnTo>
                    <a:lnTo>
                      <a:pt x="268" y="952"/>
                    </a:lnTo>
                    <a:lnTo>
                      <a:pt x="266" y="946"/>
                    </a:lnTo>
                    <a:lnTo>
                      <a:pt x="256" y="934"/>
                    </a:lnTo>
                    <a:lnTo>
                      <a:pt x="252" y="930"/>
                    </a:lnTo>
                    <a:lnTo>
                      <a:pt x="250" y="922"/>
                    </a:lnTo>
                    <a:lnTo>
                      <a:pt x="244" y="908"/>
                    </a:lnTo>
                    <a:lnTo>
                      <a:pt x="242" y="902"/>
                    </a:lnTo>
                    <a:lnTo>
                      <a:pt x="238" y="900"/>
                    </a:lnTo>
                    <a:lnTo>
                      <a:pt x="232" y="900"/>
                    </a:lnTo>
                    <a:lnTo>
                      <a:pt x="228" y="896"/>
                    </a:lnTo>
                    <a:lnTo>
                      <a:pt x="226" y="890"/>
                    </a:lnTo>
                    <a:lnTo>
                      <a:pt x="226" y="884"/>
                    </a:lnTo>
                    <a:lnTo>
                      <a:pt x="228" y="878"/>
                    </a:lnTo>
                    <a:lnTo>
                      <a:pt x="232" y="866"/>
                    </a:lnTo>
                    <a:lnTo>
                      <a:pt x="234" y="862"/>
                    </a:lnTo>
                    <a:lnTo>
                      <a:pt x="238" y="856"/>
                    </a:lnTo>
                    <a:lnTo>
                      <a:pt x="238" y="854"/>
                    </a:lnTo>
                    <a:lnTo>
                      <a:pt x="238" y="852"/>
                    </a:lnTo>
                    <a:lnTo>
                      <a:pt x="236" y="848"/>
                    </a:lnTo>
                    <a:lnTo>
                      <a:pt x="230" y="846"/>
                    </a:lnTo>
                    <a:lnTo>
                      <a:pt x="224" y="844"/>
                    </a:lnTo>
                    <a:lnTo>
                      <a:pt x="218" y="846"/>
                    </a:lnTo>
                    <a:lnTo>
                      <a:pt x="212" y="848"/>
                    </a:lnTo>
                    <a:lnTo>
                      <a:pt x="208" y="846"/>
                    </a:lnTo>
                    <a:lnTo>
                      <a:pt x="206" y="840"/>
                    </a:lnTo>
                    <a:lnTo>
                      <a:pt x="206" y="834"/>
                    </a:lnTo>
                    <a:lnTo>
                      <a:pt x="210" y="830"/>
                    </a:lnTo>
                    <a:lnTo>
                      <a:pt x="210" y="824"/>
                    </a:lnTo>
                    <a:lnTo>
                      <a:pt x="210" y="822"/>
                    </a:lnTo>
                    <a:lnTo>
                      <a:pt x="208" y="822"/>
                    </a:lnTo>
                    <a:lnTo>
                      <a:pt x="198" y="822"/>
                    </a:lnTo>
                    <a:lnTo>
                      <a:pt x="194" y="824"/>
                    </a:lnTo>
                    <a:lnTo>
                      <a:pt x="190" y="830"/>
                    </a:lnTo>
                    <a:lnTo>
                      <a:pt x="188" y="834"/>
                    </a:lnTo>
                    <a:lnTo>
                      <a:pt x="178" y="846"/>
                    </a:lnTo>
                    <a:lnTo>
                      <a:pt x="176" y="852"/>
                    </a:lnTo>
                    <a:lnTo>
                      <a:pt x="174" y="856"/>
                    </a:lnTo>
                    <a:lnTo>
                      <a:pt x="174" y="866"/>
                    </a:lnTo>
                    <a:lnTo>
                      <a:pt x="174" y="876"/>
                    </a:lnTo>
                    <a:lnTo>
                      <a:pt x="174" y="888"/>
                    </a:lnTo>
                    <a:lnTo>
                      <a:pt x="174" y="892"/>
                    </a:lnTo>
                    <a:lnTo>
                      <a:pt x="176" y="900"/>
                    </a:lnTo>
                    <a:lnTo>
                      <a:pt x="178" y="906"/>
                    </a:lnTo>
                    <a:lnTo>
                      <a:pt x="182" y="908"/>
                    </a:lnTo>
                    <a:lnTo>
                      <a:pt x="184" y="906"/>
                    </a:lnTo>
                    <a:close/>
                    <a:moveTo>
                      <a:pt x="3012" y="2570"/>
                    </a:moveTo>
                    <a:lnTo>
                      <a:pt x="3012" y="2570"/>
                    </a:lnTo>
                    <a:lnTo>
                      <a:pt x="3004" y="2572"/>
                    </a:lnTo>
                    <a:lnTo>
                      <a:pt x="2996" y="2570"/>
                    </a:lnTo>
                    <a:lnTo>
                      <a:pt x="2992" y="2568"/>
                    </a:lnTo>
                    <a:lnTo>
                      <a:pt x="2986" y="2562"/>
                    </a:lnTo>
                    <a:lnTo>
                      <a:pt x="2980" y="2556"/>
                    </a:lnTo>
                    <a:lnTo>
                      <a:pt x="2978" y="2552"/>
                    </a:lnTo>
                    <a:lnTo>
                      <a:pt x="2976" y="2544"/>
                    </a:lnTo>
                    <a:lnTo>
                      <a:pt x="2974" y="2536"/>
                    </a:lnTo>
                    <a:lnTo>
                      <a:pt x="2974" y="2532"/>
                    </a:lnTo>
                    <a:lnTo>
                      <a:pt x="2972" y="2526"/>
                    </a:lnTo>
                    <a:lnTo>
                      <a:pt x="2968" y="2522"/>
                    </a:lnTo>
                    <a:lnTo>
                      <a:pt x="2962" y="2518"/>
                    </a:lnTo>
                    <a:lnTo>
                      <a:pt x="2958" y="2518"/>
                    </a:lnTo>
                    <a:lnTo>
                      <a:pt x="2958" y="2522"/>
                    </a:lnTo>
                    <a:lnTo>
                      <a:pt x="2970" y="2548"/>
                    </a:lnTo>
                    <a:lnTo>
                      <a:pt x="2974" y="2554"/>
                    </a:lnTo>
                    <a:lnTo>
                      <a:pt x="2974" y="2562"/>
                    </a:lnTo>
                    <a:lnTo>
                      <a:pt x="2974" y="2566"/>
                    </a:lnTo>
                    <a:lnTo>
                      <a:pt x="2974" y="2574"/>
                    </a:lnTo>
                    <a:lnTo>
                      <a:pt x="2970" y="2580"/>
                    </a:lnTo>
                    <a:lnTo>
                      <a:pt x="2960" y="2596"/>
                    </a:lnTo>
                    <a:lnTo>
                      <a:pt x="2958" y="2600"/>
                    </a:lnTo>
                    <a:lnTo>
                      <a:pt x="2958" y="2602"/>
                    </a:lnTo>
                    <a:lnTo>
                      <a:pt x="2960" y="2604"/>
                    </a:lnTo>
                    <a:lnTo>
                      <a:pt x="2962" y="2606"/>
                    </a:lnTo>
                    <a:lnTo>
                      <a:pt x="2968" y="2610"/>
                    </a:lnTo>
                    <a:lnTo>
                      <a:pt x="2972" y="2614"/>
                    </a:lnTo>
                    <a:lnTo>
                      <a:pt x="2974" y="2620"/>
                    </a:lnTo>
                    <a:lnTo>
                      <a:pt x="2974" y="2624"/>
                    </a:lnTo>
                    <a:lnTo>
                      <a:pt x="2976" y="2632"/>
                    </a:lnTo>
                    <a:lnTo>
                      <a:pt x="2980" y="2638"/>
                    </a:lnTo>
                    <a:lnTo>
                      <a:pt x="2982" y="2638"/>
                    </a:lnTo>
                    <a:lnTo>
                      <a:pt x="2984" y="2638"/>
                    </a:lnTo>
                    <a:lnTo>
                      <a:pt x="2990" y="2636"/>
                    </a:lnTo>
                    <a:lnTo>
                      <a:pt x="2998" y="2628"/>
                    </a:lnTo>
                    <a:lnTo>
                      <a:pt x="3002" y="2622"/>
                    </a:lnTo>
                    <a:lnTo>
                      <a:pt x="3004" y="2614"/>
                    </a:lnTo>
                    <a:lnTo>
                      <a:pt x="3004" y="2610"/>
                    </a:lnTo>
                    <a:lnTo>
                      <a:pt x="3006" y="2604"/>
                    </a:lnTo>
                    <a:lnTo>
                      <a:pt x="3008" y="2598"/>
                    </a:lnTo>
                    <a:lnTo>
                      <a:pt x="3018" y="2588"/>
                    </a:lnTo>
                    <a:lnTo>
                      <a:pt x="3028" y="2578"/>
                    </a:lnTo>
                    <a:lnTo>
                      <a:pt x="3030" y="2574"/>
                    </a:lnTo>
                    <a:lnTo>
                      <a:pt x="3028" y="2568"/>
                    </a:lnTo>
                    <a:lnTo>
                      <a:pt x="3024" y="2566"/>
                    </a:lnTo>
                    <a:lnTo>
                      <a:pt x="3016" y="2568"/>
                    </a:lnTo>
                    <a:lnTo>
                      <a:pt x="3012" y="2570"/>
                    </a:lnTo>
                    <a:close/>
                    <a:moveTo>
                      <a:pt x="490" y="1328"/>
                    </a:moveTo>
                    <a:lnTo>
                      <a:pt x="490" y="1328"/>
                    </a:lnTo>
                    <a:lnTo>
                      <a:pt x="494" y="1328"/>
                    </a:lnTo>
                    <a:lnTo>
                      <a:pt x="496" y="1328"/>
                    </a:lnTo>
                    <a:lnTo>
                      <a:pt x="498" y="1326"/>
                    </a:lnTo>
                    <a:lnTo>
                      <a:pt x="498" y="1324"/>
                    </a:lnTo>
                    <a:lnTo>
                      <a:pt x="498" y="1320"/>
                    </a:lnTo>
                    <a:lnTo>
                      <a:pt x="498" y="1306"/>
                    </a:lnTo>
                    <a:lnTo>
                      <a:pt x="496" y="1304"/>
                    </a:lnTo>
                    <a:lnTo>
                      <a:pt x="490" y="1302"/>
                    </a:lnTo>
                    <a:lnTo>
                      <a:pt x="486" y="1302"/>
                    </a:lnTo>
                    <a:lnTo>
                      <a:pt x="470" y="1304"/>
                    </a:lnTo>
                    <a:lnTo>
                      <a:pt x="456" y="1310"/>
                    </a:lnTo>
                    <a:lnTo>
                      <a:pt x="454" y="1312"/>
                    </a:lnTo>
                    <a:lnTo>
                      <a:pt x="456" y="1314"/>
                    </a:lnTo>
                    <a:lnTo>
                      <a:pt x="470" y="1320"/>
                    </a:lnTo>
                    <a:lnTo>
                      <a:pt x="486" y="1326"/>
                    </a:lnTo>
                    <a:lnTo>
                      <a:pt x="490" y="1328"/>
                    </a:lnTo>
                    <a:close/>
                    <a:moveTo>
                      <a:pt x="2940" y="2636"/>
                    </a:moveTo>
                    <a:lnTo>
                      <a:pt x="2940" y="2636"/>
                    </a:lnTo>
                    <a:lnTo>
                      <a:pt x="2938" y="2636"/>
                    </a:lnTo>
                    <a:lnTo>
                      <a:pt x="2936" y="2636"/>
                    </a:lnTo>
                    <a:lnTo>
                      <a:pt x="2932" y="2640"/>
                    </a:lnTo>
                    <a:lnTo>
                      <a:pt x="2928" y="2644"/>
                    </a:lnTo>
                    <a:lnTo>
                      <a:pt x="2922" y="2658"/>
                    </a:lnTo>
                    <a:lnTo>
                      <a:pt x="2920" y="2664"/>
                    </a:lnTo>
                    <a:lnTo>
                      <a:pt x="2910" y="2676"/>
                    </a:lnTo>
                    <a:lnTo>
                      <a:pt x="2906" y="2680"/>
                    </a:lnTo>
                    <a:lnTo>
                      <a:pt x="2898" y="2684"/>
                    </a:lnTo>
                    <a:lnTo>
                      <a:pt x="2884" y="2688"/>
                    </a:lnTo>
                    <a:lnTo>
                      <a:pt x="2878" y="2692"/>
                    </a:lnTo>
                    <a:lnTo>
                      <a:pt x="2872" y="2698"/>
                    </a:lnTo>
                    <a:lnTo>
                      <a:pt x="2870" y="2704"/>
                    </a:lnTo>
                    <a:lnTo>
                      <a:pt x="2864" y="2718"/>
                    </a:lnTo>
                    <a:lnTo>
                      <a:pt x="2860" y="2732"/>
                    </a:lnTo>
                    <a:lnTo>
                      <a:pt x="2858" y="2740"/>
                    </a:lnTo>
                    <a:lnTo>
                      <a:pt x="2862" y="2746"/>
                    </a:lnTo>
                    <a:lnTo>
                      <a:pt x="2874" y="2754"/>
                    </a:lnTo>
                    <a:lnTo>
                      <a:pt x="2880" y="2756"/>
                    </a:lnTo>
                    <a:lnTo>
                      <a:pt x="2886" y="2758"/>
                    </a:lnTo>
                    <a:lnTo>
                      <a:pt x="2894" y="2756"/>
                    </a:lnTo>
                    <a:lnTo>
                      <a:pt x="2898" y="2754"/>
                    </a:lnTo>
                    <a:lnTo>
                      <a:pt x="2904" y="2750"/>
                    </a:lnTo>
                    <a:lnTo>
                      <a:pt x="2908" y="2742"/>
                    </a:lnTo>
                    <a:lnTo>
                      <a:pt x="2914" y="2728"/>
                    </a:lnTo>
                    <a:lnTo>
                      <a:pt x="2916" y="2712"/>
                    </a:lnTo>
                    <a:lnTo>
                      <a:pt x="2916" y="2708"/>
                    </a:lnTo>
                    <a:lnTo>
                      <a:pt x="2918" y="2702"/>
                    </a:lnTo>
                    <a:lnTo>
                      <a:pt x="2922" y="2696"/>
                    </a:lnTo>
                    <a:lnTo>
                      <a:pt x="2930" y="2686"/>
                    </a:lnTo>
                    <a:lnTo>
                      <a:pt x="2940" y="2676"/>
                    </a:lnTo>
                    <a:lnTo>
                      <a:pt x="2952" y="2668"/>
                    </a:lnTo>
                    <a:lnTo>
                      <a:pt x="2958" y="2666"/>
                    </a:lnTo>
                    <a:lnTo>
                      <a:pt x="2962" y="2660"/>
                    </a:lnTo>
                    <a:lnTo>
                      <a:pt x="2964" y="2654"/>
                    </a:lnTo>
                    <a:lnTo>
                      <a:pt x="2964" y="2650"/>
                    </a:lnTo>
                    <a:lnTo>
                      <a:pt x="2964" y="2646"/>
                    </a:lnTo>
                    <a:lnTo>
                      <a:pt x="2962" y="2644"/>
                    </a:lnTo>
                    <a:lnTo>
                      <a:pt x="2960" y="2642"/>
                    </a:lnTo>
                    <a:lnTo>
                      <a:pt x="2956" y="2642"/>
                    </a:lnTo>
                    <a:lnTo>
                      <a:pt x="2954" y="2642"/>
                    </a:lnTo>
                    <a:lnTo>
                      <a:pt x="2946" y="2640"/>
                    </a:lnTo>
                    <a:lnTo>
                      <a:pt x="2940" y="2636"/>
                    </a:lnTo>
                    <a:close/>
                    <a:moveTo>
                      <a:pt x="406" y="1248"/>
                    </a:moveTo>
                    <a:lnTo>
                      <a:pt x="406" y="1248"/>
                    </a:lnTo>
                    <a:lnTo>
                      <a:pt x="402" y="1254"/>
                    </a:lnTo>
                    <a:lnTo>
                      <a:pt x="400" y="1260"/>
                    </a:lnTo>
                    <a:lnTo>
                      <a:pt x="400" y="1274"/>
                    </a:lnTo>
                    <a:lnTo>
                      <a:pt x="400" y="1278"/>
                    </a:lnTo>
                    <a:lnTo>
                      <a:pt x="402" y="1280"/>
                    </a:lnTo>
                    <a:lnTo>
                      <a:pt x="404" y="1282"/>
                    </a:lnTo>
                    <a:lnTo>
                      <a:pt x="408" y="1282"/>
                    </a:lnTo>
                    <a:lnTo>
                      <a:pt x="412" y="1282"/>
                    </a:lnTo>
                    <a:lnTo>
                      <a:pt x="416" y="1282"/>
                    </a:lnTo>
                    <a:lnTo>
                      <a:pt x="418" y="1280"/>
                    </a:lnTo>
                    <a:lnTo>
                      <a:pt x="420" y="1278"/>
                    </a:lnTo>
                    <a:lnTo>
                      <a:pt x="420" y="1274"/>
                    </a:lnTo>
                    <a:lnTo>
                      <a:pt x="420" y="1270"/>
                    </a:lnTo>
                    <a:lnTo>
                      <a:pt x="418" y="1262"/>
                    </a:lnTo>
                    <a:lnTo>
                      <a:pt x="416" y="1256"/>
                    </a:lnTo>
                    <a:lnTo>
                      <a:pt x="414" y="1250"/>
                    </a:lnTo>
                    <a:lnTo>
                      <a:pt x="412" y="1248"/>
                    </a:lnTo>
                    <a:lnTo>
                      <a:pt x="410" y="1246"/>
                    </a:lnTo>
                    <a:lnTo>
                      <a:pt x="408" y="1246"/>
                    </a:lnTo>
                    <a:lnTo>
                      <a:pt x="406" y="1248"/>
                    </a:lnTo>
                    <a:close/>
                    <a:moveTo>
                      <a:pt x="2286" y="1412"/>
                    </a:moveTo>
                    <a:lnTo>
                      <a:pt x="2286" y="1412"/>
                    </a:lnTo>
                    <a:lnTo>
                      <a:pt x="2290" y="1424"/>
                    </a:lnTo>
                    <a:lnTo>
                      <a:pt x="2290" y="1426"/>
                    </a:lnTo>
                    <a:lnTo>
                      <a:pt x="2292" y="1426"/>
                    </a:lnTo>
                    <a:lnTo>
                      <a:pt x="2296" y="1426"/>
                    </a:lnTo>
                    <a:lnTo>
                      <a:pt x="2302" y="1422"/>
                    </a:lnTo>
                    <a:lnTo>
                      <a:pt x="2306" y="1418"/>
                    </a:lnTo>
                    <a:lnTo>
                      <a:pt x="2308" y="1410"/>
                    </a:lnTo>
                    <a:lnTo>
                      <a:pt x="2308" y="1408"/>
                    </a:lnTo>
                    <a:lnTo>
                      <a:pt x="2308" y="1394"/>
                    </a:lnTo>
                    <a:lnTo>
                      <a:pt x="2308" y="1392"/>
                    </a:lnTo>
                    <a:lnTo>
                      <a:pt x="2306" y="1392"/>
                    </a:lnTo>
                    <a:lnTo>
                      <a:pt x="2302" y="1392"/>
                    </a:lnTo>
                    <a:lnTo>
                      <a:pt x="2288" y="1396"/>
                    </a:lnTo>
                    <a:lnTo>
                      <a:pt x="2284" y="1398"/>
                    </a:lnTo>
                    <a:lnTo>
                      <a:pt x="2284" y="1400"/>
                    </a:lnTo>
                    <a:lnTo>
                      <a:pt x="2282" y="1404"/>
                    </a:lnTo>
                    <a:lnTo>
                      <a:pt x="2284" y="1406"/>
                    </a:lnTo>
                    <a:lnTo>
                      <a:pt x="2286" y="1412"/>
                    </a:lnTo>
                    <a:close/>
                    <a:moveTo>
                      <a:pt x="414" y="1210"/>
                    </a:moveTo>
                    <a:lnTo>
                      <a:pt x="414" y="1210"/>
                    </a:lnTo>
                    <a:lnTo>
                      <a:pt x="412" y="1208"/>
                    </a:lnTo>
                    <a:lnTo>
                      <a:pt x="410" y="1206"/>
                    </a:lnTo>
                    <a:lnTo>
                      <a:pt x="406" y="1206"/>
                    </a:lnTo>
                    <a:lnTo>
                      <a:pt x="404" y="1208"/>
                    </a:lnTo>
                    <a:lnTo>
                      <a:pt x="398" y="1210"/>
                    </a:lnTo>
                    <a:lnTo>
                      <a:pt x="396" y="1212"/>
                    </a:lnTo>
                    <a:lnTo>
                      <a:pt x="394" y="1214"/>
                    </a:lnTo>
                    <a:lnTo>
                      <a:pt x="394" y="1216"/>
                    </a:lnTo>
                    <a:lnTo>
                      <a:pt x="396" y="1220"/>
                    </a:lnTo>
                    <a:lnTo>
                      <a:pt x="404" y="1228"/>
                    </a:lnTo>
                    <a:lnTo>
                      <a:pt x="410" y="1230"/>
                    </a:lnTo>
                    <a:lnTo>
                      <a:pt x="412" y="1230"/>
                    </a:lnTo>
                    <a:lnTo>
                      <a:pt x="416" y="1228"/>
                    </a:lnTo>
                    <a:lnTo>
                      <a:pt x="418" y="1224"/>
                    </a:lnTo>
                    <a:lnTo>
                      <a:pt x="416" y="1216"/>
                    </a:lnTo>
                    <a:lnTo>
                      <a:pt x="414" y="1210"/>
                    </a:lnTo>
                    <a:close/>
                    <a:moveTo>
                      <a:pt x="2302" y="1960"/>
                    </a:moveTo>
                    <a:lnTo>
                      <a:pt x="2302" y="1960"/>
                    </a:lnTo>
                    <a:lnTo>
                      <a:pt x="2302" y="1962"/>
                    </a:lnTo>
                    <a:lnTo>
                      <a:pt x="2302" y="1966"/>
                    </a:lnTo>
                    <a:lnTo>
                      <a:pt x="2304" y="1968"/>
                    </a:lnTo>
                    <a:lnTo>
                      <a:pt x="2306" y="1970"/>
                    </a:lnTo>
                    <a:lnTo>
                      <a:pt x="2312" y="1974"/>
                    </a:lnTo>
                    <a:lnTo>
                      <a:pt x="2324" y="1982"/>
                    </a:lnTo>
                    <a:lnTo>
                      <a:pt x="2326" y="1988"/>
                    </a:lnTo>
                    <a:lnTo>
                      <a:pt x="2328" y="1994"/>
                    </a:lnTo>
                    <a:lnTo>
                      <a:pt x="2328" y="1998"/>
                    </a:lnTo>
                    <a:lnTo>
                      <a:pt x="2328" y="2002"/>
                    </a:lnTo>
                    <a:lnTo>
                      <a:pt x="2330" y="2004"/>
                    </a:lnTo>
                    <a:lnTo>
                      <a:pt x="2334" y="2006"/>
                    </a:lnTo>
                    <a:lnTo>
                      <a:pt x="2336" y="2006"/>
                    </a:lnTo>
                    <a:lnTo>
                      <a:pt x="2340" y="2006"/>
                    </a:lnTo>
                    <a:lnTo>
                      <a:pt x="2352" y="2006"/>
                    </a:lnTo>
                    <a:lnTo>
                      <a:pt x="2358" y="2008"/>
                    </a:lnTo>
                    <a:lnTo>
                      <a:pt x="2364" y="2010"/>
                    </a:lnTo>
                    <a:lnTo>
                      <a:pt x="2380" y="2022"/>
                    </a:lnTo>
                    <a:lnTo>
                      <a:pt x="2394" y="2030"/>
                    </a:lnTo>
                    <a:lnTo>
                      <a:pt x="2420" y="2042"/>
                    </a:lnTo>
                    <a:lnTo>
                      <a:pt x="2424" y="2046"/>
                    </a:lnTo>
                    <a:lnTo>
                      <a:pt x="2426" y="2050"/>
                    </a:lnTo>
                    <a:lnTo>
                      <a:pt x="2424" y="2054"/>
                    </a:lnTo>
                    <a:lnTo>
                      <a:pt x="2420" y="2058"/>
                    </a:lnTo>
                    <a:lnTo>
                      <a:pt x="2414" y="2062"/>
                    </a:lnTo>
                    <a:lnTo>
                      <a:pt x="2410" y="2064"/>
                    </a:lnTo>
                    <a:lnTo>
                      <a:pt x="2414" y="2066"/>
                    </a:lnTo>
                    <a:lnTo>
                      <a:pt x="2418" y="2066"/>
                    </a:lnTo>
                    <a:lnTo>
                      <a:pt x="2426" y="2066"/>
                    </a:lnTo>
                    <a:lnTo>
                      <a:pt x="2434" y="2068"/>
                    </a:lnTo>
                    <a:lnTo>
                      <a:pt x="2438" y="2072"/>
                    </a:lnTo>
                    <a:lnTo>
                      <a:pt x="2452" y="2078"/>
                    </a:lnTo>
                    <a:lnTo>
                      <a:pt x="2458" y="2082"/>
                    </a:lnTo>
                    <a:lnTo>
                      <a:pt x="2470" y="2084"/>
                    </a:lnTo>
                    <a:lnTo>
                      <a:pt x="2476" y="2084"/>
                    </a:lnTo>
                    <a:lnTo>
                      <a:pt x="2480" y="2080"/>
                    </a:lnTo>
                    <a:lnTo>
                      <a:pt x="2488" y="2070"/>
                    </a:lnTo>
                    <a:lnTo>
                      <a:pt x="2502" y="2062"/>
                    </a:lnTo>
                    <a:lnTo>
                      <a:pt x="2508" y="2058"/>
                    </a:lnTo>
                    <a:lnTo>
                      <a:pt x="2514" y="2058"/>
                    </a:lnTo>
                    <a:lnTo>
                      <a:pt x="2522" y="2058"/>
                    </a:lnTo>
                    <a:lnTo>
                      <a:pt x="2526" y="2062"/>
                    </a:lnTo>
                    <a:lnTo>
                      <a:pt x="2540" y="2070"/>
                    </a:lnTo>
                    <a:lnTo>
                      <a:pt x="2558" y="2088"/>
                    </a:lnTo>
                    <a:lnTo>
                      <a:pt x="2570" y="2098"/>
                    </a:lnTo>
                    <a:lnTo>
                      <a:pt x="2576" y="2100"/>
                    </a:lnTo>
                    <a:lnTo>
                      <a:pt x="2578" y="2102"/>
                    </a:lnTo>
                    <a:lnTo>
                      <a:pt x="2580" y="2100"/>
                    </a:lnTo>
                    <a:lnTo>
                      <a:pt x="2582" y="2100"/>
                    </a:lnTo>
                    <a:lnTo>
                      <a:pt x="2582" y="2096"/>
                    </a:lnTo>
                    <a:lnTo>
                      <a:pt x="2582" y="2082"/>
                    </a:lnTo>
                    <a:lnTo>
                      <a:pt x="2580" y="2076"/>
                    </a:lnTo>
                    <a:lnTo>
                      <a:pt x="2576" y="2072"/>
                    </a:lnTo>
                    <a:lnTo>
                      <a:pt x="2560" y="2068"/>
                    </a:lnTo>
                    <a:lnTo>
                      <a:pt x="2556" y="2064"/>
                    </a:lnTo>
                    <a:lnTo>
                      <a:pt x="2554" y="2058"/>
                    </a:lnTo>
                    <a:lnTo>
                      <a:pt x="2554" y="2054"/>
                    </a:lnTo>
                    <a:lnTo>
                      <a:pt x="2554" y="2046"/>
                    </a:lnTo>
                    <a:lnTo>
                      <a:pt x="2558" y="2040"/>
                    </a:lnTo>
                    <a:lnTo>
                      <a:pt x="2560" y="2038"/>
                    </a:lnTo>
                    <a:lnTo>
                      <a:pt x="2560" y="2036"/>
                    </a:lnTo>
                    <a:lnTo>
                      <a:pt x="2556" y="2034"/>
                    </a:lnTo>
                    <a:lnTo>
                      <a:pt x="2542" y="2028"/>
                    </a:lnTo>
                    <a:lnTo>
                      <a:pt x="2534" y="2024"/>
                    </a:lnTo>
                    <a:lnTo>
                      <a:pt x="2530" y="2018"/>
                    </a:lnTo>
                    <a:lnTo>
                      <a:pt x="2528" y="2014"/>
                    </a:lnTo>
                    <a:lnTo>
                      <a:pt x="2524" y="2006"/>
                    </a:lnTo>
                    <a:lnTo>
                      <a:pt x="2518" y="2002"/>
                    </a:lnTo>
                    <a:lnTo>
                      <a:pt x="2502" y="1992"/>
                    </a:lnTo>
                    <a:lnTo>
                      <a:pt x="2486" y="1984"/>
                    </a:lnTo>
                    <a:lnTo>
                      <a:pt x="2424" y="1968"/>
                    </a:lnTo>
                    <a:lnTo>
                      <a:pt x="2416" y="1968"/>
                    </a:lnTo>
                    <a:lnTo>
                      <a:pt x="2410" y="1972"/>
                    </a:lnTo>
                    <a:lnTo>
                      <a:pt x="2394" y="1982"/>
                    </a:lnTo>
                    <a:lnTo>
                      <a:pt x="2386" y="1986"/>
                    </a:lnTo>
                    <a:lnTo>
                      <a:pt x="2378" y="1986"/>
                    </a:lnTo>
                    <a:lnTo>
                      <a:pt x="2376" y="1986"/>
                    </a:lnTo>
                    <a:lnTo>
                      <a:pt x="2368" y="1986"/>
                    </a:lnTo>
                    <a:lnTo>
                      <a:pt x="2362" y="1982"/>
                    </a:lnTo>
                    <a:lnTo>
                      <a:pt x="2354" y="1972"/>
                    </a:lnTo>
                    <a:lnTo>
                      <a:pt x="2342" y="1962"/>
                    </a:lnTo>
                    <a:lnTo>
                      <a:pt x="2334" y="1954"/>
                    </a:lnTo>
                    <a:lnTo>
                      <a:pt x="2328" y="1950"/>
                    </a:lnTo>
                    <a:lnTo>
                      <a:pt x="2320" y="1948"/>
                    </a:lnTo>
                    <a:lnTo>
                      <a:pt x="2316" y="1948"/>
                    </a:lnTo>
                    <a:lnTo>
                      <a:pt x="2310" y="1950"/>
                    </a:lnTo>
                    <a:lnTo>
                      <a:pt x="2306" y="1954"/>
                    </a:lnTo>
                    <a:lnTo>
                      <a:pt x="2302" y="1960"/>
                    </a:lnTo>
                    <a:close/>
                    <a:moveTo>
                      <a:pt x="2606" y="2298"/>
                    </a:moveTo>
                    <a:lnTo>
                      <a:pt x="2606" y="2298"/>
                    </a:lnTo>
                    <a:lnTo>
                      <a:pt x="2602" y="2290"/>
                    </a:lnTo>
                    <a:lnTo>
                      <a:pt x="2598" y="2284"/>
                    </a:lnTo>
                    <a:lnTo>
                      <a:pt x="2594" y="2280"/>
                    </a:lnTo>
                    <a:lnTo>
                      <a:pt x="2590" y="2272"/>
                    </a:lnTo>
                    <a:lnTo>
                      <a:pt x="2586" y="2258"/>
                    </a:lnTo>
                    <a:lnTo>
                      <a:pt x="2582" y="2252"/>
                    </a:lnTo>
                    <a:lnTo>
                      <a:pt x="2576" y="2248"/>
                    </a:lnTo>
                    <a:lnTo>
                      <a:pt x="2562" y="2244"/>
                    </a:lnTo>
                    <a:lnTo>
                      <a:pt x="2548" y="2236"/>
                    </a:lnTo>
                    <a:lnTo>
                      <a:pt x="2532" y="2226"/>
                    </a:lnTo>
                    <a:lnTo>
                      <a:pt x="2526" y="2220"/>
                    </a:lnTo>
                    <a:lnTo>
                      <a:pt x="2522" y="2214"/>
                    </a:lnTo>
                    <a:lnTo>
                      <a:pt x="2516" y="2180"/>
                    </a:lnTo>
                    <a:lnTo>
                      <a:pt x="2514" y="2174"/>
                    </a:lnTo>
                    <a:lnTo>
                      <a:pt x="2510" y="2168"/>
                    </a:lnTo>
                    <a:lnTo>
                      <a:pt x="2500" y="2158"/>
                    </a:lnTo>
                    <a:lnTo>
                      <a:pt x="2496" y="2152"/>
                    </a:lnTo>
                    <a:lnTo>
                      <a:pt x="2492" y="2146"/>
                    </a:lnTo>
                    <a:lnTo>
                      <a:pt x="2488" y="2130"/>
                    </a:lnTo>
                    <a:lnTo>
                      <a:pt x="2486" y="2128"/>
                    </a:lnTo>
                    <a:lnTo>
                      <a:pt x="2484" y="2128"/>
                    </a:lnTo>
                    <a:lnTo>
                      <a:pt x="2482" y="2128"/>
                    </a:lnTo>
                    <a:lnTo>
                      <a:pt x="2480" y="2128"/>
                    </a:lnTo>
                    <a:lnTo>
                      <a:pt x="2472" y="2138"/>
                    </a:lnTo>
                    <a:lnTo>
                      <a:pt x="2468" y="2144"/>
                    </a:lnTo>
                    <a:lnTo>
                      <a:pt x="2466" y="2150"/>
                    </a:lnTo>
                    <a:lnTo>
                      <a:pt x="2466" y="2184"/>
                    </a:lnTo>
                    <a:lnTo>
                      <a:pt x="2464" y="2192"/>
                    </a:lnTo>
                    <a:lnTo>
                      <a:pt x="2460" y="2198"/>
                    </a:lnTo>
                    <a:lnTo>
                      <a:pt x="2452" y="2206"/>
                    </a:lnTo>
                    <a:lnTo>
                      <a:pt x="2446" y="2210"/>
                    </a:lnTo>
                    <a:lnTo>
                      <a:pt x="2438" y="2212"/>
                    </a:lnTo>
                    <a:lnTo>
                      <a:pt x="2434" y="2212"/>
                    </a:lnTo>
                    <a:lnTo>
                      <a:pt x="2428" y="2210"/>
                    </a:lnTo>
                    <a:lnTo>
                      <a:pt x="2422" y="2204"/>
                    </a:lnTo>
                    <a:lnTo>
                      <a:pt x="2412" y="2188"/>
                    </a:lnTo>
                    <a:lnTo>
                      <a:pt x="2406" y="2184"/>
                    </a:lnTo>
                    <a:lnTo>
                      <a:pt x="2398" y="2182"/>
                    </a:lnTo>
                    <a:lnTo>
                      <a:pt x="2396" y="2182"/>
                    </a:lnTo>
                    <a:lnTo>
                      <a:pt x="2388" y="2180"/>
                    </a:lnTo>
                    <a:lnTo>
                      <a:pt x="2380" y="2178"/>
                    </a:lnTo>
                    <a:lnTo>
                      <a:pt x="2374" y="2176"/>
                    </a:lnTo>
                    <a:lnTo>
                      <a:pt x="2372" y="2174"/>
                    </a:lnTo>
                    <a:lnTo>
                      <a:pt x="2370" y="2172"/>
                    </a:lnTo>
                    <a:lnTo>
                      <a:pt x="2370" y="2168"/>
                    </a:lnTo>
                    <a:lnTo>
                      <a:pt x="2372" y="2164"/>
                    </a:lnTo>
                    <a:lnTo>
                      <a:pt x="2374" y="2160"/>
                    </a:lnTo>
                    <a:lnTo>
                      <a:pt x="2382" y="2146"/>
                    </a:lnTo>
                    <a:lnTo>
                      <a:pt x="2384" y="2140"/>
                    </a:lnTo>
                    <a:lnTo>
                      <a:pt x="2384" y="2138"/>
                    </a:lnTo>
                    <a:lnTo>
                      <a:pt x="2384" y="2134"/>
                    </a:lnTo>
                    <a:lnTo>
                      <a:pt x="2382" y="2132"/>
                    </a:lnTo>
                    <a:lnTo>
                      <a:pt x="2380" y="2132"/>
                    </a:lnTo>
                    <a:lnTo>
                      <a:pt x="2356" y="2126"/>
                    </a:lnTo>
                    <a:lnTo>
                      <a:pt x="2340" y="2124"/>
                    </a:lnTo>
                    <a:lnTo>
                      <a:pt x="2336" y="2124"/>
                    </a:lnTo>
                    <a:lnTo>
                      <a:pt x="2330" y="2124"/>
                    </a:lnTo>
                    <a:lnTo>
                      <a:pt x="2324" y="2128"/>
                    </a:lnTo>
                    <a:lnTo>
                      <a:pt x="2312" y="2136"/>
                    </a:lnTo>
                    <a:lnTo>
                      <a:pt x="2306" y="2140"/>
                    </a:lnTo>
                    <a:lnTo>
                      <a:pt x="2292" y="2146"/>
                    </a:lnTo>
                    <a:lnTo>
                      <a:pt x="2286" y="2150"/>
                    </a:lnTo>
                    <a:lnTo>
                      <a:pt x="2280" y="2154"/>
                    </a:lnTo>
                    <a:lnTo>
                      <a:pt x="2276" y="2160"/>
                    </a:lnTo>
                    <a:lnTo>
                      <a:pt x="2274" y="2164"/>
                    </a:lnTo>
                    <a:lnTo>
                      <a:pt x="2270" y="2170"/>
                    </a:lnTo>
                    <a:lnTo>
                      <a:pt x="2264" y="2172"/>
                    </a:lnTo>
                    <a:lnTo>
                      <a:pt x="2252" y="2168"/>
                    </a:lnTo>
                    <a:lnTo>
                      <a:pt x="2248" y="2166"/>
                    </a:lnTo>
                    <a:lnTo>
                      <a:pt x="2240" y="2164"/>
                    </a:lnTo>
                    <a:lnTo>
                      <a:pt x="2234" y="2166"/>
                    </a:lnTo>
                    <a:lnTo>
                      <a:pt x="2228" y="2168"/>
                    </a:lnTo>
                    <a:lnTo>
                      <a:pt x="2214" y="2176"/>
                    </a:lnTo>
                    <a:lnTo>
                      <a:pt x="2198" y="2188"/>
                    </a:lnTo>
                    <a:lnTo>
                      <a:pt x="2184" y="2196"/>
                    </a:lnTo>
                    <a:lnTo>
                      <a:pt x="2178" y="2198"/>
                    </a:lnTo>
                    <a:lnTo>
                      <a:pt x="2164" y="2206"/>
                    </a:lnTo>
                    <a:lnTo>
                      <a:pt x="2160" y="2208"/>
                    </a:lnTo>
                    <a:lnTo>
                      <a:pt x="2154" y="2212"/>
                    </a:lnTo>
                    <a:lnTo>
                      <a:pt x="2150" y="2220"/>
                    </a:lnTo>
                    <a:lnTo>
                      <a:pt x="2144" y="2234"/>
                    </a:lnTo>
                    <a:lnTo>
                      <a:pt x="2140" y="2238"/>
                    </a:lnTo>
                    <a:lnTo>
                      <a:pt x="2134" y="2240"/>
                    </a:lnTo>
                    <a:lnTo>
                      <a:pt x="2130" y="2240"/>
                    </a:lnTo>
                    <a:lnTo>
                      <a:pt x="2124" y="2242"/>
                    </a:lnTo>
                    <a:lnTo>
                      <a:pt x="2116" y="2246"/>
                    </a:lnTo>
                    <a:lnTo>
                      <a:pt x="2100" y="2256"/>
                    </a:lnTo>
                    <a:lnTo>
                      <a:pt x="2086" y="2264"/>
                    </a:lnTo>
                    <a:lnTo>
                      <a:pt x="2062" y="2276"/>
                    </a:lnTo>
                    <a:lnTo>
                      <a:pt x="2048" y="2286"/>
                    </a:lnTo>
                    <a:lnTo>
                      <a:pt x="2040" y="2294"/>
                    </a:lnTo>
                    <a:lnTo>
                      <a:pt x="2030" y="2306"/>
                    </a:lnTo>
                    <a:lnTo>
                      <a:pt x="2028" y="2312"/>
                    </a:lnTo>
                    <a:lnTo>
                      <a:pt x="2026" y="2320"/>
                    </a:lnTo>
                    <a:lnTo>
                      <a:pt x="2028" y="2326"/>
                    </a:lnTo>
                    <a:lnTo>
                      <a:pt x="2032" y="2340"/>
                    </a:lnTo>
                    <a:lnTo>
                      <a:pt x="2034" y="2356"/>
                    </a:lnTo>
                    <a:lnTo>
                      <a:pt x="2034" y="2360"/>
                    </a:lnTo>
                    <a:lnTo>
                      <a:pt x="2036" y="2376"/>
                    </a:lnTo>
                    <a:lnTo>
                      <a:pt x="2052" y="2428"/>
                    </a:lnTo>
                    <a:lnTo>
                      <a:pt x="2054" y="2444"/>
                    </a:lnTo>
                    <a:lnTo>
                      <a:pt x="2054" y="2448"/>
                    </a:lnTo>
                    <a:lnTo>
                      <a:pt x="2054" y="2464"/>
                    </a:lnTo>
                    <a:lnTo>
                      <a:pt x="2054" y="2488"/>
                    </a:lnTo>
                    <a:lnTo>
                      <a:pt x="2056" y="2494"/>
                    </a:lnTo>
                    <a:lnTo>
                      <a:pt x="2060" y="2500"/>
                    </a:lnTo>
                    <a:lnTo>
                      <a:pt x="2068" y="2510"/>
                    </a:lnTo>
                    <a:lnTo>
                      <a:pt x="2074" y="2514"/>
                    </a:lnTo>
                    <a:lnTo>
                      <a:pt x="2082" y="2514"/>
                    </a:lnTo>
                    <a:lnTo>
                      <a:pt x="2086" y="2514"/>
                    </a:lnTo>
                    <a:lnTo>
                      <a:pt x="2100" y="2512"/>
                    </a:lnTo>
                    <a:lnTo>
                      <a:pt x="2116" y="2508"/>
                    </a:lnTo>
                    <a:lnTo>
                      <a:pt x="2130" y="2502"/>
                    </a:lnTo>
                    <a:lnTo>
                      <a:pt x="2136" y="2498"/>
                    </a:lnTo>
                    <a:lnTo>
                      <a:pt x="2142" y="2496"/>
                    </a:lnTo>
                    <a:lnTo>
                      <a:pt x="2150" y="2496"/>
                    </a:lnTo>
                    <a:lnTo>
                      <a:pt x="2154" y="2496"/>
                    </a:lnTo>
                    <a:lnTo>
                      <a:pt x="2170" y="2492"/>
                    </a:lnTo>
                    <a:lnTo>
                      <a:pt x="2184" y="2488"/>
                    </a:lnTo>
                    <a:lnTo>
                      <a:pt x="2190" y="2484"/>
                    </a:lnTo>
                    <a:lnTo>
                      <a:pt x="2192" y="2480"/>
                    </a:lnTo>
                    <a:lnTo>
                      <a:pt x="2194" y="2476"/>
                    </a:lnTo>
                    <a:lnTo>
                      <a:pt x="2198" y="2472"/>
                    </a:lnTo>
                    <a:lnTo>
                      <a:pt x="2232" y="2460"/>
                    </a:lnTo>
                    <a:lnTo>
                      <a:pt x="2240" y="2458"/>
                    </a:lnTo>
                    <a:lnTo>
                      <a:pt x="2248" y="2456"/>
                    </a:lnTo>
                    <a:lnTo>
                      <a:pt x="2272" y="2456"/>
                    </a:lnTo>
                    <a:lnTo>
                      <a:pt x="2288" y="2458"/>
                    </a:lnTo>
                    <a:lnTo>
                      <a:pt x="2330" y="2464"/>
                    </a:lnTo>
                    <a:lnTo>
                      <a:pt x="2338" y="2468"/>
                    </a:lnTo>
                    <a:lnTo>
                      <a:pt x="2344" y="2472"/>
                    </a:lnTo>
                    <a:lnTo>
                      <a:pt x="2362" y="2490"/>
                    </a:lnTo>
                    <a:lnTo>
                      <a:pt x="2374" y="2500"/>
                    </a:lnTo>
                    <a:lnTo>
                      <a:pt x="2382" y="2510"/>
                    </a:lnTo>
                    <a:lnTo>
                      <a:pt x="2388" y="2514"/>
                    </a:lnTo>
                    <a:lnTo>
                      <a:pt x="2396" y="2514"/>
                    </a:lnTo>
                    <a:lnTo>
                      <a:pt x="2398" y="2514"/>
                    </a:lnTo>
                    <a:lnTo>
                      <a:pt x="2406" y="2516"/>
                    </a:lnTo>
                    <a:lnTo>
                      <a:pt x="2410" y="2522"/>
                    </a:lnTo>
                    <a:lnTo>
                      <a:pt x="2414" y="2528"/>
                    </a:lnTo>
                    <a:lnTo>
                      <a:pt x="2422" y="2540"/>
                    </a:lnTo>
                    <a:lnTo>
                      <a:pt x="2430" y="2548"/>
                    </a:lnTo>
                    <a:lnTo>
                      <a:pt x="2442" y="2558"/>
                    </a:lnTo>
                    <a:lnTo>
                      <a:pt x="2458" y="2570"/>
                    </a:lnTo>
                    <a:lnTo>
                      <a:pt x="2474" y="2576"/>
                    </a:lnTo>
                    <a:lnTo>
                      <a:pt x="2488" y="2580"/>
                    </a:lnTo>
                    <a:lnTo>
                      <a:pt x="2494" y="2582"/>
                    </a:lnTo>
                    <a:lnTo>
                      <a:pt x="2502" y="2580"/>
                    </a:lnTo>
                    <a:lnTo>
                      <a:pt x="2508" y="2578"/>
                    </a:lnTo>
                    <a:lnTo>
                      <a:pt x="2514" y="2576"/>
                    </a:lnTo>
                    <a:lnTo>
                      <a:pt x="2520" y="2580"/>
                    </a:lnTo>
                    <a:lnTo>
                      <a:pt x="2528" y="2588"/>
                    </a:lnTo>
                    <a:lnTo>
                      <a:pt x="2534" y="2592"/>
                    </a:lnTo>
                    <a:lnTo>
                      <a:pt x="2538" y="2594"/>
                    </a:lnTo>
                    <a:lnTo>
                      <a:pt x="2544" y="2592"/>
                    </a:lnTo>
                    <a:lnTo>
                      <a:pt x="2550" y="2588"/>
                    </a:lnTo>
                    <a:lnTo>
                      <a:pt x="2558" y="2580"/>
                    </a:lnTo>
                    <a:lnTo>
                      <a:pt x="2570" y="2570"/>
                    </a:lnTo>
                    <a:lnTo>
                      <a:pt x="2576" y="2568"/>
                    </a:lnTo>
                    <a:lnTo>
                      <a:pt x="2588" y="2564"/>
                    </a:lnTo>
                    <a:lnTo>
                      <a:pt x="2592" y="2562"/>
                    </a:lnTo>
                    <a:lnTo>
                      <a:pt x="2592" y="2556"/>
                    </a:lnTo>
                    <a:lnTo>
                      <a:pt x="2592" y="2552"/>
                    </a:lnTo>
                    <a:lnTo>
                      <a:pt x="2594" y="2544"/>
                    </a:lnTo>
                    <a:lnTo>
                      <a:pt x="2596" y="2538"/>
                    </a:lnTo>
                    <a:lnTo>
                      <a:pt x="2608" y="2512"/>
                    </a:lnTo>
                    <a:lnTo>
                      <a:pt x="2616" y="2498"/>
                    </a:lnTo>
                    <a:lnTo>
                      <a:pt x="2638" y="2434"/>
                    </a:lnTo>
                    <a:lnTo>
                      <a:pt x="2642" y="2418"/>
                    </a:lnTo>
                    <a:lnTo>
                      <a:pt x="2642" y="2396"/>
                    </a:lnTo>
                    <a:lnTo>
                      <a:pt x="2642" y="2380"/>
                    </a:lnTo>
                    <a:lnTo>
                      <a:pt x="2642" y="2366"/>
                    </a:lnTo>
                    <a:lnTo>
                      <a:pt x="2642" y="2350"/>
                    </a:lnTo>
                    <a:lnTo>
                      <a:pt x="2642" y="2346"/>
                    </a:lnTo>
                    <a:lnTo>
                      <a:pt x="2640" y="2340"/>
                    </a:lnTo>
                    <a:lnTo>
                      <a:pt x="2636" y="2334"/>
                    </a:lnTo>
                    <a:lnTo>
                      <a:pt x="2620" y="2324"/>
                    </a:lnTo>
                    <a:lnTo>
                      <a:pt x="2614" y="2318"/>
                    </a:lnTo>
                    <a:lnTo>
                      <a:pt x="2610" y="2312"/>
                    </a:lnTo>
                    <a:lnTo>
                      <a:pt x="2606" y="2298"/>
                    </a:lnTo>
                    <a:close/>
                    <a:moveTo>
                      <a:pt x="2522" y="2632"/>
                    </a:moveTo>
                    <a:lnTo>
                      <a:pt x="2522" y="2632"/>
                    </a:lnTo>
                    <a:lnTo>
                      <a:pt x="2520" y="2634"/>
                    </a:lnTo>
                    <a:lnTo>
                      <a:pt x="2518" y="2634"/>
                    </a:lnTo>
                    <a:lnTo>
                      <a:pt x="2516" y="2638"/>
                    </a:lnTo>
                    <a:lnTo>
                      <a:pt x="2518" y="2640"/>
                    </a:lnTo>
                    <a:lnTo>
                      <a:pt x="2522" y="2654"/>
                    </a:lnTo>
                    <a:lnTo>
                      <a:pt x="2524" y="2670"/>
                    </a:lnTo>
                    <a:lnTo>
                      <a:pt x="2524" y="2674"/>
                    </a:lnTo>
                    <a:lnTo>
                      <a:pt x="2526" y="2680"/>
                    </a:lnTo>
                    <a:lnTo>
                      <a:pt x="2532" y="2684"/>
                    </a:lnTo>
                    <a:lnTo>
                      <a:pt x="2538" y="2688"/>
                    </a:lnTo>
                    <a:lnTo>
                      <a:pt x="2540" y="2688"/>
                    </a:lnTo>
                    <a:lnTo>
                      <a:pt x="2544" y="2688"/>
                    </a:lnTo>
                    <a:lnTo>
                      <a:pt x="2546" y="2686"/>
                    </a:lnTo>
                    <a:lnTo>
                      <a:pt x="2548" y="2684"/>
                    </a:lnTo>
                    <a:lnTo>
                      <a:pt x="2550" y="2678"/>
                    </a:lnTo>
                    <a:lnTo>
                      <a:pt x="2556" y="2664"/>
                    </a:lnTo>
                    <a:lnTo>
                      <a:pt x="2562" y="2650"/>
                    </a:lnTo>
                    <a:lnTo>
                      <a:pt x="2564" y="2634"/>
                    </a:lnTo>
                    <a:lnTo>
                      <a:pt x="2564" y="2632"/>
                    </a:lnTo>
                    <a:lnTo>
                      <a:pt x="2564" y="2628"/>
                    </a:lnTo>
                    <a:lnTo>
                      <a:pt x="2562" y="2626"/>
                    </a:lnTo>
                    <a:lnTo>
                      <a:pt x="2560" y="2626"/>
                    </a:lnTo>
                    <a:lnTo>
                      <a:pt x="2556" y="2626"/>
                    </a:lnTo>
                    <a:lnTo>
                      <a:pt x="2552" y="2630"/>
                    </a:lnTo>
                    <a:lnTo>
                      <a:pt x="2544" y="2632"/>
                    </a:lnTo>
                    <a:lnTo>
                      <a:pt x="2536" y="2632"/>
                    </a:lnTo>
                    <a:lnTo>
                      <a:pt x="2522" y="2632"/>
                    </a:lnTo>
                    <a:close/>
                    <a:moveTo>
                      <a:pt x="2478" y="958"/>
                    </a:moveTo>
                    <a:lnTo>
                      <a:pt x="2478" y="958"/>
                    </a:lnTo>
                    <a:lnTo>
                      <a:pt x="2476" y="954"/>
                    </a:lnTo>
                    <a:lnTo>
                      <a:pt x="2476" y="958"/>
                    </a:lnTo>
                    <a:lnTo>
                      <a:pt x="2476" y="962"/>
                    </a:lnTo>
                    <a:lnTo>
                      <a:pt x="2474" y="976"/>
                    </a:lnTo>
                    <a:lnTo>
                      <a:pt x="2468" y="992"/>
                    </a:lnTo>
                    <a:lnTo>
                      <a:pt x="2468" y="998"/>
                    </a:lnTo>
                    <a:lnTo>
                      <a:pt x="2470" y="1006"/>
                    </a:lnTo>
                    <a:lnTo>
                      <a:pt x="2472" y="1012"/>
                    </a:lnTo>
                    <a:lnTo>
                      <a:pt x="2474" y="1018"/>
                    </a:lnTo>
                    <a:lnTo>
                      <a:pt x="2476" y="1026"/>
                    </a:lnTo>
                    <a:lnTo>
                      <a:pt x="2476" y="1088"/>
                    </a:lnTo>
                    <a:lnTo>
                      <a:pt x="2476" y="1104"/>
                    </a:lnTo>
                    <a:lnTo>
                      <a:pt x="2476" y="1118"/>
                    </a:lnTo>
                    <a:lnTo>
                      <a:pt x="2478" y="1124"/>
                    </a:lnTo>
                    <a:lnTo>
                      <a:pt x="2484" y="1128"/>
                    </a:lnTo>
                    <a:lnTo>
                      <a:pt x="2498" y="1134"/>
                    </a:lnTo>
                    <a:lnTo>
                      <a:pt x="2502" y="1134"/>
                    </a:lnTo>
                    <a:lnTo>
                      <a:pt x="2500" y="1130"/>
                    </a:lnTo>
                    <a:lnTo>
                      <a:pt x="2490" y="1114"/>
                    </a:lnTo>
                    <a:lnTo>
                      <a:pt x="2486" y="1106"/>
                    </a:lnTo>
                    <a:lnTo>
                      <a:pt x="2486" y="1098"/>
                    </a:lnTo>
                    <a:lnTo>
                      <a:pt x="2486" y="1094"/>
                    </a:lnTo>
                    <a:lnTo>
                      <a:pt x="2486" y="1088"/>
                    </a:lnTo>
                    <a:lnTo>
                      <a:pt x="2488" y="1080"/>
                    </a:lnTo>
                    <a:lnTo>
                      <a:pt x="2492" y="1074"/>
                    </a:lnTo>
                    <a:lnTo>
                      <a:pt x="2496" y="1070"/>
                    </a:lnTo>
                    <a:lnTo>
                      <a:pt x="2498" y="1070"/>
                    </a:lnTo>
                    <a:lnTo>
                      <a:pt x="2500" y="1072"/>
                    </a:lnTo>
                    <a:lnTo>
                      <a:pt x="2502" y="1074"/>
                    </a:lnTo>
                    <a:lnTo>
                      <a:pt x="2502" y="1070"/>
                    </a:lnTo>
                    <a:lnTo>
                      <a:pt x="2488" y="1006"/>
                    </a:lnTo>
                    <a:lnTo>
                      <a:pt x="2486" y="990"/>
                    </a:lnTo>
                    <a:lnTo>
                      <a:pt x="2486" y="988"/>
                    </a:lnTo>
                    <a:lnTo>
                      <a:pt x="2482" y="972"/>
                    </a:lnTo>
                    <a:lnTo>
                      <a:pt x="2478" y="958"/>
                    </a:lnTo>
                    <a:close/>
                    <a:moveTo>
                      <a:pt x="2460" y="1170"/>
                    </a:moveTo>
                    <a:lnTo>
                      <a:pt x="2460" y="1170"/>
                    </a:lnTo>
                    <a:lnTo>
                      <a:pt x="2458" y="1176"/>
                    </a:lnTo>
                    <a:lnTo>
                      <a:pt x="2456" y="1182"/>
                    </a:lnTo>
                    <a:lnTo>
                      <a:pt x="2456" y="1196"/>
                    </a:lnTo>
                    <a:lnTo>
                      <a:pt x="2454" y="1204"/>
                    </a:lnTo>
                    <a:lnTo>
                      <a:pt x="2452" y="1212"/>
                    </a:lnTo>
                    <a:lnTo>
                      <a:pt x="2450" y="1216"/>
                    </a:lnTo>
                    <a:lnTo>
                      <a:pt x="2446" y="1224"/>
                    </a:lnTo>
                    <a:lnTo>
                      <a:pt x="2446" y="1232"/>
                    </a:lnTo>
                    <a:lnTo>
                      <a:pt x="2446" y="1236"/>
                    </a:lnTo>
                    <a:lnTo>
                      <a:pt x="2448" y="1238"/>
                    </a:lnTo>
                    <a:lnTo>
                      <a:pt x="2450" y="1236"/>
                    </a:lnTo>
                    <a:lnTo>
                      <a:pt x="2460" y="1220"/>
                    </a:lnTo>
                    <a:lnTo>
                      <a:pt x="2464" y="1218"/>
                    </a:lnTo>
                    <a:lnTo>
                      <a:pt x="2466" y="1218"/>
                    </a:lnTo>
                    <a:lnTo>
                      <a:pt x="2468" y="1218"/>
                    </a:lnTo>
                    <a:lnTo>
                      <a:pt x="2472" y="1220"/>
                    </a:lnTo>
                    <a:lnTo>
                      <a:pt x="2480" y="1228"/>
                    </a:lnTo>
                    <a:lnTo>
                      <a:pt x="2482" y="1230"/>
                    </a:lnTo>
                    <a:lnTo>
                      <a:pt x="2484" y="1230"/>
                    </a:lnTo>
                    <a:lnTo>
                      <a:pt x="2486" y="1228"/>
                    </a:lnTo>
                    <a:lnTo>
                      <a:pt x="2488" y="1226"/>
                    </a:lnTo>
                    <a:lnTo>
                      <a:pt x="2492" y="1220"/>
                    </a:lnTo>
                    <a:lnTo>
                      <a:pt x="2496" y="1214"/>
                    </a:lnTo>
                    <a:lnTo>
                      <a:pt x="2502" y="1210"/>
                    </a:lnTo>
                    <a:lnTo>
                      <a:pt x="2508" y="1208"/>
                    </a:lnTo>
                    <a:lnTo>
                      <a:pt x="2520" y="1198"/>
                    </a:lnTo>
                    <a:lnTo>
                      <a:pt x="2528" y="1190"/>
                    </a:lnTo>
                    <a:lnTo>
                      <a:pt x="2530" y="1188"/>
                    </a:lnTo>
                    <a:lnTo>
                      <a:pt x="2530" y="1186"/>
                    </a:lnTo>
                    <a:lnTo>
                      <a:pt x="2528" y="1184"/>
                    </a:lnTo>
                    <a:lnTo>
                      <a:pt x="2526" y="1184"/>
                    </a:lnTo>
                    <a:lnTo>
                      <a:pt x="2522" y="1184"/>
                    </a:lnTo>
                    <a:lnTo>
                      <a:pt x="2506" y="1182"/>
                    </a:lnTo>
                    <a:lnTo>
                      <a:pt x="2492" y="1178"/>
                    </a:lnTo>
                    <a:lnTo>
                      <a:pt x="2478" y="1170"/>
                    </a:lnTo>
                    <a:lnTo>
                      <a:pt x="2472" y="1168"/>
                    </a:lnTo>
                    <a:lnTo>
                      <a:pt x="2466" y="1168"/>
                    </a:lnTo>
                    <a:lnTo>
                      <a:pt x="2460" y="1170"/>
                    </a:lnTo>
                    <a:close/>
                    <a:moveTo>
                      <a:pt x="2438" y="1284"/>
                    </a:moveTo>
                    <a:lnTo>
                      <a:pt x="2438" y="1284"/>
                    </a:lnTo>
                    <a:lnTo>
                      <a:pt x="2432" y="1300"/>
                    </a:lnTo>
                    <a:lnTo>
                      <a:pt x="2430" y="1304"/>
                    </a:lnTo>
                    <a:lnTo>
                      <a:pt x="2426" y="1310"/>
                    </a:lnTo>
                    <a:lnTo>
                      <a:pt x="2420" y="1316"/>
                    </a:lnTo>
                    <a:lnTo>
                      <a:pt x="2414" y="1318"/>
                    </a:lnTo>
                    <a:lnTo>
                      <a:pt x="2400" y="1326"/>
                    </a:lnTo>
                    <a:lnTo>
                      <a:pt x="2374" y="1346"/>
                    </a:lnTo>
                    <a:lnTo>
                      <a:pt x="2368" y="1350"/>
                    </a:lnTo>
                    <a:lnTo>
                      <a:pt x="2360" y="1350"/>
                    </a:lnTo>
                    <a:lnTo>
                      <a:pt x="2356" y="1350"/>
                    </a:lnTo>
                    <a:lnTo>
                      <a:pt x="2340" y="1354"/>
                    </a:lnTo>
                    <a:lnTo>
                      <a:pt x="2326" y="1358"/>
                    </a:lnTo>
                    <a:lnTo>
                      <a:pt x="2320" y="1362"/>
                    </a:lnTo>
                    <a:lnTo>
                      <a:pt x="2318" y="1366"/>
                    </a:lnTo>
                    <a:lnTo>
                      <a:pt x="2322" y="1378"/>
                    </a:lnTo>
                    <a:lnTo>
                      <a:pt x="2326" y="1392"/>
                    </a:lnTo>
                    <a:lnTo>
                      <a:pt x="2328" y="1394"/>
                    </a:lnTo>
                    <a:lnTo>
                      <a:pt x="2330" y="1396"/>
                    </a:lnTo>
                    <a:lnTo>
                      <a:pt x="2332" y="1396"/>
                    </a:lnTo>
                    <a:lnTo>
                      <a:pt x="2334" y="1394"/>
                    </a:lnTo>
                    <a:lnTo>
                      <a:pt x="2342" y="1386"/>
                    </a:lnTo>
                    <a:lnTo>
                      <a:pt x="2348" y="1382"/>
                    </a:lnTo>
                    <a:lnTo>
                      <a:pt x="2354" y="1380"/>
                    </a:lnTo>
                    <a:lnTo>
                      <a:pt x="2358" y="1378"/>
                    </a:lnTo>
                    <a:lnTo>
                      <a:pt x="2362" y="1376"/>
                    </a:lnTo>
                    <a:lnTo>
                      <a:pt x="2366" y="1374"/>
                    </a:lnTo>
                    <a:lnTo>
                      <a:pt x="2368" y="1376"/>
                    </a:lnTo>
                    <a:lnTo>
                      <a:pt x="2370" y="1376"/>
                    </a:lnTo>
                    <a:lnTo>
                      <a:pt x="2374" y="1374"/>
                    </a:lnTo>
                    <a:lnTo>
                      <a:pt x="2382" y="1366"/>
                    </a:lnTo>
                    <a:lnTo>
                      <a:pt x="2388" y="1362"/>
                    </a:lnTo>
                    <a:lnTo>
                      <a:pt x="2392" y="1360"/>
                    </a:lnTo>
                    <a:lnTo>
                      <a:pt x="2404" y="1360"/>
                    </a:lnTo>
                    <a:lnTo>
                      <a:pt x="2408" y="1360"/>
                    </a:lnTo>
                    <a:lnTo>
                      <a:pt x="2422" y="1360"/>
                    </a:lnTo>
                    <a:lnTo>
                      <a:pt x="2432" y="1360"/>
                    </a:lnTo>
                    <a:lnTo>
                      <a:pt x="2436" y="1360"/>
                    </a:lnTo>
                    <a:lnTo>
                      <a:pt x="2440" y="1356"/>
                    </a:lnTo>
                    <a:lnTo>
                      <a:pt x="2444" y="1350"/>
                    </a:lnTo>
                    <a:lnTo>
                      <a:pt x="2446" y="1342"/>
                    </a:lnTo>
                    <a:lnTo>
                      <a:pt x="2446" y="1330"/>
                    </a:lnTo>
                    <a:lnTo>
                      <a:pt x="2446" y="1322"/>
                    </a:lnTo>
                    <a:lnTo>
                      <a:pt x="2450" y="1314"/>
                    </a:lnTo>
                    <a:lnTo>
                      <a:pt x="2452" y="1308"/>
                    </a:lnTo>
                    <a:lnTo>
                      <a:pt x="2458" y="1294"/>
                    </a:lnTo>
                    <a:lnTo>
                      <a:pt x="2462" y="1280"/>
                    </a:lnTo>
                    <a:lnTo>
                      <a:pt x="2464" y="1272"/>
                    </a:lnTo>
                    <a:lnTo>
                      <a:pt x="2460" y="1266"/>
                    </a:lnTo>
                    <a:lnTo>
                      <a:pt x="2450" y="1250"/>
                    </a:lnTo>
                    <a:lnTo>
                      <a:pt x="2448" y="1246"/>
                    </a:lnTo>
                    <a:lnTo>
                      <a:pt x="2446" y="1246"/>
                    </a:lnTo>
                    <a:lnTo>
                      <a:pt x="2446" y="1248"/>
                    </a:lnTo>
                    <a:lnTo>
                      <a:pt x="2444" y="1260"/>
                    </a:lnTo>
                    <a:lnTo>
                      <a:pt x="2438" y="1284"/>
                    </a:lnTo>
                    <a:close/>
                  </a:path>
                </a:pathLst>
              </a:custGeom>
              <a:grpFill/>
              <a:ln w="9525">
                <a:noFill/>
                <a:round/>
                <a:headEnd/>
                <a:tailEnd/>
              </a:ln>
            </p:spPr>
            <p:txBody>
              <a:bodyPr/>
              <a:lstStyle/>
              <a:p>
                <a:endParaRPr lang="en-US"/>
              </a:p>
            </p:txBody>
          </p:sp>
          <p:sp>
            <p:nvSpPr>
              <p:cNvPr id="31" name="Freeform 7"/>
              <p:cNvSpPr>
                <a:spLocks noEditPoints="1"/>
              </p:cNvSpPr>
              <p:nvPr/>
            </p:nvSpPr>
            <p:spPr bwMode="auto">
              <a:xfrm>
                <a:off x="0" y="753"/>
                <a:ext cx="2211" cy="3018"/>
              </a:xfrm>
              <a:custGeom>
                <a:avLst/>
                <a:gdLst>
                  <a:gd name="T0" fmla="*/ 1757 w 2211"/>
                  <a:gd name="T1" fmla="*/ 431 h 3018"/>
                  <a:gd name="T2" fmla="*/ 1780 w 2211"/>
                  <a:gd name="T3" fmla="*/ 502 h 3018"/>
                  <a:gd name="T4" fmla="*/ 1792 w 2211"/>
                  <a:gd name="T5" fmla="*/ 608 h 3018"/>
                  <a:gd name="T6" fmla="*/ 1954 w 2211"/>
                  <a:gd name="T7" fmla="*/ 711 h 3018"/>
                  <a:gd name="T8" fmla="*/ 2035 w 2211"/>
                  <a:gd name="T9" fmla="*/ 540 h 3018"/>
                  <a:gd name="T10" fmla="*/ 2203 w 2211"/>
                  <a:gd name="T11" fmla="*/ 366 h 3018"/>
                  <a:gd name="T12" fmla="*/ 2188 w 2211"/>
                  <a:gd name="T13" fmla="*/ 325 h 3018"/>
                  <a:gd name="T14" fmla="*/ 2153 w 2211"/>
                  <a:gd name="T15" fmla="*/ 272 h 3018"/>
                  <a:gd name="T16" fmla="*/ 2085 w 2211"/>
                  <a:gd name="T17" fmla="*/ 202 h 3018"/>
                  <a:gd name="T18" fmla="*/ 2002 w 2211"/>
                  <a:gd name="T19" fmla="*/ 129 h 3018"/>
                  <a:gd name="T20" fmla="*/ 1934 w 2211"/>
                  <a:gd name="T21" fmla="*/ 108 h 3018"/>
                  <a:gd name="T22" fmla="*/ 1737 w 2211"/>
                  <a:gd name="T23" fmla="*/ 207 h 3018"/>
                  <a:gd name="T24" fmla="*/ 1288 w 2211"/>
                  <a:gd name="T25" fmla="*/ 159 h 3018"/>
                  <a:gd name="T26" fmla="*/ 1303 w 2211"/>
                  <a:gd name="T27" fmla="*/ 194 h 3018"/>
                  <a:gd name="T28" fmla="*/ 1356 w 2211"/>
                  <a:gd name="T29" fmla="*/ 207 h 3018"/>
                  <a:gd name="T30" fmla="*/ 1364 w 2211"/>
                  <a:gd name="T31" fmla="*/ 156 h 3018"/>
                  <a:gd name="T32" fmla="*/ 1374 w 2211"/>
                  <a:gd name="T33" fmla="*/ 66 h 3018"/>
                  <a:gd name="T34" fmla="*/ 1361 w 2211"/>
                  <a:gd name="T35" fmla="*/ 3 h 3018"/>
                  <a:gd name="T36" fmla="*/ 1319 w 2211"/>
                  <a:gd name="T37" fmla="*/ 13 h 3018"/>
                  <a:gd name="T38" fmla="*/ 1266 w 2211"/>
                  <a:gd name="T39" fmla="*/ 58 h 3018"/>
                  <a:gd name="T40" fmla="*/ 1248 w 2211"/>
                  <a:gd name="T41" fmla="*/ 81 h 3018"/>
                  <a:gd name="T42" fmla="*/ 1253 w 2211"/>
                  <a:gd name="T43" fmla="*/ 144 h 3018"/>
                  <a:gd name="T44" fmla="*/ 1268 w 2211"/>
                  <a:gd name="T45" fmla="*/ 227 h 3018"/>
                  <a:gd name="T46" fmla="*/ 1379 w 2211"/>
                  <a:gd name="T47" fmla="*/ 252 h 3018"/>
                  <a:gd name="T48" fmla="*/ 1271 w 2211"/>
                  <a:gd name="T49" fmla="*/ 217 h 3018"/>
                  <a:gd name="T50" fmla="*/ 1172 w 2211"/>
                  <a:gd name="T51" fmla="*/ 1629 h 3018"/>
                  <a:gd name="T52" fmla="*/ 1677 w 2211"/>
                  <a:gd name="T53" fmla="*/ 1170 h 3018"/>
                  <a:gd name="T54" fmla="*/ 1500 w 2211"/>
                  <a:gd name="T55" fmla="*/ 703 h 3018"/>
                  <a:gd name="T56" fmla="*/ 1437 w 2211"/>
                  <a:gd name="T57" fmla="*/ 376 h 3018"/>
                  <a:gd name="T58" fmla="*/ 1520 w 2211"/>
                  <a:gd name="T59" fmla="*/ 509 h 3018"/>
                  <a:gd name="T60" fmla="*/ 1606 w 2211"/>
                  <a:gd name="T61" fmla="*/ 540 h 3018"/>
                  <a:gd name="T62" fmla="*/ 1674 w 2211"/>
                  <a:gd name="T63" fmla="*/ 527 h 3018"/>
                  <a:gd name="T64" fmla="*/ 1694 w 2211"/>
                  <a:gd name="T65" fmla="*/ 502 h 3018"/>
                  <a:gd name="T66" fmla="*/ 1659 w 2211"/>
                  <a:gd name="T67" fmla="*/ 446 h 3018"/>
                  <a:gd name="T68" fmla="*/ 1634 w 2211"/>
                  <a:gd name="T69" fmla="*/ 388 h 3018"/>
                  <a:gd name="T70" fmla="*/ 1553 w 2211"/>
                  <a:gd name="T71" fmla="*/ 345 h 3018"/>
                  <a:gd name="T72" fmla="*/ 1442 w 2211"/>
                  <a:gd name="T73" fmla="*/ 300 h 3018"/>
                  <a:gd name="T74" fmla="*/ 1341 w 2211"/>
                  <a:gd name="T75" fmla="*/ 330 h 3018"/>
                  <a:gd name="T76" fmla="*/ 1319 w 2211"/>
                  <a:gd name="T77" fmla="*/ 386 h 3018"/>
                  <a:gd name="T78" fmla="*/ 1182 w 2211"/>
                  <a:gd name="T79" fmla="*/ 424 h 3018"/>
                  <a:gd name="T80" fmla="*/ 1172 w 2211"/>
                  <a:gd name="T81" fmla="*/ 308 h 3018"/>
                  <a:gd name="T82" fmla="*/ 1112 w 2211"/>
                  <a:gd name="T83" fmla="*/ 315 h 3018"/>
                  <a:gd name="T84" fmla="*/ 1024 w 2211"/>
                  <a:gd name="T85" fmla="*/ 333 h 3018"/>
                  <a:gd name="T86" fmla="*/ 1034 w 2211"/>
                  <a:gd name="T87" fmla="*/ 383 h 3018"/>
                  <a:gd name="T88" fmla="*/ 1129 w 2211"/>
                  <a:gd name="T89" fmla="*/ 429 h 3018"/>
                  <a:gd name="T90" fmla="*/ 451 w 2211"/>
                  <a:gd name="T91" fmla="*/ 378 h 3018"/>
                  <a:gd name="T92" fmla="*/ 156 w 2211"/>
                  <a:gd name="T93" fmla="*/ 840 h 3018"/>
                  <a:gd name="T94" fmla="*/ 837 w 2211"/>
                  <a:gd name="T95" fmla="*/ 1417 h 3018"/>
                  <a:gd name="T96" fmla="*/ 1256 w 2211"/>
                  <a:gd name="T97" fmla="*/ 1755 h 3018"/>
                  <a:gd name="T98" fmla="*/ 1629 w 2211"/>
                  <a:gd name="T99" fmla="*/ 1679 h 3018"/>
                  <a:gd name="T100" fmla="*/ 1553 w 2211"/>
                  <a:gd name="T101" fmla="*/ 1654 h 3018"/>
                  <a:gd name="T102" fmla="*/ 1414 w 2211"/>
                  <a:gd name="T103" fmla="*/ 1851 h 3018"/>
                  <a:gd name="T104" fmla="*/ 1891 w 2211"/>
                  <a:gd name="T105" fmla="*/ 1893 h 3018"/>
                  <a:gd name="T106" fmla="*/ 1591 w 2211"/>
                  <a:gd name="T107" fmla="*/ 1795 h 3018"/>
                  <a:gd name="T108" fmla="*/ 1435 w 2211"/>
                  <a:gd name="T109" fmla="*/ 2057 h 3018"/>
                  <a:gd name="T110" fmla="*/ 1629 w 2211"/>
                  <a:gd name="T111" fmla="*/ 2524 h 3018"/>
                  <a:gd name="T112" fmla="*/ 1740 w 2211"/>
                  <a:gd name="T113" fmla="*/ 2741 h 3018"/>
                  <a:gd name="T114" fmla="*/ 2110 w 2211"/>
                  <a:gd name="T115" fmla="*/ 2342 h 3018"/>
                  <a:gd name="T116" fmla="*/ 1472 w 2211"/>
                  <a:gd name="T117" fmla="*/ 562 h 3018"/>
                  <a:gd name="T118" fmla="*/ 1394 w 2211"/>
                  <a:gd name="T119" fmla="*/ 577 h 3018"/>
                  <a:gd name="T120" fmla="*/ 978 w 2211"/>
                  <a:gd name="T121" fmla="*/ 338 h 3018"/>
                  <a:gd name="T122" fmla="*/ 1039 w 2211"/>
                  <a:gd name="T123" fmla="*/ 250 h 30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11" h="3018">
                    <a:moveTo>
                      <a:pt x="1636" y="295"/>
                    </a:moveTo>
                    <a:lnTo>
                      <a:pt x="1639" y="300"/>
                    </a:lnTo>
                    <a:lnTo>
                      <a:pt x="1639" y="303"/>
                    </a:lnTo>
                    <a:lnTo>
                      <a:pt x="1639" y="308"/>
                    </a:lnTo>
                    <a:lnTo>
                      <a:pt x="1636" y="310"/>
                    </a:lnTo>
                    <a:lnTo>
                      <a:pt x="1636" y="313"/>
                    </a:lnTo>
                    <a:lnTo>
                      <a:pt x="1634" y="315"/>
                    </a:lnTo>
                    <a:lnTo>
                      <a:pt x="1636" y="320"/>
                    </a:lnTo>
                    <a:lnTo>
                      <a:pt x="1636" y="323"/>
                    </a:lnTo>
                    <a:lnTo>
                      <a:pt x="1641" y="328"/>
                    </a:lnTo>
                    <a:lnTo>
                      <a:pt x="1644" y="333"/>
                    </a:lnTo>
                    <a:lnTo>
                      <a:pt x="1649" y="335"/>
                    </a:lnTo>
                    <a:lnTo>
                      <a:pt x="1651" y="338"/>
                    </a:lnTo>
                    <a:lnTo>
                      <a:pt x="1656" y="340"/>
                    </a:lnTo>
                    <a:lnTo>
                      <a:pt x="1664" y="340"/>
                    </a:lnTo>
                    <a:lnTo>
                      <a:pt x="1669" y="340"/>
                    </a:lnTo>
                    <a:lnTo>
                      <a:pt x="1679" y="340"/>
                    </a:lnTo>
                    <a:lnTo>
                      <a:pt x="1687" y="338"/>
                    </a:lnTo>
                    <a:lnTo>
                      <a:pt x="1697" y="338"/>
                    </a:lnTo>
                    <a:lnTo>
                      <a:pt x="1704" y="338"/>
                    </a:lnTo>
                    <a:lnTo>
                      <a:pt x="1712" y="338"/>
                    </a:lnTo>
                    <a:lnTo>
                      <a:pt x="1719" y="340"/>
                    </a:lnTo>
                    <a:lnTo>
                      <a:pt x="1724" y="343"/>
                    </a:lnTo>
                    <a:lnTo>
                      <a:pt x="1729" y="348"/>
                    </a:lnTo>
                    <a:lnTo>
                      <a:pt x="1732" y="356"/>
                    </a:lnTo>
                    <a:lnTo>
                      <a:pt x="1737" y="363"/>
                    </a:lnTo>
                    <a:lnTo>
                      <a:pt x="1740" y="368"/>
                    </a:lnTo>
                    <a:lnTo>
                      <a:pt x="1745" y="373"/>
                    </a:lnTo>
                    <a:lnTo>
                      <a:pt x="1750" y="378"/>
                    </a:lnTo>
                    <a:lnTo>
                      <a:pt x="1752" y="386"/>
                    </a:lnTo>
                    <a:lnTo>
                      <a:pt x="1757" y="391"/>
                    </a:lnTo>
                    <a:lnTo>
                      <a:pt x="1760" y="401"/>
                    </a:lnTo>
                    <a:lnTo>
                      <a:pt x="1760" y="411"/>
                    </a:lnTo>
                    <a:lnTo>
                      <a:pt x="1760" y="424"/>
                    </a:lnTo>
                    <a:lnTo>
                      <a:pt x="1757" y="431"/>
                    </a:lnTo>
                    <a:lnTo>
                      <a:pt x="1757" y="439"/>
                    </a:lnTo>
                    <a:lnTo>
                      <a:pt x="1757" y="444"/>
                    </a:lnTo>
                    <a:lnTo>
                      <a:pt x="1757" y="449"/>
                    </a:lnTo>
                    <a:lnTo>
                      <a:pt x="1757" y="451"/>
                    </a:lnTo>
                    <a:lnTo>
                      <a:pt x="1760" y="451"/>
                    </a:lnTo>
                    <a:lnTo>
                      <a:pt x="1765" y="454"/>
                    </a:lnTo>
                    <a:lnTo>
                      <a:pt x="1770" y="454"/>
                    </a:lnTo>
                    <a:lnTo>
                      <a:pt x="1775" y="454"/>
                    </a:lnTo>
                    <a:lnTo>
                      <a:pt x="1777" y="456"/>
                    </a:lnTo>
                    <a:lnTo>
                      <a:pt x="1782" y="456"/>
                    </a:lnTo>
                    <a:lnTo>
                      <a:pt x="1782" y="459"/>
                    </a:lnTo>
                    <a:lnTo>
                      <a:pt x="1782" y="461"/>
                    </a:lnTo>
                    <a:lnTo>
                      <a:pt x="1780" y="464"/>
                    </a:lnTo>
                    <a:lnTo>
                      <a:pt x="1772" y="464"/>
                    </a:lnTo>
                    <a:lnTo>
                      <a:pt x="1767" y="466"/>
                    </a:lnTo>
                    <a:lnTo>
                      <a:pt x="1765" y="469"/>
                    </a:lnTo>
                    <a:lnTo>
                      <a:pt x="1765" y="471"/>
                    </a:lnTo>
                    <a:lnTo>
                      <a:pt x="1767" y="471"/>
                    </a:lnTo>
                    <a:lnTo>
                      <a:pt x="1770" y="474"/>
                    </a:lnTo>
                    <a:lnTo>
                      <a:pt x="1775" y="477"/>
                    </a:lnTo>
                    <a:lnTo>
                      <a:pt x="1777" y="477"/>
                    </a:lnTo>
                    <a:lnTo>
                      <a:pt x="1775" y="477"/>
                    </a:lnTo>
                    <a:lnTo>
                      <a:pt x="1770" y="477"/>
                    </a:lnTo>
                    <a:lnTo>
                      <a:pt x="1765" y="479"/>
                    </a:lnTo>
                    <a:lnTo>
                      <a:pt x="1762" y="482"/>
                    </a:lnTo>
                    <a:lnTo>
                      <a:pt x="1757" y="484"/>
                    </a:lnTo>
                    <a:lnTo>
                      <a:pt x="1755" y="487"/>
                    </a:lnTo>
                    <a:lnTo>
                      <a:pt x="1755" y="489"/>
                    </a:lnTo>
                    <a:lnTo>
                      <a:pt x="1757" y="494"/>
                    </a:lnTo>
                    <a:lnTo>
                      <a:pt x="1762" y="497"/>
                    </a:lnTo>
                    <a:lnTo>
                      <a:pt x="1767" y="499"/>
                    </a:lnTo>
                    <a:lnTo>
                      <a:pt x="1772" y="502"/>
                    </a:lnTo>
                    <a:lnTo>
                      <a:pt x="1780" y="502"/>
                    </a:lnTo>
                    <a:lnTo>
                      <a:pt x="1785" y="502"/>
                    </a:lnTo>
                    <a:lnTo>
                      <a:pt x="1790" y="499"/>
                    </a:lnTo>
                    <a:lnTo>
                      <a:pt x="1792" y="497"/>
                    </a:lnTo>
                    <a:lnTo>
                      <a:pt x="1795" y="494"/>
                    </a:lnTo>
                    <a:lnTo>
                      <a:pt x="1798" y="492"/>
                    </a:lnTo>
                    <a:lnTo>
                      <a:pt x="1800" y="489"/>
                    </a:lnTo>
                    <a:lnTo>
                      <a:pt x="1800" y="487"/>
                    </a:lnTo>
                    <a:lnTo>
                      <a:pt x="1803" y="484"/>
                    </a:lnTo>
                    <a:lnTo>
                      <a:pt x="1805" y="484"/>
                    </a:lnTo>
                    <a:lnTo>
                      <a:pt x="1808" y="484"/>
                    </a:lnTo>
                    <a:lnTo>
                      <a:pt x="1810" y="482"/>
                    </a:lnTo>
                    <a:lnTo>
                      <a:pt x="1815" y="487"/>
                    </a:lnTo>
                    <a:lnTo>
                      <a:pt x="1815" y="494"/>
                    </a:lnTo>
                    <a:lnTo>
                      <a:pt x="1815" y="504"/>
                    </a:lnTo>
                    <a:lnTo>
                      <a:pt x="1813" y="512"/>
                    </a:lnTo>
                    <a:lnTo>
                      <a:pt x="1810" y="514"/>
                    </a:lnTo>
                    <a:lnTo>
                      <a:pt x="1805" y="514"/>
                    </a:lnTo>
                    <a:lnTo>
                      <a:pt x="1803" y="517"/>
                    </a:lnTo>
                    <a:lnTo>
                      <a:pt x="1798" y="519"/>
                    </a:lnTo>
                    <a:lnTo>
                      <a:pt x="1792" y="522"/>
                    </a:lnTo>
                    <a:lnTo>
                      <a:pt x="1787" y="527"/>
                    </a:lnTo>
                    <a:lnTo>
                      <a:pt x="1785" y="529"/>
                    </a:lnTo>
                    <a:lnTo>
                      <a:pt x="1780" y="532"/>
                    </a:lnTo>
                    <a:lnTo>
                      <a:pt x="1777" y="537"/>
                    </a:lnTo>
                    <a:lnTo>
                      <a:pt x="1777" y="545"/>
                    </a:lnTo>
                    <a:lnTo>
                      <a:pt x="1775" y="555"/>
                    </a:lnTo>
                    <a:lnTo>
                      <a:pt x="1772" y="565"/>
                    </a:lnTo>
                    <a:lnTo>
                      <a:pt x="1772" y="572"/>
                    </a:lnTo>
                    <a:lnTo>
                      <a:pt x="1772" y="582"/>
                    </a:lnTo>
                    <a:lnTo>
                      <a:pt x="1775" y="587"/>
                    </a:lnTo>
                    <a:lnTo>
                      <a:pt x="1775" y="593"/>
                    </a:lnTo>
                    <a:lnTo>
                      <a:pt x="1777" y="598"/>
                    </a:lnTo>
                    <a:lnTo>
                      <a:pt x="1782" y="600"/>
                    </a:lnTo>
                    <a:lnTo>
                      <a:pt x="1787" y="605"/>
                    </a:lnTo>
                    <a:lnTo>
                      <a:pt x="1792" y="608"/>
                    </a:lnTo>
                    <a:lnTo>
                      <a:pt x="1795" y="613"/>
                    </a:lnTo>
                    <a:lnTo>
                      <a:pt x="1800" y="618"/>
                    </a:lnTo>
                    <a:lnTo>
                      <a:pt x="1803" y="625"/>
                    </a:lnTo>
                    <a:lnTo>
                      <a:pt x="1803" y="630"/>
                    </a:lnTo>
                    <a:lnTo>
                      <a:pt x="1803" y="638"/>
                    </a:lnTo>
                    <a:lnTo>
                      <a:pt x="1805" y="643"/>
                    </a:lnTo>
                    <a:lnTo>
                      <a:pt x="1810" y="648"/>
                    </a:lnTo>
                    <a:lnTo>
                      <a:pt x="1815" y="653"/>
                    </a:lnTo>
                    <a:lnTo>
                      <a:pt x="1820" y="658"/>
                    </a:lnTo>
                    <a:lnTo>
                      <a:pt x="1825" y="661"/>
                    </a:lnTo>
                    <a:lnTo>
                      <a:pt x="1833" y="666"/>
                    </a:lnTo>
                    <a:lnTo>
                      <a:pt x="1838" y="671"/>
                    </a:lnTo>
                    <a:lnTo>
                      <a:pt x="1843" y="673"/>
                    </a:lnTo>
                    <a:lnTo>
                      <a:pt x="1848" y="678"/>
                    </a:lnTo>
                    <a:lnTo>
                      <a:pt x="1856" y="683"/>
                    </a:lnTo>
                    <a:lnTo>
                      <a:pt x="1863" y="691"/>
                    </a:lnTo>
                    <a:lnTo>
                      <a:pt x="1871" y="693"/>
                    </a:lnTo>
                    <a:lnTo>
                      <a:pt x="1881" y="698"/>
                    </a:lnTo>
                    <a:lnTo>
                      <a:pt x="1888" y="698"/>
                    </a:lnTo>
                    <a:lnTo>
                      <a:pt x="1896" y="698"/>
                    </a:lnTo>
                    <a:lnTo>
                      <a:pt x="1903" y="696"/>
                    </a:lnTo>
                    <a:lnTo>
                      <a:pt x="1908" y="696"/>
                    </a:lnTo>
                    <a:lnTo>
                      <a:pt x="1914" y="696"/>
                    </a:lnTo>
                    <a:lnTo>
                      <a:pt x="1919" y="696"/>
                    </a:lnTo>
                    <a:lnTo>
                      <a:pt x="1924" y="698"/>
                    </a:lnTo>
                    <a:lnTo>
                      <a:pt x="1926" y="701"/>
                    </a:lnTo>
                    <a:lnTo>
                      <a:pt x="1929" y="703"/>
                    </a:lnTo>
                    <a:lnTo>
                      <a:pt x="1931" y="706"/>
                    </a:lnTo>
                    <a:lnTo>
                      <a:pt x="1931" y="708"/>
                    </a:lnTo>
                    <a:lnTo>
                      <a:pt x="1934" y="708"/>
                    </a:lnTo>
                    <a:lnTo>
                      <a:pt x="1936" y="711"/>
                    </a:lnTo>
                    <a:lnTo>
                      <a:pt x="1939" y="711"/>
                    </a:lnTo>
                    <a:lnTo>
                      <a:pt x="1944" y="711"/>
                    </a:lnTo>
                    <a:lnTo>
                      <a:pt x="1949" y="711"/>
                    </a:lnTo>
                    <a:lnTo>
                      <a:pt x="1954" y="711"/>
                    </a:lnTo>
                    <a:lnTo>
                      <a:pt x="1956" y="711"/>
                    </a:lnTo>
                    <a:lnTo>
                      <a:pt x="1964" y="708"/>
                    </a:lnTo>
                    <a:lnTo>
                      <a:pt x="1966" y="708"/>
                    </a:lnTo>
                    <a:lnTo>
                      <a:pt x="1971" y="706"/>
                    </a:lnTo>
                    <a:lnTo>
                      <a:pt x="1977" y="703"/>
                    </a:lnTo>
                    <a:lnTo>
                      <a:pt x="1979" y="701"/>
                    </a:lnTo>
                    <a:lnTo>
                      <a:pt x="1982" y="698"/>
                    </a:lnTo>
                    <a:lnTo>
                      <a:pt x="1984" y="693"/>
                    </a:lnTo>
                    <a:lnTo>
                      <a:pt x="1984" y="691"/>
                    </a:lnTo>
                    <a:lnTo>
                      <a:pt x="1984" y="681"/>
                    </a:lnTo>
                    <a:lnTo>
                      <a:pt x="1984" y="673"/>
                    </a:lnTo>
                    <a:lnTo>
                      <a:pt x="1984" y="668"/>
                    </a:lnTo>
                    <a:lnTo>
                      <a:pt x="1984" y="666"/>
                    </a:lnTo>
                    <a:lnTo>
                      <a:pt x="1984" y="661"/>
                    </a:lnTo>
                    <a:lnTo>
                      <a:pt x="1987" y="658"/>
                    </a:lnTo>
                    <a:lnTo>
                      <a:pt x="1989" y="656"/>
                    </a:lnTo>
                    <a:lnTo>
                      <a:pt x="1992" y="653"/>
                    </a:lnTo>
                    <a:lnTo>
                      <a:pt x="1994" y="648"/>
                    </a:lnTo>
                    <a:lnTo>
                      <a:pt x="1992" y="640"/>
                    </a:lnTo>
                    <a:lnTo>
                      <a:pt x="1989" y="633"/>
                    </a:lnTo>
                    <a:lnTo>
                      <a:pt x="1989" y="628"/>
                    </a:lnTo>
                    <a:lnTo>
                      <a:pt x="1992" y="625"/>
                    </a:lnTo>
                    <a:lnTo>
                      <a:pt x="1994" y="620"/>
                    </a:lnTo>
                    <a:lnTo>
                      <a:pt x="1999" y="615"/>
                    </a:lnTo>
                    <a:lnTo>
                      <a:pt x="2004" y="608"/>
                    </a:lnTo>
                    <a:lnTo>
                      <a:pt x="2007" y="600"/>
                    </a:lnTo>
                    <a:lnTo>
                      <a:pt x="2009" y="593"/>
                    </a:lnTo>
                    <a:lnTo>
                      <a:pt x="2012" y="585"/>
                    </a:lnTo>
                    <a:lnTo>
                      <a:pt x="2009" y="580"/>
                    </a:lnTo>
                    <a:lnTo>
                      <a:pt x="2009" y="572"/>
                    </a:lnTo>
                    <a:lnTo>
                      <a:pt x="2012" y="565"/>
                    </a:lnTo>
                    <a:lnTo>
                      <a:pt x="2014" y="560"/>
                    </a:lnTo>
                    <a:lnTo>
                      <a:pt x="2022" y="552"/>
                    </a:lnTo>
                    <a:lnTo>
                      <a:pt x="2027" y="545"/>
                    </a:lnTo>
                    <a:lnTo>
                      <a:pt x="2035" y="540"/>
                    </a:lnTo>
                    <a:lnTo>
                      <a:pt x="2042" y="535"/>
                    </a:lnTo>
                    <a:lnTo>
                      <a:pt x="2047" y="532"/>
                    </a:lnTo>
                    <a:lnTo>
                      <a:pt x="2052" y="529"/>
                    </a:lnTo>
                    <a:lnTo>
                      <a:pt x="2057" y="527"/>
                    </a:lnTo>
                    <a:lnTo>
                      <a:pt x="2065" y="524"/>
                    </a:lnTo>
                    <a:lnTo>
                      <a:pt x="2072" y="517"/>
                    </a:lnTo>
                    <a:lnTo>
                      <a:pt x="2080" y="512"/>
                    </a:lnTo>
                    <a:lnTo>
                      <a:pt x="2087" y="502"/>
                    </a:lnTo>
                    <a:lnTo>
                      <a:pt x="2093" y="494"/>
                    </a:lnTo>
                    <a:lnTo>
                      <a:pt x="2098" y="484"/>
                    </a:lnTo>
                    <a:lnTo>
                      <a:pt x="2100" y="474"/>
                    </a:lnTo>
                    <a:lnTo>
                      <a:pt x="2105" y="466"/>
                    </a:lnTo>
                    <a:lnTo>
                      <a:pt x="2108" y="461"/>
                    </a:lnTo>
                    <a:lnTo>
                      <a:pt x="2108" y="456"/>
                    </a:lnTo>
                    <a:lnTo>
                      <a:pt x="2113" y="454"/>
                    </a:lnTo>
                    <a:lnTo>
                      <a:pt x="2118" y="451"/>
                    </a:lnTo>
                    <a:lnTo>
                      <a:pt x="2123" y="449"/>
                    </a:lnTo>
                    <a:lnTo>
                      <a:pt x="2125" y="446"/>
                    </a:lnTo>
                    <a:lnTo>
                      <a:pt x="2130" y="444"/>
                    </a:lnTo>
                    <a:lnTo>
                      <a:pt x="2135" y="439"/>
                    </a:lnTo>
                    <a:lnTo>
                      <a:pt x="2140" y="434"/>
                    </a:lnTo>
                    <a:lnTo>
                      <a:pt x="2148" y="429"/>
                    </a:lnTo>
                    <a:lnTo>
                      <a:pt x="2156" y="424"/>
                    </a:lnTo>
                    <a:lnTo>
                      <a:pt x="2163" y="416"/>
                    </a:lnTo>
                    <a:lnTo>
                      <a:pt x="2171" y="411"/>
                    </a:lnTo>
                    <a:lnTo>
                      <a:pt x="2176" y="403"/>
                    </a:lnTo>
                    <a:lnTo>
                      <a:pt x="2183" y="396"/>
                    </a:lnTo>
                    <a:lnTo>
                      <a:pt x="2191" y="391"/>
                    </a:lnTo>
                    <a:lnTo>
                      <a:pt x="2196" y="386"/>
                    </a:lnTo>
                    <a:lnTo>
                      <a:pt x="2198" y="378"/>
                    </a:lnTo>
                    <a:lnTo>
                      <a:pt x="2203" y="376"/>
                    </a:lnTo>
                    <a:lnTo>
                      <a:pt x="2203" y="371"/>
                    </a:lnTo>
                    <a:lnTo>
                      <a:pt x="2206" y="368"/>
                    </a:lnTo>
                    <a:lnTo>
                      <a:pt x="2203" y="366"/>
                    </a:lnTo>
                    <a:lnTo>
                      <a:pt x="2196" y="363"/>
                    </a:lnTo>
                    <a:lnTo>
                      <a:pt x="2188" y="363"/>
                    </a:lnTo>
                    <a:lnTo>
                      <a:pt x="2178" y="366"/>
                    </a:lnTo>
                    <a:lnTo>
                      <a:pt x="2168" y="368"/>
                    </a:lnTo>
                    <a:lnTo>
                      <a:pt x="2161" y="371"/>
                    </a:lnTo>
                    <a:lnTo>
                      <a:pt x="2150" y="376"/>
                    </a:lnTo>
                    <a:lnTo>
                      <a:pt x="2143" y="381"/>
                    </a:lnTo>
                    <a:lnTo>
                      <a:pt x="2140" y="383"/>
                    </a:lnTo>
                    <a:lnTo>
                      <a:pt x="2140" y="381"/>
                    </a:lnTo>
                    <a:lnTo>
                      <a:pt x="2143" y="378"/>
                    </a:lnTo>
                    <a:lnTo>
                      <a:pt x="2145" y="376"/>
                    </a:lnTo>
                    <a:lnTo>
                      <a:pt x="2145" y="371"/>
                    </a:lnTo>
                    <a:lnTo>
                      <a:pt x="2143" y="366"/>
                    </a:lnTo>
                    <a:lnTo>
                      <a:pt x="2138" y="366"/>
                    </a:lnTo>
                    <a:lnTo>
                      <a:pt x="2128" y="366"/>
                    </a:lnTo>
                    <a:lnTo>
                      <a:pt x="2125" y="368"/>
                    </a:lnTo>
                    <a:lnTo>
                      <a:pt x="2125" y="366"/>
                    </a:lnTo>
                    <a:lnTo>
                      <a:pt x="2130" y="363"/>
                    </a:lnTo>
                    <a:lnTo>
                      <a:pt x="2140" y="358"/>
                    </a:lnTo>
                    <a:lnTo>
                      <a:pt x="2150" y="356"/>
                    </a:lnTo>
                    <a:lnTo>
                      <a:pt x="2158" y="353"/>
                    </a:lnTo>
                    <a:lnTo>
                      <a:pt x="2166" y="350"/>
                    </a:lnTo>
                    <a:lnTo>
                      <a:pt x="2171" y="353"/>
                    </a:lnTo>
                    <a:lnTo>
                      <a:pt x="2173" y="353"/>
                    </a:lnTo>
                    <a:lnTo>
                      <a:pt x="2178" y="356"/>
                    </a:lnTo>
                    <a:lnTo>
                      <a:pt x="2183" y="353"/>
                    </a:lnTo>
                    <a:lnTo>
                      <a:pt x="2188" y="353"/>
                    </a:lnTo>
                    <a:lnTo>
                      <a:pt x="2193" y="350"/>
                    </a:lnTo>
                    <a:lnTo>
                      <a:pt x="2198" y="345"/>
                    </a:lnTo>
                    <a:lnTo>
                      <a:pt x="2201" y="343"/>
                    </a:lnTo>
                    <a:lnTo>
                      <a:pt x="2201" y="338"/>
                    </a:lnTo>
                    <a:lnTo>
                      <a:pt x="2198" y="333"/>
                    </a:lnTo>
                    <a:lnTo>
                      <a:pt x="2196" y="330"/>
                    </a:lnTo>
                    <a:lnTo>
                      <a:pt x="2193" y="328"/>
                    </a:lnTo>
                    <a:lnTo>
                      <a:pt x="2188" y="325"/>
                    </a:lnTo>
                    <a:lnTo>
                      <a:pt x="2183" y="325"/>
                    </a:lnTo>
                    <a:lnTo>
                      <a:pt x="2176" y="323"/>
                    </a:lnTo>
                    <a:lnTo>
                      <a:pt x="2168" y="323"/>
                    </a:lnTo>
                    <a:lnTo>
                      <a:pt x="2161" y="323"/>
                    </a:lnTo>
                    <a:lnTo>
                      <a:pt x="2153" y="323"/>
                    </a:lnTo>
                    <a:lnTo>
                      <a:pt x="2145" y="323"/>
                    </a:lnTo>
                    <a:lnTo>
                      <a:pt x="2140" y="323"/>
                    </a:lnTo>
                    <a:lnTo>
                      <a:pt x="2138" y="325"/>
                    </a:lnTo>
                    <a:lnTo>
                      <a:pt x="2135" y="325"/>
                    </a:lnTo>
                    <a:lnTo>
                      <a:pt x="2135" y="323"/>
                    </a:lnTo>
                    <a:lnTo>
                      <a:pt x="2138" y="320"/>
                    </a:lnTo>
                    <a:lnTo>
                      <a:pt x="2143" y="318"/>
                    </a:lnTo>
                    <a:lnTo>
                      <a:pt x="2148" y="318"/>
                    </a:lnTo>
                    <a:lnTo>
                      <a:pt x="2153" y="318"/>
                    </a:lnTo>
                    <a:lnTo>
                      <a:pt x="2158" y="318"/>
                    </a:lnTo>
                    <a:lnTo>
                      <a:pt x="2161" y="315"/>
                    </a:lnTo>
                    <a:lnTo>
                      <a:pt x="2161" y="313"/>
                    </a:lnTo>
                    <a:lnTo>
                      <a:pt x="2156" y="310"/>
                    </a:lnTo>
                    <a:lnTo>
                      <a:pt x="2150" y="308"/>
                    </a:lnTo>
                    <a:lnTo>
                      <a:pt x="2145" y="305"/>
                    </a:lnTo>
                    <a:lnTo>
                      <a:pt x="2140" y="303"/>
                    </a:lnTo>
                    <a:lnTo>
                      <a:pt x="2135" y="303"/>
                    </a:lnTo>
                    <a:lnTo>
                      <a:pt x="2133" y="300"/>
                    </a:lnTo>
                    <a:lnTo>
                      <a:pt x="2133" y="298"/>
                    </a:lnTo>
                    <a:lnTo>
                      <a:pt x="2138" y="295"/>
                    </a:lnTo>
                    <a:lnTo>
                      <a:pt x="2143" y="292"/>
                    </a:lnTo>
                    <a:lnTo>
                      <a:pt x="2148" y="290"/>
                    </a:lnTo>
                    <a:lnTo>
                      <a:pt x="2150" y="285"/>
                    </a:lnTo>
                    <a:lnTo>
                      <a:pt x="2153" y="282"/>
                    </a:lnTo>
                    <a:lnTo>
                      <a:pt x="2156" y="277"/>
                    </a:lnTo>
                    <a:lnTo>
                      <a:pt x="2156" y="275"/>
                    </a:lnTo>
                    <a:lnTo>
                      <a:pt x="2153" y="272"/>
                    </a:lnTo>
                    <a:lnTo>
                      <a:pt x="2153" y="270"/>
                    </a:lnTo>
                    <a:lnTo>
                      <a:pt x="2150" y="267"/>
                    </a:lnTo>
                    <a:lnTo>
                      <a:pt x="2150" y="265"/>
                    </a:lnTo>
                    <a:lnTo>
                      <a:pt x="2150" y="260"/>
                    </a:lnTo>
                    <a:lnTo>
                      <a:pt x="2153" y="257"/>
                    </a:lnTo>
                    <a:lnTo>
                      <a:pt x="2153" y="255"/>
                    </a:lnTo>
                    <a:lnTo>
                      <a:pt x="2153" y="252"/>
                    </a:lnTo>
                    <a:lnTo>
                      <a:pt x="2150" y="250"/>
                    </a:lnTo>
                    <a:lnTo>
                      <a:pt x="2148" y="250"/>
                    </a:lnTo>
                    <a:lnTo>
                      <a:pt x="2143" y="247"/>
                    </a:lnTo>
                    <a:lnTo>
                      <a:pt x="2140" y="245"/>
                    </a:lnTo>
                    <a:lnTo>
                      <a:pt x="2140" y="242"/>
                    </a:lnTo>
                    <a:lnTo>
                      <a:pt x="2140" y="240"/>
                    </a:lnTo>
                    <a:lnTo>
                      <a:pt x="2140" y="237"/>
                    </a:lnTo>
                    <a:lnTo>
                      <a:pt x="2138" y="234"/>
                    </a:lnTo>
                    <a:lnTo>
                      <a:pt x="2133" y="234"/>
                    </a:lnTo>
                    <a:lnTo>
                      <a:pt x="2128" y="232"/>
                    </a:lnTo>
                    <a:lnTo>
                      <a:pt x="2120" y="232"/>
                    </a:lnTo>
                    <a:lnTo>
                      <a:pt x="2113" y="229"/>
                    </a:lnTo>
                    <a:lnTo>
                      <a:pt x="2105" y="229"/>
                    </a:lnTo>
                    <a:lnTo>
                      <a:pt x="2100" y="227"/>
                    </a:lnTo>
                    <a:lnTo>
                      <a:pt x="2095" y="224"/>
                    </a:lnTo>
                    <a:lnTo>
                      <a:pt x="2095" y="219"/>
                    </a:lnTo>
                    <a:lnTo>
                      <a:pt x="2100" y="217"/>
                    </a:lnTo>
                    <a:lnTo>
                      <a:pt x="2105" y="212"/>
                    </a:lnTo>
                    <a:lnTo>
                      <a:pt x="2108" y="207"/>
                    </a:lnTo>
                    <a:lnTo>
                      <a:pt x="2110" y="204"/>
                    </a:lnTo>
                    <a:lnTo>
                      <a:pt x="2108" y="202"/>
                    </a:lnTo>
                    <a:lnTo>
                      <a:pt x="2105" y="202"/>
                    </a:lnTo>
                    <a:lnTo>
                      <a:pt x="2103" y="199"/>
                    </a:lnTo>
                    <a:lnTo>
                      <a:pt x="2098" y="202"/>
                    </a:lnTo>
                    <a:lnTo>
                      <a:pt x="2093" y="202"/>
                    </a:lnTo>
                    <a:lnTo>
                      <a:pt x="2087" y="202"/>
                    </a:lnTo>
                    <a:lnTo>
                      <a:pt x="2085" y="202"/>
                    </a:lnTo>
                    <a:lnTo>
                      <a:pt x="2082" y="199"/>
                    </a:lnTo>
                    <a:lnTo>
                      <a:pt x="2082" y="197"/>
                    </a:lnTo>
                    <a:lnTo>
                      <a:pt x="2080" y="197"/>
                    </a:lnTo>
                    <a:lnTo>
                      <a:pt x="2077" y="194"/>
                    </a:lnTo>
                    <a:lnTo>
                      <a:pt x="2075" y="194"/>
                    </a:lnTo>
                    <a:lnTo>
                      <a:pt x="2070" y="194"/>
                    </a:lnTo>
                    <a:lnTo>
                      <a:pt x="2062" y="194"/>
                    </a:lnTo>
                    <a:lnTo>
                      <a:pt x="2055" y="184"/>
                    </a:lnTo>
                    <a:lnTo>
                      <a:pt x="2052" y="174"/>
                    </a:lnTo>
                    <a:lnTo>
                      <a:pt x="2050" y="161"/>
                    </a:lnTo>
                    <a:lnTo>
                      <a:pt x="2050" y="154"/>
                    </a:lnTo>
                    <a:lnTo>
                      <a:pt x="2050" y="146"/>
                    </a:lnTo>
                    <a:lnTo>
                      <a:pt x="2050" y="141"/>
                    </a:lnTo>
                    <a:lnTo>
                      <a:pt x="2047" y="134"/>
                    </a:lnTo>
                    <a:lnTo>
                      <a:pt x="2045" y="129"/>
                    </a:lnTo>
                    <a:lnTo>
                      <a:pt x="2045" y="121"/>
                    </a:lnTo>
                    <a:lnTo>
                      <a:pt x="2047" y="111"/>
                    </a:lnTo>
                    <a:lnTo>
                      <a:pt x="2047" y="103"/>
                    </a:lnTo>
                    <a:lnTo>
                      <a:pt x="2047" y="101"/>
                    </a:lnTo>
                    <a:lnTo>
                      <a:pt x="2045" y="98"/>
                    </a:lnTo>
                    <a:lnTo>
                      <a:pt x="2042" y="98"/>
                    </a:lnTo>
                    <a:lnTo>
                      <a:pt x="2040" y="96"/>
                    </a:lnTo>
                    <a:lnTo>
                      <a:pt x="2035" y="96"/>
                    </a:lnTo>
                    <a:lnTo>
                      <a:pt x="2032" y="98"/>
                    </a:lnTo>
                    <a:lnTo>
                      <a:pt x="2029" y="98"/>
                    </a:lnTo>
                    <a:lnTo>
                      <a:pt x="2027" y="98"/>
                    </a:lnTo>
                    <a:lnTo>
                      <a:pt x="2022" y="101"/>
                    </a:lnTo>
                    <a:lnTo>
                      <a:pt x="2017" y="103"/>
                    </a:lnTo>
                    <a:lnTo>
                      <a:pt x="2014" y="106"/>
                    </a:lnTo>
                    <a:lnTo>
                      <a:pt x="2012" y="111"/>
                    </a:lnTo>
                    <a:lnTo>
                      <a:pt x="2009" y="113"/>
                    </a:lnTo>
                    <a:lnTo>
                      <a:pt x="2007" y="116"/>
                    </a:lnTo>
                    <a:lnTo>
                      <a:pt x="2004" y="121"/>
                    </a:lnTo>
                    <a:lnTo>
                      <a:pt x="2004" y="124"/>
                    </a:lnTo>
                    <a:lnTo>
                      <a:pt x="2002" y="129"/>
                    </a:lnTo>
                    <a:lnTo>
                      <a:pt x="1999" y="131"/>
                    </a:lnTo>
                    <a:lnTo>
                      <a:pt x="1997" y="131"/>
                    </a:lnTo>
                    <a:lnTo>
                      <a:pt x="1994" y="131"/>
                    </a:lnTo>
                    <a:lnTo>
                      <a:pt x="1992" y="134"/>
                    </a:lnTo>
                    <a:lnTo>
                      <a:pt x="1992" y="131"/>
                    </a:lnTo>
                    <a:lnTo>
                      <a:pt x="1989" y="131"/>
                    </a:lnTo>
                    <a:lnTo>
                      <a:pt x="1987" y="129"/>
                    </a:lnTo>
                    <a:lnTo>
                      <a:pt x="1984" y="126"/>
                    </a:lnTo>
                    <a:lnTo>
                      <a:pt x="1982" y="126"/>
                    </a:lnTo>
                    <a:lnTo>
                      <a:pt x="1979" y="126"/>
                    </a:lnTo>
                    <a:lnTo>
                      <a:pt x="1977" y="129"/>
                    </a:lnTo>
                    <a:lnTo>
                      <a:pt x="1974" y="131"/>
                    </a:lnTo>
                    <a:lnTo>
                      <a:pt x="1971" y="134"/>
                    </a:lnTo>
                    <a:lnTo>
                      <a:pt x="1969" y="136"/>
                    </a:lnTo>
                    <a:lnTo>
                      <a:pt x="1964" y="141"/>
                    </a:lnTo>
                    <a:lnTo>
                      <a:pt x="1964" y="139"/>
                    </a:lnTo>
                    <a:lnTo>
                      <a:pt x="1964" y="136"/>
                    </a:lnTo>
                    <a:lnTo>
                      <a:pt x="1964" y="134"/>
                    </a:lnTo>
                    <a:lnTo>
                      <a:pt x="1961" y="131"/>
                    </a:lnTo>
                    <a:lnTo>
                      <a:pt x="1954" y="131"/>
                    </a:lnTo>
                    <a:lnTo>
                      <a:pt x="1946" y="134"/>
                    </a:lnTo>
                    <a:lnTo>
                      <a:pt x="1946" y="131"/>
                    </a:lnTo>
                    <a:lnTo>
                      <a:pt x="1951" y="129"/>
                    </a:lnTo>
                    <a:lnTo>
                      <a:pt x="1954" y="124"/>
                    </a:lnTo>
                    <a:lnTo>
                      <a:pt x="1959" y="119"/>
                    </a:lnTo>
                    <a:lnTo>
                      <a:pt x="1961" y="116"/>
                    </a:lnTo>
                    <a:lnTo>
                      <a:pt x="1964" y="111"/>
                    </a:lnTo>
                    <a:lnTo>
                      <a:pt x="1961" y="108"/>
                    </a:lnTo>
                    <a:lnTo>
                      <a:pt x="1954" y="108"/>
                    </a:lnTo>
                    <a:lnTo>
                      <a:pt x="1949" y="111"/>
                    </a:lnTo>
                    <a:lnTo>
                      <a:pt x="1944" y="111"/>
                    </a:lnTo>
                    <a:lnTo>
                      <a:pt x="1939" y="111"/>
                    </a:lnTo>
                    <a:lnTo>
                      <a:pt x="1934" y="108"/>
                    </a:lnTo>
                    <a:lnTo>
                      <a:pt x="1931" y="108"/>
                    </a:lnTo>
                    <a:lnTo>
                      <a:pt x="1926" y="108"/>
                    </a:lnTo>
                    <a:lnTo>
                      <a:pt x="1924" y="108"/>
                    </a:lnTo>
                    <a:lnTo>
                      <a:pt x="1919" y="108"/>
                    </a:lnTo>
                    <a:lnTo>
                      <a:pt x="1916" y="108"/>
                    </a:lnTo>
                    <a:lnTo>
                      <a:pt x="1914" y="111"/>
                    </a:lnTo>
                    <a:lnTo>
                      <a:pt x="1911" y="111"/>
                    </a:lnTo>
                    <a:lnTo>
                      <a:pt x="1906" y="111"/>
                    </a:lnTo>
                    <a:lnTo>
                      <a:pt x="1898" y="116"/>
                    </a:lnTo>
                    <a:lnTo>
                      <a:pt x="1888" y="121"/>
                    </a:lnTo>
                    <a:lnTo>
                      <a:pt x="1876" y="126"/>
                    </a:lnTo>
                    <a:lnTo>
                      <a:pt x="1866" y="129"/>
                    </a:lnTo>
                    <a:lnTo>
                      <a:pt x="1853" y="134"/>
                    </a:lnTo>
                    <a:lnTo>
                      <a:pt x="1845" y="139"/>
                    </a:lnTo>
                    <a:lnTo>
                      <a:pt x="1838" y="144"/>
                    </a:lnTo>
                    <a:lnTo>
                      <a:pt x="1835" y="149"/>
                    </a:lnTo>
                    <a:lnTo>
                      <a:pt x="1833" y="151"/>
                    </a:lnTo>
                    <a:lnTo>
                      <a:pt x="1830" y="156"/>
                    </a:lnTo>
                    <a:lnTo>
                      <a:pt x="1830" y="159"/>
                    </a:lnTo>
                    <a:lnTo>
                      <a:pt x="1828" y="161"/>
                    </a:lnTo>
                    <a:lnTo>
                      <a:pt x="1825" y="164"/>
                    </a:lnTo>
                    <a:lnTo>
                      <a:pt x="1820" y="166"/>
                    </a:lnTo>
                    <a:lnTo>
                      <a:pt x="1815" y="166"/>
                    </a:lnTo>
                    <a:lnTo>
                      <a:pt x="1808" y="166"/>
                    </a:lnTo>
                    <a:lnTo>
                      <a:pt x="1800" y="169"/>
                    </a:lnTo>
                    <a:lnTo>
                      <a:pt x="1792" y="169"/>
                    </a:lnTo>
                    <a:lnTo>
                      <a:pt x="1782" y="174"/>
                    </a:lnTo>
                    <a:lnTo>
                      <a:pt x="1775" y="176"/>
                    </a:lnTo>
                    <a:lnTo>
                      <a:pt x="1767" y="182"/>
                    </a:lnTo>
                    <a:lnTo>
                      <a:pt x="1760" y="184"/>
                    </a:lnTo>
                    <a:lnTo>
                      <a:pt x="1755" y="189"/>
                    </a:lnTo>
                    <a:lnTo>
                      <a:pt x="1752" y="192"/>
                    </a:lnTo>
                    <a:lnTo>
                      <a:pt x="1750" y="197"/>
                    </a:lnTo>
                    <a:lnTo>
                      <a:pt x="1745" y="202"/>
                    </a:lnTo>
                    <a:lnTo>
                      <a:pt x="1737" y="207"/>
                    </a:lnTo>
                    <a:lnTo>
                      <a:pt x="1727" y="212"/>
                    </a:lnTo>
                    <a:lnTo>
                      <a:pt x="1719" y="217"/>
                    </a:lnTo>
                    <a:lnTo>
                      <a:pt x="1712" y="222"/>
                    </a:lnTo>
                    <a:lnTo>
                      <a:pt x="1707" y="229"/>
                    </a:lnTo>
                    <a:lnTo>
                      <a:pt x="1704" y="234"/>
                    </a:lnTo>
                    <a:lnTo>
                      <a:pt x="1704" y="240"/>
                    </a:lnTo>
                    <a:lnTo>
                      <a:pt x="1702" y="247"/>
                    </a:lnTo>
                    <a:lnTo>
                      <a:pt x="1697" y="252"/>
                    </a:lnTo>
                    <a:lnTo>
                      <a:pt x="1692" y="255"/>
                    </a:lnTo>
                    <a:lnTo>
                      <a:pt x="1684" y="260"/>
                    </a:lnTo>
                    <a:lnTo>
                      <a:pt x="1677" y="262"/>
                    </a:lnTo>
                    <a:lnTo>
                      <a:pt x="1669" y="265"/>
                    </a:lnTo>
                    <a:lnTo>
                      <a:pt x="1659" y="267"/>
                    </a:lnTo>
                    <a:lnTo>
                      <a:pt x="1651" y="270"/>
                    </a:lnTo>
                    <a:lnTo>
                      <a:pt x="1646" y="272"/>
                    </a:lnTo>
                    <a:lnTo>
                      <a:pt x="1639" y="277"/>
                    </a:lnTo>
                    <a:lnTo>
                      <a:pt x="1636" y="280"/>
                    </a:lnTo>
                    <a:lnTo>
                      <a:pt x="1634" y="282"/>
                    </a:lnTo>
                    <a:lnTo>
                      <a:pt x="1634" y="287"/>
                    </a:lnTo>
                    <a:lnTo>
                      <a:pt x="1634" y="290"/>
                    </a:lnTo>
                    <a:lnTo>
                      <a:pt x="1636" y="295"/>
                    </a:lnTo>
                    <a:close/>
                    <a:moveTo>
                      <a:pt x="1258" y="159"/>
                    </a:moveTo>
                    <a:lnTo>
                      <a:pt x="1258" y="159"/>
                    </a:lnTo>
                    <a:lnTo>
                      <a:pt x="1261" y="159"/>
                    </a:lnTo>
                    <a:lnTo>
                      <a:pt x="1263" y="164"/>
                    </a:lnTo>
                    <a:lnTo>
                      <a:pt x="1271" y="166"/>
                    </a:lnTo>
                    <a:lnTo>
                      <a:pt x="1278" y="166"/>
                    </a:lnTo>
                    <a:lnTo>
                      <a:pt x="1283" y="161"/>
                    </a:lnTo>
                    <a:lnTo>
                      <a:pt x="1288" y="159"/>
                    </a:lnTo>
                    <a:lnTo>
                      <a:pt x="1291" y="156"/>
                    </a:lnTo>
                    <a:lnTo>
                      <a:pt x="1293" y="154"/>
                    </a:lnTo>
                    <a:lnTo>
                      <a:pt x="1296" y="156"/>
                    </a:lnTo>
                    <a:lnTo>
                      <a:pt x="1301" y="159"/>
                    </a:lnTo>
                    <a:lnTo>
                      <a:pt x="1306" y="164"/>
                    </a:lnTo>
                    <a:lnTo>
                      <a:pt x="1311" y="169"/>
                    </a:lnTo>
                    <a:lnTo>
                      <a:pt x="1316" y="174"/>
                    </a:lnTo>
                    <a:lnTo>
                      <a:pt x="1316" y="176"/>
                    </a:lnTo>
                    <a:lnTo>
                      <a:pt x="1311" y="174"/>
                    </a:lnTo>
                    <a:lnTo>
                      <a:pt x="1306" y="171"/>
                    </a:lnTo>
                    <a:lnTo>
                      <a:pt x="1298" y="169"/>
                    </a:lnTo>
                    <a:lnTo>
                      <a:pt x="1296" y="171"/>
                    </a:lnTo>
                    <a:lnTo>
                      <a:pt x="1296" y="176"/>
                    </a:lnTo>
                    <a:lnTo>
                      <a:pt x="1296" y="182"/>
                    </a:lnTo>
                    <a:lnTo>
                      <a:pt x="1301" y="184"/>
                    </a:lnTo>
                    <a:lnTo>
                      <a:pt x="1303" y="189"/>
                    </a:lnTo>
                    <a:lnTo>
                      <a:pt x="1303" y="194"/>
                    </a:lnTo>
                    <a:lnTo>
                      <a:pt x="1301" y="197"/>
                    </a:lnTo>
                    <a:lnTo>
                      <a:pt x="1296" y="199"/>
                    </a:lnTo>
                    <a:lnTo>
                      <a:pt x="1293" y="202"/>
                    </a:lnTo>
                    <a:lnTo>
                      <a:pt x="1291" y="204"/>
                    </a:lnTo>
                    <a:lnTo>
                      <a:pt x="1293" y="209"/>
                    </a:lnTo>
                    <a:lnTo>
                      <a:pt x="1296" y="214"/>
                    </a:lnTo>
                    <a:lnTo>
                      <a:pt x="1298" y="214"/>
                    </a:lnTo>
                    <a:lnTo>
                      <a:pt x="1306" y="214"/>
                    </a:lnTo>
                    <a:lnTo>
                      <a:pt x="1313" y="214"/>
                    </a:lnTo>
                    <a:lnTo>
                      <a:pt x="1321" y="214"/>
                    </a:lnTo>
                    <a:lnTo>
                      <a:pt x="1326" y="214"/>
                    </a:lnTo>
                    <a:lnTo>
                      <a:pt x="1331" y="212"/>
                    </a:lnTo>
                    <a:lnTo>
                      <a:pt x="1336" y="209"/>
                    </a:lnTo>
                    <a:lnTo>
                      <a:pt x="1341" y="207"/>
                    </a:lnTo>
                    <a:lnTo>
                      <a:pt x="1346" y="204"/>
                    </a:lnTo>
                    <a:lnTo>
                      <a:pt x="1351" y="204"/>
                    </a:lnTo>
                    <a:lnTo>
                      <a:pt x="1356" y="207"/>
                    </a:lnTo>
                    <a:lnTo>
                      <a:pt x="1359" y="207"/>
                    </a:lnTo>
                    <a:lnTo>
                      <a:pt x="1364" y="207"/>
                    </a:lnTo>
                    <a:lnTo>
                      <a:pt x="1366" y="204"/>
                    </a:lnTo>
                    <a:lnTo>
                      <a:pt x="1371" y="199"/>
                    </a:lnTo>
                    <a:lnTo>
                      <a:pt x="1374" y="197"/>
                    </a:lnTo>
                    <a:lnTo>
                      <a:pt x="1377" y="194"/>
                    </a:lnTo>
                    <a:lnTo>
                      <a:pt x="1374" y="189"/>
                    </a:lnTo>
                    <a:lnTo>
                      <a:pt x="1369" y="187"/>
                    </a:lnTo>
                    <a:lnTo>
                      <a:pt x="1361" y="184"/>
                    </a:lnTo>
                    <a:lnTo>
                      <a:pt x="1359" y="182"/>
                    </a:lnTo>
                    <a:lnTo>
                      <a:pt x="1356" y="179"/>
                    </a:lnTo>
                    <a:lnTo>
                      <a:pt x="1359" y="176"/>
                    </a:lnTo>
                    <a:lnTo>
                      <a:pt x="1364" y="174"/>
                    </a:lnTo>
                    <a:lnTo>
                      <a:pt x="1364" y="171"/>
                    </a:lnTo>
                    <a:lnTo>
                      <a:pt x="1366" y="166"/>
                    </a:lnTo>
                    <a:lnTo>
                      <a:pt x="1364" y="161"/>
                    </a:lnTo>
                    <a:lnTo>
                      <a:pt x="1364" y="159"/>
                    </a:lnTo>
                    <a:lnTo>
                      <a:pt x="1364" y="156"/>
                    </a:lnTo>
                    <a:lnTo>
                      <a:pt x="1364" y="154"/>
                    </a:lnTo>
                    <a:lnTo>
                      <a:pt x="1366" y="151"/>
                    </a:lnTo>
                    <a:lnTo>
                      <a:pt x="1371" y="144"/>
                    </a:lnTo>
                    <a:lnTo>
                      <a:pt x="1377" y="136"/>
                    </a:lnTo>
                    <a:lnTo>
                      <a:pt x="1374" y="129"/>
                    </a:lnTo>
                    <a:lnTo>
                      <a:pt x="1366" y="124"/>
                    </a:lnTo>
                    <a:lnTo>
                      <a:pt x="1359" y="119"/>
                    </a:lnTo>
                    <a:lnTo>
                      <a:pt x="1354" y="116"/>
                    </a:lnTo>
                    <a:lnTo>
                      <a:pt x="1354" y="111"/>
                    </a:lnTo>
                    <a:lnTo>
                      <a:pt x="1359" y="108"/>
                    </a:lnTo>
                    <a:lnTo>
                      <a:pt x="1366" y="103"/>
                    </a:lnTo>
                    <a:lnTo>
                      <a:pt x="1371" y="98"/>
                    </a:lnTo>
                    <a:lnTo>
                      <a:pt x="1374" y="91"/>
                    </a:lnTo>
                    <a:lnTo>
                      <a:pt x="1374" y="86"/>
                    </a:lnTo>
                    <a:lnTo>
                      <a:pt x="1374" y="78"/>
                    </a:lnTo>
                    <a:lnTo>
                      <a:pt x="1374" y="71"/>
                    </a:lnTo>
                    <a:lnTo>
                      <a:pt x="1374" y="66"/>
                    </a:lnTo>
                    <a:lnTo>
                      <a:pt x="1377" y="55"/>
                    </a:lnTo>
                    <a:lnTo>
                      <a:pt x="1377" y="48"/>
                    </a:lnTo>
                    <a:lnTo>
                      <a:pt x="1379" y="40"/>
                    </a:lnTo>
                    <a:lnTo>
                      <a:pt x="1377" y="38"/>
                    </a:lnTo>
                    <a:lnTo>
                      <a:pt x="1374" y="35"/>
                    </a:lnTo>
                    <a:lnTo>
                      <a:pt x="1369" y="38"/>
                    </a:lnTo>
                    <a:lnTo>
                      <a:pt x="1366" y="35"/>
                    </a:lnTo>
                    <a:lnTo>
                      <a:pt x="1369" y="30"/>
                    </a:lnTo>
                    <a:lnTo>
                      <a:pt x="1374" y="23"/>
                    </a:lnTo>
                    <a:lnTo>
                      <a:pt x="1377" y="18"/>
                    </a:lnTo>
                    <a:lnTo>
                      <a:pt x="1377" y="10"/>
                    </a:lnTo>
                    <a:lnTo>
                      <a:pt x="1377" y="5"/>
                    </a:lnTo>
                    <a:lnTo>
                      <a:pt x="1374" y="5"/>
                    </a:lnTo>
                    <a:lnTo>
                      <a:pt x="1371" y="5"/>
                    </a:lnTo>
                    <a:lnTo>
                      <a:pt x="1369" y="5"/>
                    </a:lnTo>
                    <a:lnTo>
                      <a:pt x="1366" y="5"/>
                    </a:lnTo>
                    <a:lnTo>
                      <a:pt x="1361" y="3"/>
                    </a:lnTo>
                    <a:lnTo>
                      <a:pt x="1356" y="3"/>
                    </a:lnTo>
                    <a:lnTo>
                      <a:pt x="1354" y="0"/>
                    </a:lnTo>
                    <a:lnTo>
                      <a:pt x="1351" y="0"/>
                    </a:lnTo>
                    <a:lnTo>
                      <a:pt x="1349" y="3"/>
                    </a:lnTo>
                    <a:lnTo>
                      <a:pt x="1346" y="5"/>
                    </a:lnTo>
                    <a:lnTo>
                      <a:pt x="1341" y="5"/>
                    </a:lnTo>
                    <a:lnTo>
                      <a:pt x="1336" y="5"/>
                    </a:lnTo>
                    <a:lnTo>
                      <a:pt x="1334" y="5"/>
                    </a:lnTo>
                    <a:lnTo>
                      <a:pt x="1329" y="8"/>
                    </a:lnTo>
                    <a:lnTo>
                      <a:pt x="1326" y="8"/>
                    </a:lnTo>
                    <a:lnTo>
                      <a:pt x="1324" y="8"/>
                    </a:lnTo>
                    <a:lnTo>
                      <a:pt x="1324" y="10"/>
                    </a:lnTo>
                    <a:lnTo>
                      <a:pt x="1321" y="13"/>
                    </a:lnTo>
                    <a:lnTo>
                      <a:pt x="1319" y="13"/>
                    </a:lnTo>
                    <a:lnTo>
                      <a:pt x="1316" y="13"/>
                    </a:lnTo>
                    <a:lnTo>
                      <a:pt x="1311" y="15"/>
                    </a:lnTo>
                    <a:lnTo>
                      <a:pt x="1303" y="18"/>
                    </a:lnTo>
                    <a:lnTo>
                      <a:pt x="1301" y="20"/>
                    </a:lnTo>
                    <a:lnTo>
                      <a:pt x="1296" y="25"/>
                    </a:lnTo>
                    <a:lnTo>
                      <a:pt x="1293" y="30"/>
                    </a:lnTo>
                    <a:lnTo>
                      <a:pt x="1293" y="35"/>
                    </a:lnTo>
                    <a:lnTo>
                      <a:pt x="1293" y="38"/>
                    </a:lnTo>
                    <a:lnTo>
                      <a:pt x="1293" y="40"/>
                    </a:lnTo>
                    <a:lnTo>
                      <a:pt x="1291" y="40"/>
                    </a:lnTo>
                    <a:lnTo>
                      <a:pt x="1286" y="43"/>
                    </a:lnTo>
                    <a:lnTo>
                      <a:pt x="1281" y="43"/>
                    </a:lnTo>
                    <a:lnTo>
                      <a:pt x="1278" y="45"/>
                    </a:lnTo>
                    <a:lnTo>
                      <a:pt x="1276" y="48"/>
                    </a:lnTo>
                    <a:lnTo>
                      <a:pt x="1273" y="50"/>
                    </a:lnTo>
                    <a:lnTo>
                      <a:pt x="1271" y="53"/>
                    </a:lnTo>
                    <a:lnTo>
                      <a:pt x="1268" y="55"/>
                    </a:lnTo>
                    <a:lnTo>
                      <a:pt x="1266" y="58"/>
                    </a:lnTo>
                    <a:lnTo>
                      <a:pt x="1263" y="61"/>
                    </a:lnTo>
                    <a:lnTo>
                      <a:pt x="1261" y="66"/>
                    </a:lnTo>
                    <a:lnTo>
                      <a:pt x="1261" y="71"/>
                    </a:lnTo>
                    <a:lnTo>
                      <a:pt x="1266" y="76"/>
                    </a:lnTo>
                    <a:lnTo>
                      <a:pt x="1268" y="81"/>
                    </a:lnTo>
                    <a:lnTo>
                      <a:pt x="1271" y="86"/>
                    </a:lnTo>
                    <a:lnTo>
                      <a:pt x="1271" y="88"/>
                    </a:lnTo>
                    <a:lnTo>
                      <a:pt x="1268" y="91"/>
                    </a:lnTo>
                    <a:lnTo>
                      <a:pt x="1268" y="96"/>
                    </a:lnTo>
                    <a:lnTo>
                      <a:pt x="1266" y="96"/>
                    </a:lnTo>
                    <a:lnTo>
                      <a:pt x="1263" y="93"/>
                    </a:lnTo>
                    <a:lnTo>
                      <a:pt x="1261" y="88"/>
                    </a:lnTo>
                    <a:lnTo>
                      <a:pt x="1258" y="83"/>
                    </a:lnTo>
                    <a:lnTo>
                      <a:pt x="1256" y="78"/>
                    </a:lnTo>
                    <a:lnTo>
                      <a:pt x="1253" y="76"/>
                    </a:lnTo>
                    <a:lnTo>
                      <a:pt x="1250" y="78"/>
                    </a:lnTo>
                    <a:lnTo>
                      <a:pt x="1248" y="81"/>
                    </a:lnTo>
                    <a:lnTo>
                      <a:pt x="1245" y="86"/>
                    </a:lnTo>
                    <a:lnTo>
                      <a:pt x="1243" y="88"/>
                    </a:lnTo>
                    <a:lnTo>
                      <a:pt x="1240" y="93"/>
                    </a:lnTo>
                    <a:lnTo>
                      <a:pt x="1240" y="98"/>
                    </a:lnTo>
                    <a:lnTo>
                      <a:pt x="1238" y="108"/>
                    </a:lnTo>
                    <a:lnTo>
                      <a:pt x="1235" y="116"/>
                    </a:lnTo>
                    <a:lnTo>
                      <a:pt x="1235" y="121"/>
                    </a:lnTo>
                    <a:lnTo>
                      <a:pt x="1235" y="126"/>
                    </a:lnTo>
                    <a:lnTo>
                      <a:pt x="1238" y="131"/>
                    </a:lnTo>
                    <a:lnTo>
                      <a:pt x="1243" y="134"/>
                    </a:lnTo>
                    <a:lnTo>
                      <a:pt x="1245" y="134"/>
                    </a:lnTo>
                    <a:lnTo>
                      <a:pt x="1250" y="134"/>
                    </a:lnTo>
                    <a:lnTo>
                      <a:pt x="1253" y="136"/>
                    </a:lnTo>
                    <a:lnTo>
                      <a:pt x="1256" y="134"/>
                    </a:lnTo>
                    <a:lnTo>
                      <a:pt x="1258" y="134"/>
                    </a:lnTo>
                    <a:lnTo>
                      <a:pt x="1258" y="136"/>
                    </a:lnTo>
                    <a:lnTo>
                      <a:pt x="1256" y="141"/>
                    </a:lnTo>
                    <a:lnTo>
                      <a:pt x="1253" y="144"/>
                    </a:lnTo>
                    <a:lnTo>
                      <a:pt x="1253" y="146"/>
                    </a:lnTo>
                    <a:lnTo>
                      <a:pt x="1258" y="159"/>
                    </a:lnTo>
                    <a:close/>
                    <a:moveTo>
                      <a:pt x="1866" y="1003"/>
                    </a:moveTo>
                    <a:lnTo>
                      <a:pt x="1840" y="1024"/>
                    </a:lnTo>
                    <a:lnTo>
                      <a:pt x="1813" y="1067"/>
                    </a:lnTo>
                    <a:lnTo>
                      <a:pt x="1808" y="1082"/>
                    </a:lnTo>
                    <a:lnTo>
                      <a:pt x="1808" y="1102"/>
                    </a:lnTo>
                    <a:lnTo>
                      <a:pt x="1823" y="1097"/>
                    </a:lnTo>
                    <a:lnTo>
                      <a:pt x="1850" y="1102"/>
                    </a:lnTo>
                    <a:lnTo>
                      <a:pt x="1866" y="1112"/>
                    </a:lnTo>
                    <a:lnTo>
                      <a:pt x="1881" y="1107"/>
                    </a:lnTo>
                    <a:lnTo>
                      <a:pt x="1893" y="1122"/>
                    </a:lnTo>
                    <a:lnTo>
                      <a:pt x="1914" y="1117"/>
                    </a:lnTo>
                    <a:lnTo>
                      <a:pt x="1914" y="1097"/>
                    </a:lnTo>
                    <a:lnTo>
                      <a:pt x="1903" y="1072"/>
                    </a:lnTo>
                    <a:lnTo>
                      <a:pt x="1861" y="1051"/>
                    </a:lnTo>
                    <a:lnTo>
                      <a:pt x="1856" y="1041"/>
                    </a:lnTo>
                    <a:lnTo>
                      <a:pt x="1866" y="1019"/>
                    </a:lnTo>
                    <a:lnTo>
                      <a:pt x="1866" y="1003"/>
                    </a:lnTo>
                    <a:close/>
                    <a:moveTo>
                      <a:pt x="1258" y="247"/>
                    </a:moveTo>
                    <a:lnTo>
                      <a:pt x="1258" y="245"/>
                    </a:lnTo>
                    <a:lnTo>
                      <a:pt x="1256" y="245"/>
                    </a:lnTo>
                    <a:lnTo>
                      <a:pt x="1253" y="247"/>
                    </a:lnTo>
                    <a:lnTo>
                      <a:pt x="1258" y="247"/>
                    </a:lnTo>
                    <a:close/>
                    <a:moveTo>
                      <a:pt x="1238" y="219"/>
                    </a:moveTo>
                    <a:lnTo>
                      <a:pt x="1243" y="219"/>
                    </a:lnTo>
                    <a:lnTo>
                      <a:pt x="1250" y="224"/>
                    </a:lnTo>
                    <a:lnTo>
                      <a:pt x="1253" y="227"/>
                    </a:lnTo>
                    <a:lnTo>
                      <a:pt x="1256" y="227"/>
                    </a:lnTo>
                    <a:lnTo>
                      <a:pt x="1261" y="224"/>
                    </a:lnTo>
                    <a:lnTo>
                      <a:pt x="1266" y="224"/>
                    </a:lnTo>
                    <a:lnTo>
                      <a:pt x="1268" y="227"/>
                    </a:lnTo>
                    <a:lnTo>
                      <a:pt x="1271" y="229"/>
                    </a:lnTo>
                    <a:lnTo>
                      <a:pt x="1271" y="234"/>
                    </a:lnTo>
                    <a:lnTo>
                      <a:pt x="1273" y="237"/>
                    </a:lnTo>
                    <a:lnTo>
                      <a:pt x="1273" y="240"/>
                    </a:lnTo>
                    <a:lnTo>
                      <a:pt x="1273" y="245"/>
                    </a:lnTo>
                    <a:lnTo>
                      <a:pt x="1273" y="252"/>
                    </a:lnTo>
                    <a:lnTo>
                      <a:pt x="1273" y="257"/>
                    </a:lnTo>
                    <a:lnTo>
                      <a:pt x="1276" y="262"/>
                    </a:lnTo>
                    <a:lnTo>
                      <a:pt x="1281" y="265"/>
                    </a:lnTo>
                    <a:lnTo>
                      <a:pt x="1283" y="267"/>
                    </a:lnTo>
                    <a:lnTo>
                      <a:pt x="1288" y="270"/>
                    </a:lnTo>
                    <a:lnTo>
                      <a:pt x="1291" y="270"/>
                    </a:lnTo>
                    <a:lnTo>
                      <a:pt x="1296" y="270"/>
                    </a:lnTo>
                    <a:lnTo>
                      <a:pt x="1301" y="272"/>
                    </a:lnTo>
                    <a:lnTo>
                      <a:pt x="1306" y="272"/>
                    </a:lnTo>
                    <a:lnTo>
                      <a:pt x="1311" y="270"/>
                    </a:lnTo>
                    <a:lnTo>
                      <a:pt x="1313" y="270"/>
                    </a:lnTo>
                    <a:lnTo>
                      <a:pt x="1319" y="270"/>
                    </a:lnTo>
                    <a:lnTo>
                      <a:pt x="1321" y="267"/>
                    </a:lnTo>
                    <a:lnTo>
                      <a:pt x="1324" y="267"/>
                    </a:lnTo>
                    <a:lnTo>
                      <a:pt x="1329" y="267"/>
                    </a:lnTo>
                    <a:lnTo>
                      <a:pt x="1331" y="267"/>
                    </a:lnTo>
                    <a:lnTo>
                      <a:pt x="1336" y="267"/>
                    </a:lnTo>
                    <a:lnTo>
                      <a:pt x="1341" y="265"/>
                    </a:lnTo>
                    <a:lnTo>
                      <a:pt x="1344" y="265"/>
                    </a:lnTo>
                    <a:lnTo>
                      <a:pt x="1346" y="265"/>
                    </a:lnTo>
                    <a:lnTo>
                      <a:pt x="1349" y="260"/>
                    </a:lnTo>
                    <a:lnTo>
                      <a:pt x="1351" y="260"/>
                    </a:lnTo>
                    <a:lnTo>
                      <a:pt x="1354" y="260"/>
                    </a:lnTo>
                    <a:lnTo>
                      <a:pt x="1359" y="262"/>
                    </a:lnTo>
                    <a:lnTo>
                      <a:pt x="1364" y="262"/>
                    </a:lnTo>
                    <a:lnTo>
                      <a:pt x="1366" y="260"/>
                    </a:lnTo>
                    <a:lnTo>
                      <a:pt x="1371" y="260"/>
                    </a:lnTo>
                    <a:lnTo>
                      <a:pt x="1374" y="255"/>
                    </a:lnTo>
                    <a:lnTo>
                      <a:pt x="1379" y="252"/>
                    </a:lnTo>
                    <a:lnTo>
                      <a:pt x="1379" y="250"/>
                    </a:lnTo>
                    <a:lnTo>
                      <a:pt x="1379" y="245"/>
                    </a:lnTo>
                    <a:lnTo>
                      <a:pt x="1379" y="240"/>
                    </a:lnTo>
                    <a:lnTo>
                      <a:pt x="1377" y="234"/>
                    </a:lnTo>
                    <a:lnTo>
                      <a:pt x="1374" y="232"/>
                    </a:lnTo>
                    <a:lnTo>
                      <a:pt x="1371" y="229"/>
                    </a:lnTo>
                    <a:lnTo>
                      <a:pt x="1366" y="227"/>
                    </a:lnTo>
                    <a:lnTo>
                      <a:pt x="1361" y="224"/>
                    </a:lnTo>
                    <a:lnTo>
                      <a:pt x="1356" y="224"/>
                    </a:lnTo>
                    <a:lnTo>
                      <a:pt x="1354" y="222"/>
                    </a:lnTo>
                    <a:lnTo>
                      <a:pt x="1344" y="224"/>
                    </a:lnTo>
                    <a:lnTo>
                      <a:pt x="1341" y="224"/>
                    </a:lnTo>
                    <a:lnTo>
                      <a:pt x="1336" y="229"/>
                    </a:lnTo>
                    <a:lnTo>
                      <a:pt x="1334" y="232"/>
                    </a:lnTo>
                    <a:lnTo>
                      <a:pt x="1331" y="234"/>
                    </a:lnTo>
                    <a:lnTo>
                      <a:pt x="1326" y="240"/>
                    </a:lnTo>
                    <a:lnTo>
                      <a:pt x="1324" y="240"/>
                    </a:lnTo>
                    <a:lnTo>
                      <a:pt x="1321" y="240"/>
                    </a:lnTo>
                    <a:lnTo>
                      <a:pt x="1313" y="240"/>
                    </a:lnTo>
                    <a:lnTo>
                      <a:pt x="1306" y="240"/>
                    </a:lnTo>
                    <a:lnTo>
                      <a:pt x="1301" y="240"/>
                    </a:lnTo>
                    <a:lnTo>
                      <a:pt x="1298" y="237"/>
                    </a:lnTo>
                    <a:lnTo>
                      <a:pt x="1296" y="232"/>
                    </a:lnTo>
                    <a:lnTo>
                      <a:pt x="1293" y="227"/>
                    </a:lnTo>
                    <a:lnTo>
                      <a:pt x="1288" y="224"/>
                    </a:lnTo>
                    <a:lnTo>
                      <a:pt x="1286" y="217"/>
                    </a:lnTo>
                    <a:lnTo>
                      <a:pt x="1283" y="214"/>
                    </a:lnTo>
                    <a:lnTo>
                      <a:pt x="1283" y="212"/>
                    </a:lnTo>
                    <a:lnTo>
                      <a:pt x="1281" y="212"/>
                    </a:lnTo>
                    <a:lnTo>
                      <a:pt x="1238" y="219"/>
                    </a:lnTo>
                    <a:close/>
                    <a:moveTo>
                      <a:pt x="1271" y="217"/>
                    </a:moveTo>
                    <a:lnTo>
                      <a:pt x="1268" y="217"/>
                    </a:lnTo>
                    <a:lnTo>
                      <a:pt x="1271" y="217"/>
                    </a:lnTo>
                    <a:close/>
                    <a:moveTo>
                      <a:pt x="1404" y="1810"/>
                    </a:moveTo>
                    <a:lnTo>
                      <a:pt x="1404" y="1810"/>
                    </a:lnTo>
                    <a:lnTo>
                      <a:pt x="1404" y="1803"/>
                    </a:lnTo>
                    <a:lnTo>
                      <a:pt x="1402" y="1798"/>
                    </a:lnTo>
                    <a:lnTo>
                      <a:pt x="1399" y="1795"/>
                    </a:lnTo>
                    <a:lnTo>
                      <a:pt x="1404" y="1737"/>
                    </a:lnTo>
                    <a:lnTo>
                      <a:pt x="1377" y="1732"/>
                    </a:lnTo>
                    <a:lnTo>
                      <a:pt x="1346" y="1727"/>
                    </a:lnTo>
                    <a:lnTo>
                      <a:pt x="1339" y="1725"/>
                    </a:lnTo>
                    <a:lnTo>
                      <a:pt x="1331" y="1722"/>
                    </a:lnTo>
                    <a:lnTo>
                      <a:pt x="1329" y="1722"/>
                    </a:lnTo>
                    <a:lnTo>
                      <a:pt x="1316" y="1720"/>
                    </a:lnTo>
                    <a:lnTo>
                      <a:pt x="1308" y="1717"/>
                    </a:lnTo>
                    <a:lnTo>
                      <a:pt x="1308" y="1694"/>
                    </a:lnTo>
                    <a:lnTo>
                      <a:pt x="1303" y="1689"/>
                    </a:lnTo>
                    <a:lnTo>
                      <a:pt x="1321" y="1679"/>
                    </a:lnTo>
                    <a:lnTo>
                      <a:pt x="1336" y="1669"/>
                    </a:lnTo>
                    <a:lnTo>
                      <a:pt x="1346" y="1629"/>
                    </a:lnTo>
                    <a:lnTo>
                      <a:pt x="1283" y="1639"/>
                    </a:lnTo>
                    <a:lnTo>
                      <a:pt x="1258" y="1674"/>
                    </a:lnTo>
                    <a:lnTo>
                      <a:pt x="1215" y="1679"/>
                    </a:lnTo>
                    <a:lnTo>
                      <a:pt x="1172" y="1629"/>
                    </a:lnTo>
                    <a:lnTo>
                      <a:pt x="1167" y="1561"/>
                    </a:lnTo>
                    <a:lnTo>
                      <a:pt x="1180" y="1546"/>
                    </a:lnTo>
                    <a:lnTo>
                      <a:pt x="1177" y="1546"/>
                    </a:lnTo>
                    <a:lnTo>
                      <a:pt x="1177" y="1510"/>
                    </a:lnTo>
                    <a:lnTo>
                      <a:pt x="1200" y="1490"/>
                    </a:lnTo>
                    <a:lnTo>
                      <a:pt x="1215" y="1472"/>
                    </a:lnTo>
                    <a:lnTo>
                      <a:pt x="1268" y="1477"/>
                    </a:lnTo>
                    <a:lnTo>
                      <a:pt x="1298" y="1477"/>
                    </a:lnTo>
                    <a:lnTo>
                      <a:pt x="1341" y="1467"/>
                    </a:lnTo>
                    <a:lnTo>
                      <a:pt x="1366" y="1467"/>
                    </a:lnTo>
                    <a:lnTo>
                      <a:pt x="1392" y="1462"/>
                    </a:lnTo>
                    <a:lnTo>
                      <a:pt x="1399" y="1490"/>
                    </a:lnTo>
                    <a:lnTo>
                      <a:pt x="1409" y="1525"/>
                    </a:lnTo>
                    <a:lnTo>
                      <a:pt x="1442" y="1556"/>
                    </a:lnTo>
                    <a:lnTo>
                      <a:pt x="1457" y="1561"/>
                    </a:lnTo>
                    <a:lnTo>
                      <a:pt x="1452" y="1510"/>
                    </a:lnTo>
                    <a:lnTo>
                      <a:pt x="1429" y="1452"/>
                    </a:lnTo>
                    <a:lnTo>
                      <a:pt x="1457" y="1422"/>
                    </a:lnTo>
                    <a:lnTo>
                      <a:pt x="1482" y="1412"/>
                    </a:lnTo>
                    <a:lnTo>
                      <a:pt x="1530" y="1367"/>
                    </a:lnTo>
                    <a:lnTo>
                      <a:pt x="1525" y="1334"/>
                    </a:lnTo>
                    <a:lnTo>
                      <a:pt x="1520" y="1304"/>
                    </a:lnTo>
                    <a:lnTo>
                      <a:pt x="1535" y="1314"/>
                    </a:lnTo>
                    <a:lnTo>
                      <a:pt x="1540" y="1309"/>
                    </a:lnTo>
                    <a:lnTo>
                      <a:pt x="1535" y="1288"/>
                    </a:lnTo>
                    <a:lnTo>
                      <a:pt x="1545" y="1288"/>
                    </a:lnTo>
                    <a:lnTo>
                      <a:pt x="1561" y="1283"/>
                    </a:lnTo>
                    <a:lnTo>
                      <a:pt x="1571" y="1258"/>
                    </a:lnTo>
                    <a:lnTo>
                      <a:pt x="1593" y="1253"/>
                    </a:lnTo>
                    <a:lnTo>
                      <a:pt x="1624" y="1235"/>
                    </a:lnTo>
                    <a:lnTo>
                      <a:pt x="1624" y="1195"/>
                    </a:lnTo>
                    <a:lnTo>
                      <a:pt x="1677" y="1170"/>
                    </a:lnTo>
                    <a:lnTo>
                      <a:pt x="1666" y="1117"/>
                    </a:lnTo>
                    <a:lnTo>
                      <a:pt x="1677" y="1170"/>
                    </a:lnTo>
                    <a:lnTo>
                      <a:pt x="1699" y="1155"/>
                    </a:lnTo>
                    <a:lnTo>
                      <a:pt x="1714" y="1160"/>
                    </a:lnTo>
                    <a:lnTo>
                      <a:pt x="1704" y="1175"/>
                    </a:lnTo>
                    <a:lnTo>
                      <a:pt x="1714" y="1195"/>
                    </a:lnTo>
                    <a:lnTo>
                      <a:pt x="1760" y="1160"/>
                    </a:lnTo>
                    <a:lnTo>
                      <a:pt x="1777" y="1137"/>
                    </a:lnTo>
                    <a:lnTo>
                      <a:pt x="1729" y="1132"/>
                    </a:lnTo>
                    <a:lnTo>
                      <a:pt x="1709" y="1102"/>
                    </a:lnTo>
                    <a:lnTo>
                      <a:pt x="1724" y="1087"/>
                    </a:lnTo>
                    <a:lnTo>
                      <a:pt x="1729" y="1067"/>
                    </a:lnTo>
                    <a:lnTo>
                      <a:pt x="1656" y="1082"/>
                    </a:lnTo>
                    <a:lnTo>
                      <a:pt x="1619" y="1112"/>
                    </a:lnTo>
                    <a:lnTo>
                      <a:pt x="1636" y="1077"/>
                    </a:lnTo>
                    <a:lnTo>
                      <a:pt x="1671" y="1056"/>
                    </a:lnTo>
                    <a:lnTo>
                      <a:pt x="1692" y="1034"/>
                    </a:lnTo>
                    <a:lnTo>
                      <a:pt x="1755" y="1039"/>
                    </a:lnTo>
                    <a:lnTo>
                      <a:pt x="1803" y="1034"/>
                    </a:lnTo>
                    <a:lnTo>
                      <a:pt x="1840" y="1009"/>
                    </a:lnTo>
                    <a:lnTo>
                      <a:pt x="1866" y="988"/>
                    </a:lnTo>
                    <a:lnTo>
                      <a:pt x="1845" y="938"/>
                    </a:lnTo>
                    <a:lnTo>
                      <a:pt x="1840" y="910"/>
                    </a:lnTo>
                    <a:lnTo>
                      <a:pt x="1772" y="875"/>
                    </a:lnTo>
                    <a:lnTo>
                      <a:pt x="1772" y="855"/>
                    </a:lnTo>
                    <a:lnTo>
                      <a:pt x="1714" y="746"/>
                    </a:lnTo>
                    <a:lnTo>
                      <a:pt x="1699" y="792"/>
                    </a:lnTo>
                    <a:lnTo>
                      <a:pt x="1661" y="802"/>
                    </a:lnTo>
                    <a:lnTo>
                      <a:pt x="1651" y="792"/>
                    </a:lnTo>
                    <a:lnTo>
                      <a:pt x="1636" y="792"/>
                    </a:lnTo>
                    <a:lnTo>
                      <a:pt x="1636" y="719"/>
                    </a:lnTo>
                    <a:lnTo>
                      <a:pt x="1603" y="714"/>
                    </a:lnTo>
                    <a:lnTo>
                      <a:pt x="1578" y="678"/>
                    </a:lnTo>
                    <a:lnTo>
                      <a:pt x="1550" y="683"/>
                    </a:lnTo>
                    <a:lnTo>
                      <a:pt x="1520" y="673"/>
                    </a:lnTo>
                    <a:lnTo>
                      <a:pt x="1500" y="678"/>
                    </a:lnTo>
                    <a:lnTo>
                      <a:pt x="1500" y="703"/>
                    </a:lnTo>
                    <a:lnTo>
                      <a:pt x="1500" y="731"/>
                    </a:lnTo>
                    <a:lnTo>
                      <a:pt x="1495" y="787"/>
                    </a:lnTo>
                    <a:lnTo>
                      <a:pt x="1487" y="807"/>
                    </a:lnTo>
                    <a:lnTo>
                      <a:pt x="1520" y="870"/>
                    </a:lnTo>
                    <a:lnTo>
                      <a:pt x="1467" y="915"/>
                    </a:lnTo>
                    <a:lnTo>
                      <a:pt x="1477" y="993"/>
                    </a:lnTo>
                    <a:lnTo>
                      <a:pt x="1457" y="1009"/>
                    </a:lnTo>
                    <a:lnTo>
                      <a:pt x="1437" y="998"/>
                    </a:lnTo>
                    <a:lnTo>
                      <a:pt x="1424" y="905"/>
                    </a:lnTo>
                    <a:lnTo>
                      <a:pt x="1371" y="900"/>
                    </a:lnTo>
                    <a:lnTo>
                      <a:pt x="1273" y="845"/>
                    </a:lnTo>
                    <a:lnTo>
                      <a:pt x="1253" y="845"/>
                    </a:lnTo>
                    <a:lnTo>
                      <a:pt x="1235" y="797"/>
                    </a:lnTo>
                    <a:lnTo>
                      <a:pt x="1220" y="782"/>
                    </a:lnTo>
                    <a:lnTo>
                      <a:pt x="1263" y="658"/>
                    </a:lnTo>
                    <a:lnTo>
                      <a:pt x="1288" y="630"/>
                    </a:lnTo>
                    <a:lnTo>
                      <a:pt x="1316" y="615"/>
                    </a:lnTo>
                    <a:lnTo>
                      <a:pt x="1331" y="615"/>
                    </a:lnTo>
                    <a:lnTo>
                      <a:pt x="1346" y="565"/>
                    </a:lnTo>
                    <a:lnTo>
                      <a:pt x="1356" y="524"/>
                    </a:lnTo>
                    <a:lnTo>
                      <a:pt x="1409" y="512"/>
                    </a:lnTo>
                    <a:lnTo>
                      <a:pt x="1437" y="492"/>
                    </a:lnTo>
                    <a:lnTo>
                      <a:pt x="1419" y="446"/>
                    </a:lnTo>
                    <a:lnTo>
                      <a:pt x="1432" y="416"/>
                    </a:lnTo>
                    <a:lnTo>
                      <a:pt x="1412" y="393"/>
                    </a:lnTo>
                    <a:lnTo>
                      <a:pt x="1414" y="393"/>
                    </a:lnTo>
                    <a:lnTo>
                      <a:pt x="1417" y="391"/>
                    </a:lnTo>
                    <a:lnTo>
                      <a:pt x="1419" y="388"/>
                    </a:lnTo>
                    <a:lnTo>
                      <a:pt x="1422" y="388"/>
                    </a:lnTo>
                    <a:lnTo>
                      <a:pt x="1424" y="388"/>
                    </a:lnTo>
                    <a:lnTo>
                      <a:pt x="1432" y="388"/>
                    </a:lnTo>
                    <a:lnTo>
                      <a:pt x="1440" y="388"/>
                    </a:lnTo>
                    <a:lnTo>
                      <a:pt x="1442" y="386"/>
                    </a:lnTo>
                    <a:lnTo>
                      <a:pt x="1442" y="383"/>
                    </a:lnTo>
                    <a:lnTo>
                      <a:pt x="1437" y="376"/>
                    </a:lnTo>
                    <a:lnTo>
                      <a:pt x="1437" y="373"/>
                    </a:lnTo>
                    <a:lnTo>
                      <a:pt x="1440" y="373"/>
                    </a:lnTo>
                    <a:lnTo>
                      <a:pt x="1445" y="376"/>
                    </a:lnTo>
                    <a:lnTo>
                      <a:pt x="1452" y="378"/>
                    </a:lnTo>
                    <a:lnTo>
                      <a:pt x="1455" y="381"/>
                    </a:lnTo>
                    <a:lnTo>
                      <a:pt x="1457" y="383"/>
                    </a:lnTo>
                    <a:lnTo>
                      <a:pt x="1462" y="386"/>
                    </a:lnTo>
                    <a:lnTo>
                      <a:pt x="1467" y="388"/>
                    </a:lnTo>
                    <a:lnTo>
                      <a:pt x="1472" y="393"/>
                    </a:lnTo>
                    <a:lnTo>
                      <a:pt x="1477" y="396"/>
                    </a:lnTo>
                    <a:lnTo>
                      <a:pt x="1485" y="398"/>
                    </a:lnTo>
                    <a:lnTo>
                      <a:pt x="1490" y="401"/>
                    </a:lnTo>
                    <a:lnTo>
                      <a:pt x="1495" y="403"/>
                    </a:lnTo>
                    <a:lnTo>
                      <a:pt x="1500" y="406"/>
                    </a:lnTo>
                    <a:lnTo>
                      <a:pt x="1505" y="406"/>
                    </a:lnTo>
                    <a:lnTo>
                      <a:pt x="1510" y="411"/>
                    </a:lnTo>
                    <a:lnTo>
                      <a:pt x="1515" y="413"/>
                    </a:lnTo>
                    <a:lnTo>
                      <a:pt x="1523" y="419"/>
                    </a:lnTo>
                    <a:lnTo>
                      <a:pt x="1528" y="424"/>
                    </a:lnTo>
                    <a:lnTo>
                      <a:pt x="1535" y="431"/>
                    </a:lnTo>
                    <a:lnTo>
                      <a:pt x="1543" y="441"/>
                    </a:lnTo>
                    <a:lnTo>
                      <a:pt x="1545" y="449"/>
                    </a:lnTo>
                    <a:lnTo>
                      <a:pt x="1538" y="456"/>
                    </a:lnTo>
                    <a:lnTo>
                      <a:pt x="1530" y="466"/>
                    </a:lnTo>
                    <a:lnTo>
                      <a:pt x="1528" y="477"/>
                    </a:lnTo>
                    <a:lnTo>
                      <a:pt x="1530" y="479"/>
                    </a:lnTo>
                    <a:lnTo>
                      <a:pt x="1538" y="482"/>
                    </a:lnTo>
                    <a:lnTo>
                      <a:pt x="1543" y="487"/>
                    </a:lnTo>
                    <a:lnTo>
                      <a:pt x="1545" y="489"/>
                    </a:lnTo>
                    <a:lnTo>
                      <a:pt x="1543" y="494"/>
                    </a:lnTo>
                    <a:lnTo>
                      <a:pt x="1535" y="499"/>
                    </a:lnTo>
                    <a:lnTo>
                      <a:pt x="1528" y="504"/>
                    </a:lnTo>
                    <a:lnTo>
                      <a:pt x="1525" y="509"/>
                    </a:lnTo>
                    <a:lnTo>
                      <a:pt x="1520" y="509"/>
                    </a:lnTo>
                    <a:lnTo>
                      <a:pt x="1518" y="509"/>
                    </a:lnTo>
                    <a:lnTo>
                      <a:pt x="1515" y="509"/>
                    </a:lnTo>
                    <a:lnTo>
                      <a:pt x="1513" y="509"/>
                    </a:lnTo>
                    <a:lnTo>
                      <a:pt x="1508" y="512"/>
                    </a:lnTo>
                    <a:lnTo>
                      <a:pt x="1500" y="514"/>
                    </a:lnTo>
                    <a:lnTo>
                      <a:pt x="1495" y="519"/>
                    </a:lnTo>
                    <a:lnTo>
                      <a:pt x="1492" y="522"/>
                    </a:lnTo>
                    <a:lnTo>
                      <a:pt x="1492" y="524"/>
                    </a:lnTo>
                    <a:lnTo>
                      <a:pt x="1495" y="527"/>
                    </a:lnTo>
                    <a:lnTo>
                      <a:pt x="1498" y="529"/>
                    </a:lnTo>
                    <a:lnTo>
                      <a:pt x="1500" y="532"/>
                    </a:lnTo>
                    <a:lnTo>
                      <a:pt x="1503" y="535"/>
                    </a:lnTo>
                    <a:lnTo>
                      <a:pt x="1508" y="537"/>
                    </a:lnTo>
                    <a:lnTo>
                      <a:pt x="1513" y="540"/>
                    </a:lnTo>
                    <a:lnTo>
                      <a:pt x="1518" y="540"/>
                    </a:lnTo>
                    <a:lnTo>
                      <a:pt x="1523" y="537"/>
                    </a:lnTo>
                    <a:lnTo>
                      <a:pt x="1528" y="532"/>
                    </a:lnTo>
                    <a:lnTo>
                      <a:pt x="1530" y="529"/>
                    </a:lnTo>
                    <a:lnTo>
                      <a:pt x="1535" y="527"/>
                    </a:lnTo>
                    <a:lnTo>
                      <a:pt x="1540" y="527"/>
                    </a:lnTo>
                    <a:lnTo>
                      <a:pt x="1548" y="524"/>
                    </a:lnTo>
                    <a:lnTo>
                      <a:pt x="1556" y="519"/>
                    </a:lnTo>
                    <a:lnTo>
                      <a:pt x="1561" y="519"/>
                    </a:lnTo>
                    <a:lnTo>
                      <a:pt x="1563" y="519"/>
                    </a:lnTo>
                    <a:lnTo>
                      <a:pt x="1566" y="522"/>
                    </a:lnTo>
                    <a:lnTo>
                      <a:pt x="1568" y="524"/>
                    </a:lnTo>
                    <a:lnTo>
                      <a:pt x="1571" y="524"/>
                    </a:lnTo>
                    <a:lnTo>
                      <a:pt x="1573" y="527"/>
                    </a:lnTo>
                    <a:lnTo>
                      <a:pt x="1576" y="529"/>
                    </a:lnTo>
                    <a:lnTo>
                      <a:pt x="1578" y="529"/>
                    </a:lnTo>
                    <a:lnTo>
                      <a:pt x="1583" y="532"/>
                    </a:lnTo>
                    <a:lnTo>
                      <a:pt x="1588" y="532"/>
                    </a:lnTo>
                    <a:lnTo>
                      <a:pt x="1593" y="535"/>
                    </a:lnTo>
                    <a:lnTo>
                      <a:pt x="1603" y="535"/>
                    </a:lnTo>
                    <a:lnTo>
                      <a:pt x="1606" y="540"/>
                    </a:lnTo>
                    <a:lnTo>
                      <a:pt x="1606" y="542"/>
                    </a:lnTo>
                    <a:lnTo>
                      <a:pt x="1608" y="547"/>
                    </a:lnTo>
                    <a:lnTo>
                      <a:pt x="1611" y="547"/>
                    </a:lnTo>
                    <a:lnTo>
                      <a:pt x="1616" y="550"/>
                    </a:lnTo>
                    <a:lnTo>
                      <a:pt x="1619" y="550"/>
                    </a:lnTo>
                    <a:lnTo>
                      <a:pt x="1621" y="550"/>
                    </a:lnTo>
                    <a:lnTo>
                      <a:pt x="1624" y="547"/>
                    </a:lnTo>
                    <a:lnTo>
                      <a:pt x="1629" y="547"/>
                    </a:lnTo>
                    <a:lnTo>
                      <a:pt x="1631" y="547"/>
                    </a:lnTo>
                    <a:lnTo>
                      <a:pt x="1634" y="547"/>
                    </a:lnTo>
                    <a:lnTo>
                      <a:pt x="1639" y="547"/>
                    </a:lnTo>
                    <a:lnTo>
                      <a:pt x="1641" y="547"/>
                    </a:lnTo>
                    <a:lnTo>
                      <a:pt x="1644" y="550"/>
                    </a:lnTo>
                    <a:lnTo>
                      <a:pt x="1649" y="550"/>
                    </a:lnTo>
                    <a:lnTo>
                      <a:pt x="1651" y="550"/>
                    </a:lnTo>
                    <a:lnTo>
                      <a:pt x="1654" y="547"/>
                    </a:lnTo>
                    <a:lnTo>
                      <a:pt x="1659" y="547"/>
                    </a:lnTo>
                    <a:lnTo>
                      <a:pt x="1664" y="547"/>
                    </a:lnTo>
                    <a:lnTo>
                      <a:pt x="1669" y="545"/>
                    </a:lnTo>
                    <a:lnTo>
                      <a:pt x="1671" y="545"/>
                    </a:lnTo>
                    <a:lnTo>
                      <a:pt x="1674" y="545"/>
                    </a:lnTo>
                    <a:lnTo>
                      <a:pt x="1679" y="545"/>
                    </a:lnTo>
                    <a:lnTo>
                      <a:pt x="1682" y="545"/>
                    </a:lnTo>
                    <a:lnTo>
                      <a:pt x="1684" y="545"/>
                    </a:lnTo>
                    <a:lnTo>
                      <a:pt x="1687" y="545"/>
                    </a:lnTo>
                    <a:lnTo>
                      <a:pt x="1692" y="545"/>
                    </a:lnTo>
                    <a:lnTo>
                      <a:pt x="1697" y="545"/>
                    </a:lnTo>
                    <a:lnTo>
                      <a:pt x="1699" y="542"/>
                    </a:lnTo>
                    <a:lnTo>
                      <a:pt x="1697" y="540"/>
                    </a:lnTo>
                    <a:lnTo>
                      <a:pt x="1697" y="537"/>
                    </a:lnTo>
                    <a:lnTo>
                      <a:pt x="1692" y="535"/>
                    </a:lnTo>
                    <a:lnTo>
                      <a:pt x="1687" y="532"/>
                    </a:lnTo>
                    <a:lnTo>
                      <a:pt x="1679" y="529"/>
                    </a:lnTo>
                    <a:lnTo>
                      <a:pt x="1677" y="529"/>
                    </a:lnTo>
                    <a:lnTo>
                      <a:pt x="1674" y="527"/>
                    </a:lnTo>
                    <a:lnTo>
                      <a:pt x="1671" y="524"/>
                    </a:lnTo>
                    <a:lnTo>
                      <a:pt x="1669" y="524"/>
                    </a:lnTo>
                    <a:lnTo>
                      <a:pt x="1666" y="524"/>
                    </a:lnTo>
                    <a:lnTo>
                      <a:pt x="1664" y="524"/>
                    </a:lnTo>
                    <a:lnTo>
                      <a:pt x="1661" y="524"/>
                    </a:lnTo>
                    <a:lnTo>
                      <a:pt x="1656" y="522"/>
                    </a:lnTo>
                    <a:lnTo>
                      <a:pt x="1651" y="519"/>
                    </a:lnTo>
                    <a:lnTo>
                      <a:pt x="1641" y="517"/>
                    </a:lnTo>
                    <a:lnTo>
                      <a:pt x="1636" y="514"/>
                    </a:lnTo>
                    <a:lnTo>
                      <a:pt x="1634" y="512"/>
                    </a:lnTo>
                    <a:lnTo>
                      <a:pt x="1634" y="509"/>
                    </a:lnTo>
                    <a:lnTo>
                      <a:pt x="1636" y="509"/>
                    </a:lnTo>
                    <a:lnTo>
                      <a:pt x="1639" y="509"/>
                    </a:lnTo>
                    <a:lnTo>
                      <a:pt x="1644" y="509"/>
                    </a:lnTo>
                    <a:lnTo>
                      <a:pt x="1649" y="512"/>
                    </a:lnTo>
                    <a:lnTo>
                      <a:pt x="1651" y="512"/>
                    </a:lnTo>
                    <a:lnTo>
                      <a:pt x="1656" y="514"/>
                    </a:lnTo>
                    <a:lnTo>
                      <a:pt x="1659" y="514"/>
                    </a:lnTo>
                    <a:lnTo>
                      <a:pt x="1664" y="514"/>
                    </a:lnTo>
                    <a:lnTo>
                      <a:pt x="1666" y="519"/>
                    </a:lnTo>
                    <a:lnTo>
                      <a:pt x="1671" y="519"/>
                    </a:lnTo>
                    <a:lnTo>
                      <a:pt x="1677" y="517"/>
                    </a:lnTo>
                    <a:lnTo>
                      <a:pt x="1687" y="514"/>
                    </a:lnTo>
                    <a:lnTo>
                      <a:pt x="1694" y="514"/>
                    </a:lnTo>
                    <a:lnTo>
                      <a:pt x="1697" y="519"/>
                    </a:lnTo>
                    <a:lnTo>
                      <a:pt x="1699" y="519"/>
                    </a:lnTo>
                    <a:lnTo>
                      <a:pt x="1704" y="522"/>
                    </a:lnTo>
                    <a:lnTo>
                      <a:pt x="1707" y="524"/>
                    </a:lnTo>
                    <a:lnTo>
                      <a:pt x="1707" y="522"/>
                    </a:lnTo>
                    <a:lnTo>
                      <a:pt x="1704" y="519"/>
                    </a:lnTo>
                    <a:lnTo>
                      <a:pt x="1702" y="514"/>
                    </a:lnTo>
                    <a:lnTo>
                      <a:pt x="1699" y="514"/>
                    </a:lnTo>
                    <a:lnTo>
                      <a:pt x="1699" y="509"/>
                    </a:lnTo>
                    <a:lnTo>
                      <a:pt x="1697" y="507"/>
                    </a:lnTo>
                    <a:lnTo>
                      <a:pt x="1694" y="502"/>
                    </a:lnTo>
                    <a:lnTo>
                      <a:pt x="1692" y="494"/>
                    </a:lnTo>
                    <a:lnTo>
                      <a:pt x="1692" y="492"/>
                    </a:lnTo>
                    <a:lnTo>
                      <a:pt x="1692" y="489"/>
                    </a:lnTo>
                    <a:lnTo>
                      <a:pt x="1692" y="487"/>
                    </a:lnTo>
                    <a:lnTo>
                      <a:pt x="1689" y="482"/>
                    </a:lnTo>
                    <a:lnTo>
                      <a:pt x="1682" y="479"/>
                    </a:lnTo>
                    <a:lnTo>
                      <a:pt x="1677" y="479"/>
                    </a:lnTo>
                    <a:lnTo>
                      <a:pt x="1671" y="477"/>
                    </a:lnTo>
                    <a:lnTo>
                      <a:pt x="1669" y="471"/>
                    </a:lnTo>
                    <a:lnTo>
                      <a:pt x="1664" y="469"/>
                    </a:lnTo>
                    <a:lnTo>
                      <a:pt x="1659" y="469"/>
                    </a:lnTo>
                    <a:lnTo>
                      <a:pt x="1651" y="466"/>
                    </a:lnTo>
                    <a:lnTo>
                      <a:pt x="1646" y="466"/>
                    </a:lnTo>
                    <a:lnTo>
                      <a:pt x="1644" y="466"/>
                    </a:lnTo>
                    <a:lnTo>
                      <a:pt x="1639" y="464"/>
                    </a:lnTo>
                    <a:lnTo>
                      <a:pt x="1634" y="461"/>
                    </a:lnTo>
                    <a:lnTo>
                      <a:pt x="1631" y="459"/>
                    </a:lnTo>
                    <a:lnTo>
                      <a:pt x="1626" y="459"/>
                    </a:lnTo>
                    <a:lnTo>
                      <a:pt x="1624" y="454"/>
                    </a:lnTo>
                    <a:lnTo>
                      <a:pt x="1621" y="451"/>
                    </a:lnTo>
                    <a:lnTo>
                      <a:pt x="1616" y="446"/>
                    </a:lnTo>
                    <a:lnTo>
                      <a:pt x="1614" y="441"/>
                    </a:lnTo>
                    <a:lnTo>
                      <a:pt x="1611" y="439"/>
                    </a:lnTo>
                    <a:lnTo>
                      <a:pt x="1611" y="434"/>
                    </a:lnTo>
                    <a:lnTo>
                      <a:pt x="1614" y="431"/>
                    </a:lnTo>
                    <a:lnTo>
                      <a:pt x="1619" y="431"/>
                    </a:lnTo>
                    <a:lnTo>
                      <a:pt x="1624" y="431"/>
                    </a:lnTo>
                    <a:lnTo>
                      <a:pt x="1631" y="434"/>
                    </a:lnTo>
                    <a:lnTo>
                      <a:pt x="1636" y="436"/>
                    </a:lnTo>
                    <a:lnTo>
                      <a:pt x="1639" y="436"/>
                    </a:lnTo>
                    <a:lnTo>
                      <a:pt x="1644" y="439"/>
                    </a:lnTo>
                    <a:lnTo>
                      <a:pt x="1649" y="441"/>
                    </a:lnTo>
                    <a:lnTo>
                      <a:pt x="1654" y="444"/>
                    </a:lnTo>
                    <a:lnTo>
                      <a:pt x="1659" y="446"/>
                    </a:lnTo>
                    <a:lnTo>
                      <a:pt x="1664" y="449"/>
                    </a:lnTo>
                    <a:lnTo>
                      <a:pt x="1669" y="451"/>
                    </a:lnTo>
                    <a:lnTo>
                      <a:pt x="1671" y="451"/>
                    </a:lnTo>
                    <a:lnTo>
                      <a:pt x="1677" y="449"/>
                    </a:lnTo>
                    <a:lnTo>
                      <a:pt x="1679" y="444"/>
                    </a:lnTo>
                    <a:lnTo>
                      <a:pt x="1679" y="441"/>
                    </a:lnTo>
                    <a:lnTo>
                      <a:pt x="1677" y="436"/>
                    </a:lnTo>
                    <a:lnTo>
                      <a:pt x="1671" y="434"/>
                    </a:lnTo>
                    <a:lnTo>
                      <a:pt x="1666" y="431"/>
                    </a:lnTo>
                    <a:lnTo>
                      <a:pt x="1666" y="429"/>
                    </a:lnTo>
                    <a:lnTo>
                      <a:pt x="1666" y="426"/>
                    </a:lnTo>
                    <a:lnTo>
                      <a:pt x="1669" y="424"/>
                    </a:lnTo>
                    <a:lnTo>
                      <a:pt x="1671" y="424"/>
                    </a:lnTo>
                    <a:lnTo>
                      <a:pt x="1674" y="421"/>
                    </a:lnTo>
                    <a:lnTo>
                      <a:pt x="1677" y="419"/>
                    </a:lnTo>
                    <a:lnTo>
                      <a:pt x="1677" y="416"/>
                    </a:lnTo>
                    <a:lnTo>
                      <a:pt x="1674" y="413"/>
                    </a:lnTo>
                    <a:lnTo>
                      <a:pt x="1671" y="408"/>
                    </a:lnTo>
                    <a:lnTo>
                      <a:pt x="1669" y="406"/>
                    </a:lnTo>
                    <a:lnTo>
                      <a:pt x="1664" y="406"/>
                    </a:lnTo>
                    <a:lnTo>
                      <a:pt x="1664" y="403"/>
                    </a:lnTo>
                    <a:lnTo>
                      <a:pt x="1669" y="401"/>
                    </a:lnTo>
                    <a:lnTo>
                      <a:pt x="1674" y="398"/>
                    </a:lnTo>
                    <a:lnTo>
                      <a:pt x="1677" y="393"/>
                    </a:lnTo>
                    <a:lnTo>
                      <a:pt x="1674" y="391"/>
                    </a:lnTo>
                    <a:lnTo>
                      <a:pt x="1669" y="388"/>
                    </a:lnTo>
                    <a:lnTo>
                      <a:pt x="1661" y="386"/>
                    </a:lnTo>
                    <a:lnTo>
                      <a:pt x="1654" y="386"/>
                    </a:lnTo>
                    <a:lnTo>
                      <a:pt x="1649" y="386"/>
                    </a:lnTo>
                    <a:lnTo>
                      <a:pt x="1644" y="386"/>
                    </a:lnTo>
                    <a:lnTo>
                      <a:pt x="1639" y="388"/>
                    </a:lnTo>
                    <a:lnTo>
                      <a:pt x="1636" y="388"/>
                    </a:lnTo>
                    <a:lnTo>
                      <a:pt x="1634" y="388"/>
                    </a:lnTo>
                    <a:lnTo>
                      <a:pt x="1631" y="386"/>
                    </a:lnTo>
                    <a:lnTo>
                      <a:pt x="1634" y="383"/>
                    </a:lnTo>
                    <a:lnTo>
                      <a:pt x="1631" y="383"/>
                    </a:lnTo>
                    <a:lnTo>
                      <a:pt x="1629" y="381"/>
                    </a:lnTo>
                    <a:lnTo>
                      <a:pt x="1626" y="381"/>
                    </a:lnTo>
                    <a:lnTo>
                      <a:pt x="1621" y="381"/>
                    </a:lnTo>
                    <a:lnTo>
                      <a:pt x="1616" y="381"/>
                    </a:lnTo>
                    <a:lnTo>
                      <a:pt x="1611" y="378"/>
                    </a:lnTo>
                    <a:lnTo>
                      <a:pt x="1606" y="378"/>
                    </a:lnTo>
                    <a:lnTo>
                      <a:pt x="1603" y="378"/>
                    </a:lnTo>
                    <a:lnTo>
                      <a:pt x="1598" y="376"/>
                    </a:lnTo>
                    <a:lnTo>
                      <a:pt x="1598" y="378"/>
                    </a:lnTo>
                    <a:lnTo>
                      <a:pt x="1601" y="381"/>
                    </a:lnTo>
                    <a:lnTo>
                      <a:pt x="1603" y="386"/>
                    </a:lnTo>
                    <a:lnTo>
                      <a:pt x="1601" y="386"/>
                    </a:lnTo>
                    <a:lnTo>
                      <a:pt x="1596" y="386"/>
                    </a:lnTo>
                    <a:lnTo>
                      <a:pt x="1591" y="381"/>
                    </a:lnTo>
                    <a:lnTo>
                      <a:pt x="1583" y="376"/>
                    </a:lnTo>
                    <a:lnTo>
                      <a:pt x="1578" y="373"/>
                    </a:lnTo>
                    <a:lnTo>
                      <a:pt x="1576" y="373"/>
                    </a:lnTo>
                    <a:lnTo>
                      <a:pt x="1568" y="376"/>
                    </a:lnTo>
                    <a:lnTo>
                      <a:pt x="1563" y="373"/>
                    </a:lnTo>
                    <a:lnTo>
                      <a:pt x="1558" y="371"/>
                    </a:lnTo>
                    <a:lnTo>
                      <a:pt x="1558" y="366"/>
                    </a:lnTo>
                    <a:lnTo>
                      <a:pt x="1561" y="363"/>
                    </a:lnTo>
                    <a:lnTo>
                      <a:pt x="1561" y="361"/>
                    </a:lnTo>
                    <a:lnTo>
                      <a:pt x="1561" y="358"/>
                    </a:lnTo>
                    <a:lnTo>
                      <a:pt x="1563" y="356"/>
                    </a:lnTo>
                    <a:lnTo>
                      <a:pt x="1566" y="356"/>
                    </a:lnTo>
                    <a:lnTo>
                      <a:pt x="1568" y="356"/>
                    </a:lnTo>
                    <a:lnTo>
                      <a:pt x="1568" y="353"/>
                    </a:lnTo>
                    <a:lnTo>
                      <a:pt x="1561" y="350"/>
                    </a:lnTo>
                    <a:lnTo>
                      <a:pt x="1556" y="350"/>
                    </a:lnTo>
                    <a:lnTo>
                      <a:pt x="1553" y="345"/>
                    </a:lnTo>
                    <a:lnTo>
                      <a:pt x="1556" y="343"/>
                    </a:lnTo>
                    <a:lnTo>
                      <a:pt x="1561" y="343"/>
                    </a:lnTo>
                    <a:lnTo>
                      <a:pt x="1558" y="343"/>
                    </a:lnTo>
                    <a:lnTo>
                      <a:pt x="1556" y="340"/>
                    </a:lnTo>
                    <a:lnTo>
                      <a:pt x="1553" y="335"/>
                    </a:lnTo>
                    <a:lnTo>
                      <a:pt x="1548" y="333"/>
                    </a:lnTo>
                    <a:lnTo>
                      <a:pt x="1545" y="333"/>
                    </a:lnTo>
                    <a:lnTo>
                      <a:pt x="1540" y="333"/>
                    </a:lnTo>
                    <a:lnTo>
                      <a:pt x="1538" y="333"/>
                    </a:lnTo>
                    <a:lnTo>
                      <a:pt x="1540" y="330"/>
                    </a:lnTo>
                    <a:lnTo>
                      <a:pt x="1540" y="328"/>
                    </a:lnTo>
                    <a:lnTo>
                      <a:pt x="1538" y="325"/>
                    </a:lnTo>
                    <a:lnTo>
                      <a:pt x="1533" y="325"/>
                    </a:lnTo>
                    <a:lnTo>
                      <a:pt x="1528" y="325"/>
                    </a:lnTo>
                    <a:lnTo>
                      <a:pt x="1520" y="325"/>
                    </a:lnTo>
                    <a:lnTo>
                      <a:pt x="1515" y="325"/>
                    </a:lnTo>
                    <a:lnTo>
                      <a:pt x="1510" y="325"/>
                    </a:lnTo>
                    <a:lnTo>
                      <a:pt x="1503" y="323"/>
                    </a:lnTo>
                    <a:lnTo>
                      <a:pt x="1500" y="323"/>
                    </a:lnTo>
                    <a:lnTo>
                      <a:pt x="1500" y="320"/>
                    </a:lnTo>
                    <a:lnTo>
                      <a:pt x="1498" y="318"/>
                    </a:lnTo>
                    <a:lnTo>
                      <a:pt x="1492" y="315"/>
                    </a:lnTo>
                    <a:lnTo>
                      <a:pt x="1485" y="315"/>
                    </a:lnTo>
                    <a:lnTo>
                      <a:pt x="1480" y="318"/>
                    </a:lnTo>
                    <a:lnTo>
                      <a:pt x="1475" y="323"/>
                    </a:lnTo>
                    <a:lnTo>
                      <a:pt x="1472" y="325"/>
                    </a:lnTo>
                    <a:lnTo>
                      <a:pt x="1467" y="325"/>
                    </a:lnTo>
                    <a:lnTo>
                      <a:pt x="1462" y="320"/>
                    </a:lnTo>
                    <a:lnTo>
                      <a:pt x="1460" y="318"/>
                    </a:lnTo>
                    <a:lnTo>
                      <a:pt x="1457" y="313"/>
                    </a:lnTo>
                    <a:lnTo>
                      <a:pt x="1455" y="310"/>
                    </a:lnTo>
                    <a:lnTo>
                      <a:pt x="1450" y="305"/>
                    </a:lnTo>
                    <a:lnTo>
                      <a:pt x="1442" y="300"/>
                    </a:lnTo>
                    <a:lnTo>
                      <a:pt x="1435" y="298"/>
                    </a:lnTo>
                    <a:lnTo>
                      <a:pt x="1429" y="298"/>
                    </a:lnTo>
                    <a:lnTo>
                      <a:pt x="1427" y="300"/>
                    </a:lnTo>
                    <a:lnTo>
                      <a:pt x="1419" y="303"/>
                    </a:lnTo>
                    <a:lnTo>
                      <a:pt x="1414" y="305"/>
                    </a:lnTo>
                    <a:lnTo>
                      <a:pt x="1414" y="308"/>
                    </a:lnTo>
                    <a:lnTo>
                      <a:pt x="1414" y="313"/>
                    </a:lnTo>
                    <a:lnTo>
                      <a:pt x="1409" y="315"/>
                    </a:lnTo>
                    <a:lnTo>
                      <a:pt x="1404" y="320"/>
                    </a:lnTo>
                    <a:lnTo>
                      <a:pt x="1397" y="320"/>
                    </a:lnTo>
                    <a:lnTo>
                      <a:pt x="1394" y="320"/>
                    </a:lnTo>
                    <a:lnTo>
                      <a:pt x="1392" y="315"/>
                    </a:lnTo>
                    <a:lnTo>
                      <a:pt x="1392" y="310"/>
                    </a:lnTo>
                    <a:lnTo>
                      <a:pt x="1389" y="305"/>
                    </a:lnTo>
                    <a:lnTo>
                      <a:pt x="1389" y="303"/>
                    </a:lnTo>
                    <a:lnTo>
                      <a:pt x="1387" y="298"/>
                    </a:lnTo>
                    <a:lnTo>
                      <a:pt x="1384" y="292"/>
                    </a:lnTo>
                    <a:lnTo>
                      <a:pt x="1382" y="290"/>
                    </a:lnTo>
                    <a:lnTo>
                      <a:pt x="1374" y="285"/>
                    </a:lnTo>
                    <a:lnTo>
                      <a:pt x="1366" y="285"/>
                    </a:lnTo>
                    <a:lnTo>
                      <a:pt x="1359" y="287"/>
                    </a:lnTo>
                    <a:lnTo>
                      <a:pt x="1354" y="292"/>
                    </a:lnTo>
                    <a:lnTo>
                      <a:pt x="1351" y="303"/>
                    </a:lnTo>
                    <a:lnTo>
                      <a:pt x="1349" y="313"/>
                    </a:lnTo>
                    <a:lnTo>
                      <a:pt x="1349" y="325"/>
                    </a:lnTo>
                    <a:lnTo>
                      <a:pt x="1354" y="343"/>
                    </a:lnTo>
                    <a:lnTo>
                      <a:pt x="1359" y="356"/>
                    </a:lnTo>
                    <a:lnTo>
                      <a:pt x="1356" y="353"/>
                    </a:lnTo>
                    <a:lnTo>
                      <a:pt x="1354" y="350"/>
                    </a:lnTo>
                    <a:lnTo>
                      <a:pt x="1349" y="345"/>
                    </a:lnTo>
                    <a:lnTo>
                      <a:pt x="1344" y="338"/>
                    </a:lnTo>
                    <a:lnTo>
                      <a:pt x="1341" y="330"/>
                    </a:lnTo>
                    <a:lnTo>
                      <a:pt x="1339" y="323"/>
                    </a:lnTo>
                    <a:lnTo>
                      <a:pt x="1339" y="310"/>
                    </a:lnTo>
                    <a:lnTo>
                      <a:pt x="1344" y="298"/>
                    </a:lnTo>
                    <a:lnTo>
                      <a:pt x="1344" y="290"/>
                    </a:lnTo>
                    <a:lnTo>
                      <a:pt x="1341" y="287"/>
                    </a:lnTo>
                    <a:lnTo>
                      <a:pt x="1336" y="287"/>
                    </a:lnTo>
                    <a:lnTo>
                      <a:pt x="1331" y="287"/>
                    </a:lnTo>
                    <a:lnTo>
                      <a:pt x="1324" y="290"/>
                    </a:lnTo>
                    <a:lnTo>
                      <a:pt x="1316" y="298"/>
                    </a:lnTo>
                    <a:lnTo>
                      <a:pt x="1311" y="310"/>
                    </a:lnTo>
                    <a:lnTo>
                      <a:pt x="1308" y="325"/>
                    </a:lnTo>
                    <a:lnTo>
                      <a:pt x="1308" y="335"/>
                    </a:lnTo>
                    <a:lnTo>
                      <a:pt x="1308" y="340"/>
                    </a:lnTo>
                    <a:lnTo>
                      <a:pt x="1308" y="345"/>
                    </a:lnTo>
                    <a:lnTo>
                      <a:pt x="1308" y="356"/>
                    </a:lnTo>
                    <a:lnTo>
                      <a:pt x="1308" y="361"/>
                    </a:lnTo>
                    <a:lnTo>
                      <a:pt x="1311" y="363"/>
                    </a:lnTo>
                    <a:lnTo>
                      <a:pt x="1316" y="366"/>
                    </a:lnTo>
                    <a:lnTo>
                      <a:pt x="1319" y="366"/>
                    </a:lnTo>
                    <a:lnTo>
                      <a:pt x="1321" y="366"/>
                    </a:lnTo>
                    <a:lnTo>
                      <a:pt x="1329" y="368"/>
                    </a:lnTo>
                    <a:lnTo>
                      <a:pt x="1334" y="371"/>
                    </a:lnTo>
                    <a:lnTo>
                      <a:pt x="1339" y="371"/>
                    </a:lnTo>
                    <a:lnTo>
                      <a:pt x="1341" y="373"/>
                    </a:lnTo>
                    <a:lnTo>
                      <a:pt x="1339" y="376"/>
                    </a:lnTo>
                    <a:lnTo>
                      <a:pt x="1334" y="376"/>
                    </a:lnTo>
                    <a:lnTo>
                      <a:pt x="1331" y="376"/>
                    </a:lnTo>
                    <a:lnTo>
                      <a:pt x="1326" y="376"/>
                    </a:lnTo>
                    <a:lnTo>
                      <a:pt x="1321" y="378"/>
                    </a:lnTo>
                    <a:lnTo>
                      <a:pt x="1316" y="381"/>
                    </a:lnTo>
                    <a:lnTo>
                      <a:pt x="1316" y="383"/>
                    </a:lnTo>
                    <a:lnTo>
                      <a:pt x="1319" y="386"/>
                    </a:lnTo>
                    <a:lnTo>
                      <a:pt x="1321" y="386"/>
                    </a:lnTo>
                    <a:lnTo>
                      <a:pt x="1326" y="388"/>
                    </a:lnTo>
                    <a:lnTo>
                      <a:pt x="1331" y="391"/>
                    </a:lnTo>
                    <a:lnTo>
                      <a:pt x="1334" y="393"/>
                    </a:lnTo>
                    <a:lnTo>
                      <a:pt x="1339" y="396"/>
                    </a:lnTo>
                    <a:lnTo>
                      <a:pt x="1341" y="396"/>
                    </a:lnTo>
                    <a:lnTo>
                      <a:pt x="1346" y="396"/>
                    </a:lnTo>
                    <a:lnTo>
                      <a:pt x="1351" y="393"/>
                    </a:lnTo>
                    <a:lnTo>
                      <a:pt x="1356" y="391"/>
                    </a:lnTo>
                    <a:lnTo>
                      <a:pt x="1359" y="393"/>
                    </a:lnTo>
                    <a:lnTo>
                      <a:pt x="1361" y="396"/>
                    </a:lnTo>
                    <a:lnTo>
                      <a:pt x="1371" y="398"/>
                    </a:lnTo>
                    <a:lnTo>
                      <a:pt x="1374" y="398"/>
                    </a:lnTo>
                    <a:lnTo>
                      <a:pt x="1366" y="436"/>
                    </a:lnTo>
                    <a:lnTo>
                      <a:pt x="1336" y="482"/>
                    </a:lnTo>
                    <a:lnTo>
                      <a:pt x="1326" y="426"/>
                    </a:lnTo>
                    <a:lnTo>
                      <a:pt x="1308" y="403"/>
                    </a:lnTo>
                    <a:lnTo>
                      <a:pt x="1288" y="431"/>
                    </a:lnTo>
                    <a:lnTo>
                      <a:pt x="1278" y="403"/>
                    </a:lnTo>
                    <a:lnTo>
                      <a:pt x="1258" y="368"/>
                    </a:lnTo>
                    <a:lnTo>
                      <a:pt x="1248" y="323"/>
                    </a:lnTo>
                    <a:lnTo>
                      <a:pt x="1215" y="270"/>
                    </a:lnTo>
                    <a:lnTo>
                      <a:pt x="1190" y="343"/>
                    </a:lnTo>
                    <a:lnTo>
                      <a:pt x="1190" y="368"/>
                    </a:lnTo>
                    <a:lnTo>
                      <a:pt x="1225" y="398"/>
                    </a:lnTo>
                    <a:lnTo>
                      <a:pt x="1230" y="431"/>
                    </a:lnTo>
                    <a:lnTo>
                      <a:pt x="1205" y="456"/>
                    </a:lnTo>
                    <a:lnTo>
                      <a:pt x="1190" y="446"/>
                    </a:lnTo>
                    <a:lnTo>
                      <a:pt x="1185" y="446"/>
                    </a:lnTo>
                    <a:lnTo>
                      <a:pt x="1185" y="444"/>
                    </a:lnTo>
                    <a:lnTo>
                      <a:pt x="1187" y="439"/>
                    </a:lnTo>
                    <a:lnTo>
                      <a:pt x="1185" y="434"/>
                    </a:lnTo>
                    <a:lnTo>
                      <a:pt x="1185" y="429"/>
                    </a:lnTo>
                    <a:lnTo>
                      <a:pt x="1182" y="424"/>
                    </a:lnTo>
                    <a:lnTo>
                      <a:pt x="1185" y="424"/>
                    </a:lnTo>
                    <a:lnTo>
                      <a:pt x="1187" y="424"/>
                    </a:lnTo>
                    <a:lnTo>
                      <a:pt x="1190" y="424"/>
                    </a:lnTo>
                    <a:lnTo>
                      <a:pt x="1192" y="424"/>
                    </a:lnTo>
                    <a:lnTo>
                      <a:pt x="1195" y="424"/>
                    </a:lnTo>
                    <a:lnTo>
                      <a:pt x="1198" y="419"/>
                    </a:lnTo>
                    <a:lnTo>
                      <a:pt x="1200" y="413"/>
                    </a:lnTo>
                    <a:lnTo>
                      <a:pt x="1198" y="408"/>
                    </a:lnTo>
                    <a:lnTo>
                      <a:pt x="1192" y="406"/>
                    </a:lnTo>
                    <a:lnTo>
                      <a:pt x="1190" y="403"/>
                    </a:lnTo>
                    <a:lnTo>
                      <a:pt x="1185" y="403"/>
                    </a:lnTo>
                    <a:lnTo>
                      <a:pt x="1180" y="398"/>
                    </a:lnTo>
                    <a:lnTo>
                      <a:pt x="1175" y="396"/>
                    </a:lnTo>
                    <a:lnTo>
                      <a:pt x="1170" y="391"/>
                    </a:lnTo>
                    <a:lnTo>
                      <a:pt x="1167" y="388"/>
                    </a:lnTo>
                    <a:lnTo>
                      <a:pt x="1165" y="383"/>
                    </a:lnTo>
                    <a:lnTo>
                      <a:pt x="1162" y="378"/>
                    </a:lnTo>
                    <a:lnTo>
                      <a:pt x="1162" y="373"/>
                    </a:lnTo>
                    <a:lnTo>
                      <a:pt x="1162" y="371"/>
                    </a:lnTo>
                    <a:lnTo>
                      <a:pt x="1165" y="368"/>
                    </a:lnTo>
                    <a:lnTo>
                      <a:pt x="1165" y="363"/>
                    </a:lnTo>
                    <a:lnTo>
                      <a:pt x="1162" y="356"/>
                    </a:lnTo>
                    <a:lnTo>
                      <a:pt x="1162" y="350"/>
                    </a:lnTo>
                    <a:lnTo>
                      <a:pt x="1160" y="343"/>
                    </a:lnTo>
                    <a:lnTo>
                      <a:pt x="1160" y="338"/>
                    </a:lnTo>
                    <a:lnTo>
                      <a:pt x="1157" y="333"/>
                    </a:lnTo>
                    <a:lnTo>
                      <a:pt x="1157" y="328"/>
                    </a:lnTo>
                    <a:lnTo>
                      <a:pt x="1160" y="325"/>
                    </a:lnTo>
                    <a:lnTo>
                      <a:pt x="1162" y="323"/>
                    </a:lnTo>
                    <a:lnTo>
                      <a:pt x="1165" y="323"/>
                    </a:lnTo>
                    <a:lnTo>
                      <a:pt x="1167" y="318"/>
                    </a:lnTo>
                    <a:lnTo>
                      <a:pt x="1172" y="310"/>
                    </a:lnTo>
                    <a:lnTo>
                      <a:pt x="1172" y="308"/>
                    </a:lnTo>
                    <a:lnTo>
                      <a:pt x="1172" y="305"/>
                    </a:lnTo>
                    <a:lnTo>
                      <a:pt x="1170" y="303"/>
                    </a:lnTo>
                    <a:lnTo>
                      <a:pt x="1165" y="300"/>
                    </a:lnTo>
                    <a:lnTo>
                      <a:pt x="1162" y="300"/>
                    </a:lnTo>
                    <a:lnTo>
                      <a:pt x="1157" y="300"/>
                    </a:lnTo>
                    <a:lnTo>
                      <a:pt x="1152" y="300"/>
                    </a:lnTo>
                    <a:lnTo>
                      <a:pt x="1147" y="300"/>
                    </a:lnTo>
                    <a:lnTo>
                      <a:pt x="1142" y="303"/>
                    </a:lnTo>
                    <a:lnTo>
                      <a:pt x="1145" y="305"/>
                    </a:lnTo>
                    <a:lnTo>
                      <a:pt x="1147" y="308"/>
                    </a:lnTo>
                    <a:lnTo>
                      <a:pt x="1150" y="310"/>
                    </a:lnTo>
                    <a:lnTo>
                      <a:pt x="1152" y="313"/>
                    </a:lnTo>
                    <a:lnTo>
                      <a:pt x="1150" y="313"/>
                    </a:lnTo>
                    <a:lnTo>
                      <a:pt x="1147" y="315"/>
                    </a:lnTo>
                    <a:lnTo>
                      <a:pt x="1145" y="313"/>
                    </a:lnTo>
                    <a:lnTo>
                      <a:pt x="1142" y="310"/>
                    </a:lnTo>
                    <a:lnTo>
                      <a:pt x="1137" y="310"/>
                    </a:lnTo>
                    <a:lnTo>
                      <a:pt x="1134" y="313"/>
                    </a:lnTo>
                    <a:lnTo>
                      <a:pt x="1132" y="315"/>
                    </a:lnTo>
                    <a:lnTo>
                      <a:pt x="1132" y="320"/>
                    </a:lnTo>
                    <a:lnTo>
                      <a:pt x="1132" y="323"/>
                    </a:lnTo>
                    <a:lnTo>
                      <a:pt x="1134" y="328"/>
                    </a:lnTo>
                    <a:lnTo>
                      <a:pt x="1137" y="330"/>
                    </a:lnTo>
                    <a:lnTo>
                      <a:pt x="1134" y="335"/>
                    </a:lnTo>
                    <a:lnTo>
                      <a:pt x="1132" y="340"/>
                    </a:lnTo>
                    <a:lnTo>
                      <a:pt x="1132" y="348"/>
                    </a:lnTo>
                    <a:lnTo>
                      <a:pt x="1129" y="353"/>
                    </a:lnTo>
                    <a:lnTo>
                      <a:pt x="1127" y="350"/>
                    </a:lnTo>
                    <a:lnTo>
                      <a:pt x="1124" y="343"/>
                    </a:lnTo>
                    <a:lnTo>
                      <a:pt x="1124" y="335"/>
                    </a:lnTo>
                    <a:lnTo>
                      <a:pt x="1124" y="328"/>
                    </a:lnTo>
                    <a:lnTo>
                      <a:pt x="1119" y="323"/>
                    </a:lnTo>
                    <a:lnTo>
                      <a:pt x="1117" y="320"/>
                    </a:lnTo>
                    <a:lnTo>
                      <a:pt x="1112" y="315"/>
                    </a:lnTo>
                    <a:lnTo>
                      <a:pt x="1109" y="315"/>
                    </a:lnTo>
                    <a:lnTo>
                      <a:pt x="1109" y="318"/>
                    </a:lnTo>
                    <a:lnTo>
                      <a:pt x="1112" y="323"/>
                    </a:lnTo>
                    <a:lnTo>
                      <a:pt x="1112" y="328"/>
                    </a:lnTo>
                    <a:lnTo>
                      <a:pt x="1109" y="328"/>
                    </a:lnTo>
                    <a:lnTo>
                      <a:pt x="1104" y="328"/>
                    </a:lnTo>
                    <a:lnTo>
                      <a:pt x="1099" y="325"/>
                    </a:lnTo>
                    <a:lnTo>
                      <a:pt x="1094" y="320"/>
                    </a:lnTo>
                    <a:lnTo>
                      <a:pt x="1092" y="315"/>
                    </a:lnTo>
                    <a:lnTo>
                      <a:pt x="1092" y="313"/>
                    </a:lnTo>
                    <a:lnTo>
                      <a:pt x="1087" y="313"/>
                    </a:lnTo>
                    <a:lnTo>
                      <a:pt x="1082" y="315"/>
                    </a:lnTo>
                    <a:lnTo>
                      <a:pt x="1079" y="315"/>
                    </a:lnTo>
                    <a:lnTo>
                      <a:pt x="1077" y="313"/>
                    </a:lnTo>
                    <a:lnTo>
                      <a:pt x="1079" y="310"/>
                    </a:lnTo>
                    <a:lnTo>
                      <a:pt x="1082" y="303"/>
                    </a:lnTo>
                    <a:lnTo>
                      <a:pt x="1082" y="300"/>
                    </a:lnTo>
                    <a:lnTo>
                      <a:pt x="1077" y="298"/>
                    </a:lnTo>
                    <a:lnTo>
                      <a:pt x="1071" y="300"/>
                    </a:lnTo>
                    <a:lnTo>
                      <a:pt x="1064" y="300"/>
                    </a:lnTo>
                    <a:lnTo>
                      <a:pt x="1056" y="303"/>
                    </a:lnTo>
                    <a:lnTo>
                      <a:pt x="1051" y="303"/>
                    </a:lnTo>
                    <a:lnTo>
                      <a:pt x="1049" y="305"/>
                    </a:lnTo>
                    <a:lnTo>
                      <a:pt x="1044" y="305"/>
                    </a:lnTo>
                    <a:lnTo>
                      <a:pt x="1039" y="308"/>
                    </a:lnTo>
                    <a:lnTo>
                      <a:pt x="1036" y="310"/>
                    </a:lnTo>
                    <a:lnTo>
                      <a:pt x="1036" y="315"/>
                    </a:lnTo>
                    <a:lnTo>
                      <a:pt x="1034" y="320"/>
                    </a:lnTo>
                    <a:lnTo>
                      <a:pt x="1029" y="323"/>
                    </a:lnTo>
                    <a:lnTo>
                      <a:pt x="1024" y="323"/>
                    </a:lnTo>
                    <a:lnTo>
                      <a:pt x="1021" y="325"/>
                    </a:lnTo>
                    <a:lnTo>
                      <a:pt x="1021" y="330"/>
                    </a:lnTo>
                    <a:lnTo>
                      <a:pt x="1024" y="333"/>
                    </a:lnTo>
                    <a:lnTo>
                      <a:pt x="1029" y="338"/>
                    </a:lnTo>
                    <a:lnTo>
                      <a:pt x="1034" y="343"/>
                    </a:lnTo>
                    <a:lnTo>
                      <a:pt x="1036" y="345"/>
                    </a:lnTo>
                    <a:lnTo>
                      <a:pt x="1039" y="345"/>
                    </a:lnTo>
                    <a:lnTo>
                      <a:pt x="1039" y="350"/>
                    </a:lnTo>
                    <a:lnTo>
                      <a:pt x="1039" y="353"/>
                    </a:lnTo>
                    <a:lnTo>
                      <a:pt x="1034" y="356"/>
                    </a:lnTo>
                    <a:lnTo>
                      <a:pt x="1026" y="353"/>
                    </a:lnTo>
                    <a:lnTo>
                      <a:pt x="1021" y="356"/>
                    </a:lnTo>
                    <a:lnTo>
                      <a:pt x="1021" y="358"/>
                    </a:lnTo>
                    <a:lnTo>
                      <a:pt x="1021" y="361"/>
                    </a:lnTo>
                    <a:lnTo>
                      <a:pt x="1021" y="366"/>
                    </a:lnTo>
                    <a:lnTo>
                      <a:pt x="1024" y="371"/>
                    </a:lnTo>
                    <a:lnTo>
                      <a:pt x="1026" y="373"/>
                    </a:lnTo>
                    <a:lnTo>
                      <a:pt x="1031" y="373"/>
                    </a:lnTo>
                    <a:lnTo>
                      <a:pt x="1036" y="373"/>
                    </a:lnTo>
                    <a:lnTo>
                      <a:pt x="1044" y="373"/>
                    </a:lnTo>
                    <a:lnTo>
                      <a:pt x="1051" y="376"/>
                    </a:lnTo>
                    <a:lnTo>
                      <a:pt x="1054" y="376"/>
                    </a:lnTo>
                    <a:lnTo>
                      <a:pt x="1059" y="376"/>
                    </a:lnTo>
                    <a:lnTo>
                      <a:pt x="1069" y="378"/>
                    </a:lnTo>
                    <a:lnTo>
                      <a:pt x="1077" y="381"/>
                    </a:lnTo>
                    <a:lnTo>
                      <a:pt x="1082" y="386"/>
                    </a:lnTo>
                    <a:lnTo>
                      <a:pt x="1082" y="391"/>
                    </a:lnTo>
                    <a:lnTo>
                      <a:pt x="1079" y="396"/>
                    </a:lnTo>
                    <a:lnTo>
                      <a:pt x="1079" y="398"/>
                    </a:lnTo>
                    <a:lnTo>
                      <a:pt x="1077" y="398"/>
                    </a:lnTo>
                    <a:lnTo>
                      <a:pt x="1071" y="396"/>
                    </a:lnTo>
                    <a:lnTo>
                      <a:pt x="1066" y="396"/>
                    </a:lnTo>
                    <a:lnTo>
                      <a:pt x="1059" y="393"/>
                    </a:lnTo>
                    <a:lnTo>
                      <a:pt x="1054" y="388"/>
                    </a:lnTo>
                    <a:lnTo>
                      <a:pt x="1049" y="388"/>
                    </a:lnTo>
                    <a:lnTo>
                      <a:pt x="1044" y="386"/>
                    </a:lnTo>
                    <a:lnTo>
                      <a:pt x="1039" y="383"/>
                    </a:lnTo>
                    <a:lnTo>
                      <a:pt x="1034" y="383"/>
                    </a:lnTo>
                    <a:lnTo>
                      <a:pt x="1026" y="383"/>
                    </a:lnTo>
                    <a:lnTo>
                      <a:pt x="1021" y="383"/>
                    </a:lnTo>
                    <a:lnTo>
                      <a:pt x="1019" y="383"/>
                    </a:lnTo>
                    <a:lnTo>
                      <a:pt x="1019" y="388"/>
                    </a:lnTo>
                    <a:lnTo>
                      <a:pt x="1019" y="393"/>
                    </a:lnTo>
                    <a:lnTo>
                      <a:pt x="1019" y="398"/>
                    </a:lnTo>
                    <a:lnTo>
                      <a:pt x="1019" y="403"/>
                    </a:lnTo>
                    <a:lnTo>
                      <a:pt x="1021" y="406"/>
                    </a:lnTo>
                    <a:lnTo>
                      <a:pt x="1026" y="406"/>
                    </a:lnTo>
                    <a:lnTo>
                      <a:pt x="1031" y="408"/>
                    </a:lnTo>
                    <a:lnTo>
                      <a:pt x="1036" y="413"/>
                    </a:lnTo>
                    <a:lnTo>
                      <a:pt x="1044" y="419"/>
                    </a:lnTo>
                    <a:lnTo>
                      <a:pt x="1049" y="424"/>
                    </a:lnTo>
                    <a:lnTo>
                      <a:pt x="1049" y="429"/>
                    </a:lnTo>
                    <a:lnTo>
                      <a:pt x="1051" y="434"/>
                    </a:lnTo>
                    <a:lnTo>
                      <a:pt x="1051" y="439"/>
                    </a:lnTo>
                    <a:lnTo>
                      <a:pt x="1054" y="441"/>
                    </a:lnTo>
                    <a:lnTo>
                      <a:pt x="1056" y="441"/>
                    </a:lnTo>
                    <a:lnTo>
                      <a:pt x="1059" y="441"/>
                    </a:lnTo>
                    <a:lnTo>
                      <a:pt x="1064" y="444"/>
                    </a:lnTo>
                    <a:lnTo>
                      <a:pt x="1066" y="444"/>
                    </a:lnTo>
                    <a:lnTo>
                      <a:pt x="1071" y="446"/>
                    </a:lnTo>
                    <a:lnTo>
                      <a:pt x="1074" y="446"/>
                    </a:lnTo>
                    <a:lnTo>
                      <a:pt x="1077" y="446"/>
                    </a:lnTo>
                    <a:lnTo>
                      <a:pt x="1079" y="446"/>
                    </a:lnTo>
                    <a:lnTo>
                      <a:pt x="1084" y="446"/>
                    </a:lnTo>
                    <a:lnTo>
                      <a:pt x="1087" y="444"/>
                    </a:lnTo>
                    <a:lnTo>
                      <a:pt x="1094" y="444"/>
                    </a:lnTo>
                    <a:lnTo>
                      <a:pt x="1102" y="441"/>
                    </a:lnTo>
                    <a:lnTo>
                      <a:pt x="1107" y="439"/>
                    </a:lnTo>
                    <a:lnTo>
                      <a:pt x="1114" y="439"/>
                    </a:lnTo>
                    <a:lnTo>
                      <a:pt x="1119" y="436"/>
                    </a:lnTo>
                    <a:lnTo>
                      <a:pt x="1124" y="434"/>
                    </a:lnTo>
                    <a:lnTo>
                      <a:pt x="1129" y="429"/>
                    </a:lnTo>
                    <a:lnTo>
                      <a:pt x="1132" y="426"/>
                    </a:lnTo>
                    <a:lnTo>
                      <a:pt x="1134" y="429"/>
                    </a:lnTo>
                    <a:lnTo>
                      <a:pt x="1137" y="429"/>
                    </a:lnTo>
                    <a:lnTo>
                      <a:pt x="1142" y="434"/>
                    </a:lnTo>
                    <a:lnTo>
                      <a:pt x="1145" y="434"/>
                    </a:lnTo>
                    <a:lnTo>
                      <a:pt x="1147" y="439"/>
                    </a:lnTo>
                    <a:lnTo>
                      <a:pt x="1152" y="441"/>
                    </a:lnTo>
                    <a:lnTo>
                      <a:pt x="1157" y="444"/>
                    </a:lnTo>
                    <a:lnTo>
                      <a:pt x="1160" y="449"/>
                    </a:lnTo>
                    <a:lnTo>
                      <a:pt x="1167" y="451"/>
                    </a:lnTo>
                    <a:lnTo>
                      <a:pt x="1157" y="471"/>
                    </a:lnTo>
                    <a:lnTo>
                      <a:pt x="1122" y="461"/>
                    </a:lnTo>
                    <a:lnTo>
                      <a:pt x="1069" y="461"/>
                    </a:lnTo>
                    <a:lnTo>
                      <a:pt x="1039" y="441"/>
                    </a:lnTo>
                    <a:lnTo>
                      <a:pt x="991" y="451"/>
                    </a:lnTo>
                    <a:lnTo>
                      <a:pt x="996" y="466"/>
                    </a:lnTo>
                    <a:lnTo>
                      <a:pt x="1001" y="497"/>
                    </a:lnTo>
                    <a:lnTo>
                      <a:pt x="986" y="492"/>
                    </a:lnTo>
                    <a:lnTo>
                      <a:pt x="958" y="461"/>
                    </a:lnTo>
                    <a:lnTo>
                      <a:pt x="903" y="471"/>
                    </a:lnTo>
                    <a:lnTo>
                      <a:pt x="875" y="451"/>
                    </a:lnTo>
                    <a:lnTo>
                      <a:pt x="885" y="431"/>
                    </a:lnTo>
                    <a:lnTo>
                      <a:pt x="850" y="421"/>
                    </a:lnTo>
                    <a:lnTo>
                      <a:pt x="807" y="398"/>
                    </a:lnTo>
                    <a:lnTo>
                      <a:pt x="749" y="383"/>
                    </a:lnTo>
                    <a:lnTo>
                      <a:pt x="713" y="393"/>
                    </a:lnTo>
                    <a:lnTo>
                      <a:pt x="676" y="353"/>
                    </a:lnTo>
                    <a:lnTo>
                      <a:pt x="577" y="398"/>
                    </a:lnTo>
                    <a:lnTo>
                      <a:pt x="550" y="426"/>
                    </a:lnTo>
                    <a:lnTo>
                      <a:pt x="509" y="416"/>
                    </a:lnTo>
                    <a:lnTo>
                      <a:pt x="482" y="388"/>
                    </a:lnTo>
                    <a:lnTo>
                      <a:pt x="451" y="378"/>
                    </a:lnTo>
                    <a:lnTo>
                      <a:pt x="439" y="378"/>
                    </a:lnTo>
                    <a:lnTo>
                      <a:pt x="424" y="363"/>
                    </a:lnTo>
                    <a:lnTo>
                      <a:pt x="376" y="368"/>
                    </a:lnTo>
                    <a:lnTo>
                      <a:pt x="308" y="338"/>
                    </a:lnTo>
                    <a:lnTo>
                      <a:pt x="277" y="343"/>
                    </a:lnTo>
                    <a:lnTo>
                      <a:pt x="252" y="328"/>
                    </a:lnTo>
                    <a:lnTo>
                      <a:pt x="245" y="310"/>
                    </a:lnTo>
                    <a:lnTo>
                      <a:pt x="199" y="295"/>
                    </a:lnTo>
                    <a:lnTo>
                      <a:pt x="171" y="315"/>
                    </a:lnTo>
                    <a:lnTo>
                      <a:pt x="131" y="333"/>
                    </a:lnTo>
                    <a:lnTo>
                      <a:pt x="98" y="353"/>
                    </a:lnTo>
                    <a:lnTo>
                      <a:pt x="78" y="403"/>
                    </a:lnTo>
                    <a:lnTo>
                      <a:pt x="35" y="413"/>
                    </a:lnTo>
                    <a:lnTo>
                      <a:pt x="35" y="446"/>
                    </a:lnTo>
                    <a:lnTo>
                      <a:pt x="68" y="487"/>
                    </a:lnTo>
                    <a:lnTo>
                      <a:pt x="98" y="502"/>
                    </a:lnTo>
                    <a:lnTo>
                      <a:pt x="98" y="522"/>
                    </a:lnTo>
                    <a:lnTo>
                      <a:pt x="78" y="532"/>
                    </a:lnTo>
                    <a:lnTo>
                      <a:pt x="50" y="522"/>
                    </a:lnTo>
                    <a:lnTo>
                      <a:pt x="0" y="560"/>
                    </a:lnTo>
                    <a:lnTo>
                      <a:pt x="15" y="575"/>
                    </a:lnTo>
                    <a:lnTo>
                      <a:pt x="35" y="595"/>
                    </a:lnTo>
                    <a:lnTo>
                      <a:pt x="83" y="595"/>
                    </a:lnTo>
                    <a:lnTo>
                      <a:pt x="118" y="600"/>
                    </a:lnTo>
                    <a:lnTo>
                      <a:pt x="103" y="635"/>
                    </a:lnTo>
                    <a:lnTo>
                      <a:pt x="63" y="653"/>
                    </a:lnTo>
                    <a:lnTo>
                      <a:pt x="30" y="673"/>
                    </a:lnTo>
                    <a:lnTo>
                      <a:pt x="25" y="698"/>
                    </a:lnTo>
                    <a:lnTo>
                      <a:pt x="63" y="724"/>
                    </a:lnTo>
                    <a:lnTo>
                      <a:pt x="68" y="751"/>
                    </a:lnTo>
                    <a:lnTo>
                      <a:pt x="93" y="761"/>
                    </a:lnTo>
                    <a:lnTo>
                      <a:pt x="98" y="797"/>
                    </a:lnTo>
                    <a:lnTo>
                      <a:pt x="136" y="792"/>
                    </a:lnTo>
                    <a:lnTo>
                      <a:pt x="182" y="792"/>
                    </a:lnTo>
                    <a:lnTo>
                      <a:pt x="156" y="840"/>
                    </a:lnTo>
                    <a:lnTo>
                      <a:pt x="78" y="905"/>
                    </a:lnTo>
                    <a:lnTo>
                      <a:pt x="166" y="860"/>
                    </a:lnTo>
                    <a:lnTo>
                      <a:pt x="234" y="787"/>
                    </a:lnTo>
                    <a:lnTo>
                      <a:pt x="229" y="772"/>
                    </a:lnTo>
                    <a:lnTo>
                      <a:pt x="272" y="719"/>
                    </a:lnTo>
                    <a:lnTo>
                      <a:pt x="282" y="741"/>
                    </a:lnTo>
                    <a:lnTo>
                      <a:pt x="287" y="766"/>
                    </a:lnTo>
                    <a:lnTo>
                      <a:pt x="320" y="741"/>
                    </a:lnTo>
                    <a:lnTo>
                      <a:pt x="355" y="719"/>
                    </a:lnTo>
                    <a:lnTo>
                      <a:pt x="371" y="731"/>
                    </a:lnTo>
                    <a:lnTo>
                      <a:pt x="451" y="746"/>
                    </a:lnTo>
                    <a:lnTo>
                      <a:pt x="504" y="772"/>
                    </a:lnTo>
                    <a:lnTo>
                      <a:pt x="545" y="751"/>
                    </a:lnTo>
                    <a:lnTo>
                      <a:pt x="603" y="855"/>
                    </a:lnTo>
                    <a:lnTo>
                      <a:pt x="640" y="880"/>
                    </a:lnTo>
                    <a:lnTo>
                      <a:pt x="635" y="920"/>
                    </a:lnTo>
                    <a:lnTo>
                      <a:pt x="650" y="953"/>
                    </a:lnTo>
                    <a:lnTo>
                      <a:pt x="691" y="1009"/>
                    </a:lnTo>
                    <a:lnTo>
                      <a:pt x="749" y="1046"/>
                    </a:lnTo>
                    <a:lnTo>
                      <a:pt x="754" y="1072"/>
                    </a:lnTo>
                    <a:lnTo>
                      <a:pt x="759" y="1102"/>
                    </a:lnTo>
                    <a:lnTo>
                      <a:pt x="744" y="1112"/>
                    </a:lnTo>
                    <a:lnTo>
                      <a:pt x="749" y="1092"/>
                    </a:lnTo>
                    <a:lnTo>
                      <a:pt x="719" y="1082"/>
                    </a:lnTo>
                    <a:lnTo>
                      <a:pt x="734" y="1137"/>
                    </a:lnTo>
                    <a:lnTo>
                      <a:pt x="729" y="1180"/>
                    </a:lnTo>
                    <a:lnTo>
                      <a:pt x="719" y="1220"/>
                    </a:lnTo>
                    <a:lnTo>
                      <a:pt x="729" y="1253"/>
                    </a:lnTo>
                    <a:lnTo>
                      <a:pt x="729" y="1273"/>
                    </a:lnTo>
                    <a:lnTo>
                      <a:pt x="754" y="1324"/>
                    </a:lnTo>
                    <a:lnTo>
                      <a:pt x="774" y="1359"/>
                    </a:lnTo>
                    <a:lnTo>
                      <a:pt x="792" y="1387"/>
                    </a:lnTo>
                    <a:lnTo>
                      <a:pt x="837" y="1417"/>
                    </a:lnTo>
                    <a:lnTo>
                      <a:pt x="842" y="1427"/>
                    </a:lnTo>
                    <a:lnTo>
                      <a:pt x="845" y="1427"/>
                    </a:lnTo>
                    <a:lnTo>
                      <a:pt x="875" y="1483"/>
                    </a:lnTo>
                    <a:lnTo>
                      <a:pt x="895" y="1515"/>
                    </a:lnTo>
                    <a:lnTo>
                      <a:pt x="890" y="1525"/>
                    </a:lnTo>
                    <a:lnTo>
                      <a:pt x="928" y="1551"/>
                    </a:lnTo>
                    <a:lnTo>
                      <a:pt x="933" y="1576"/>
                    </a:lnTo>
                    <a:lnTo>
                      <a:pt x="948" y="1586"/>
                    </a:lnTo>
                    <a:lnTo>
                      <a:pt x="968" y="1606"/>
                    </a:lnTo>
                    <a:lnTo>
                      <a:pt x="976" y="1591"/>
                    </a:lnTo>
                    <a:lnTo>
                      <a:pt x="953" y="1576"/>
                    </a:lnTo>
                    <a:lnTo>
                      <a:pt x="933" y="1530"/>
                    </a:lnTo>
                    <a:lnTo>
                      <a:pt x="895" y="1477"/>
                    </a:lnTo>
                    <a:lnTo>
                      <a:pt x="885" y="1447"/>
                    </a:lnTo>
                    <a:lnTo>
                      <a:pt x="913" y="1457"/>
                    </a:lnTo>
                    <a:lnTo>
                      <a:pt x="938" y="1510"/>
                    </a:lnTo>
                    <a:lnTo>
                      <a:pt x="948" y="1525"/>
                    </a:lnTo>
                    <a:lnTo>
                      <a:pt x="976" y="1541"/>
                    </a:lnTo>
                    <a:lnTo>
                      <a:pt x="976" y="1556"/>
                    </a:lnTo>
                    <a:lnTo>
                      <a:pt x="996" y="1566"/>
                    </a:lnTo>
                    <a:lnTo>
                      <a:pt x="1006" y="1581"/>
                    </a:lnTo>
                    <a:lnTo>
                      <a:pt x="1031" y="1606"/>
                    </a:lnTo>
                    <a:lnTo>
                      <a:pt x="1036" y="1644"/>
                    </a:lnTo>
                    <a:lnTo>
                      <a:pt x="1036" y="1659"/>
                    </a:lnTo>
                    <a:lnTo>
                      <a:pt x="1104" y="1699"/>
                    </a:lnTo>
                    <a:lnTo>
                      <a:pt x="1137" y="1717"/>
                    </a:lnTo>
                    <a:lnTo>
                      <a:pt x="1195" y="1732"/>
                    </a:lnTo>
                    <a:lnTo>
                      <a:pt x="1210" y="1727"/>
                    </a:lnTo>
                    <a:lnTo>
                      <a:pt x="1225" y="1727"/>
                    </a:lnTo>
                    <a:lnTo>
                      <a:pt x="1250" y="1747"/>
                    </a:lnTo>
                    <a:lnTo>
                      <a:pt x="1256" y="1755"/>
                    </a:lnTo>
                    <a:lnTo>
                      <a:pt x="1288" y="1760"/>
                    </a:lnTo>
                    <a:lnTo>
                      <a:pt x="1303" y="1755"/>
                    </a:lnTo>
                    <a:lnTo>
                      <a:pt x="1303" y="1752"/>
                    </a:lnTo>
                    <a:lnTo>
                      <a:pt x="1331" y="1767"/>
                    </a:lnTo>
                    <a:lnTo>
                      <a:pt x="1361" y="1755"/>
                    </a:lnTo>
                    <a:lnTo>
                      <a:pt x="1329" y="1767"/>
                    </a:lnTo>
                    <a:lnTo>
                      <a:pt x="1356" y="1810"/>
                    </a:lnTo>
                    <a:lnTo>
                      <a:pt x="1366" y="1820"/>
                    </a:lnTo>
                    <a:lnTo>
                      <a:pt x="1414" y="1851"/>
                    </a:lnTo>
                    <a:lnTo>
                      <a:pt x="1419" y="1830"/>
                    </a:lnTo>
                    <a:lnTo>
                      <a:pt x="1404" y="1810"/>
                    </a:lnTo>
                    <a:close/>
                    <a:moveTo>
                      <a:pt x="1268" y="1722"/>
                    </a:moveTo>
                    <a:lnTo>
                      <a:pt x="1268" y="1722"/>
                    </a:lnTo>
                    <a:lnTo>
                      <a:pt x="1281" y="1722"/>
                    </a:lnTo>
                    <a:lnTo>
                      <a:pt x="1283" y="1722"/>
                    </a:lnTo>
                    <a:lnTo>
                      <a:pt x="1268" y="1722"/>
                    </a:lnTo>
                    <a:close/>
                    <a:moveTo>
                      <a:pt x="1593" y="1692"/>
                    </a:moveTo>
                    <a:lnTo>
                      <a:pt x="1614" y="1692"/>
                    </a:lnTo>
                    <a:lnTo>
                      <a:pt x="1629" y="1679"/>
                    </a:lnTo>
                    <a:lnTo>
                      <a:pt x="1671" y="1687"/>
                    </a:lnTo>
                    <a:lnTo>
                      <a:pt x="1651" y="1674"/>
                    </a:lnTo>
                    <a:lnTo>
                      <a:pt x="1619" y="1659"/>
                    </a:lnTo>
                    <a:lnTo>
                      <a:pt x="1578" y="1659"/>
                    </a:lnTo>
                    <a:lnTo>
                      <a:pt x="1578" y="1669"/>
                    </a:lnTo>
                    <a:lnTo>
                      <a:pt x="1556" y="1674"/>
                    </a:lnTo>
                    <a:lnTo>
                      <a:pt x="1583" y="1687"/>
                    </a:lnTo>
                    <a:lnTo>
                      <a:pt x="1593" y="1692"/>
                    </a:lnTo>
                    <a:close/>
                    <a:moveTo>
                      <a:pt x="1520" y="1634"/>
                    </a:moveTo>
                    <a:lnTo>
                      <a:pt x="1520" y="1634"/>
                    </a:lnTo>
                    <a:lnTo>
                      <a:pt x="1513" y="1624"/>
                    </a:lnTo>
                    <a:lnTo>
                      <a:pt x="1510" y="1619"/>
                    </a:lnTo>
                    <a:lnTo>
                      <a:pt x="1472" y="1604"/>
                    </a:lnTo>
                    <a:lnTo>
                      <a:pt x="1414" y="1604"/>
                    </a:lnTo>
                    <a:lnTo>
                      <a:pt x="1382" y="1609"/>
                    </a:lnTo>
                    <a:lnTo>
                      <a:pt x="1371" y="1619"/>
                    </a:lnTo>
                    <a:lnTo>
                      <a:pt x="1397" y="1624"/>
                    </a:lnTo>
                    <a:lnTo>
                      <a:pt x="1419" y="1624"/>
                    </a:lnTo>
                    <a:lnTo>
                      <a:pt x="1450" y="1624"/>
                    </a:lnTo>
                    <a:lnTo>
                      <a:pt x="1482" y="1629"/>
                    </a:lnTo>
                    <a:lnTo>
                      <a:pt x="1492" y="1644"/>
                    </a:lnTo>
                    <a:lnTo>
                      <a:pt x="1503" y="1654"/>
                    </a:lnTo>
                    <a:lnTo>
                      <a:pt x="1545" y="1654"/>
                    </a:lnTo>
                    <a:lnTo>
                      <a:pt x="1553" y="1654"/>
                    </a:lnTo>
                    <a:lnTo>
                      <a:pt x="1556" y="1651"/>
                    </a:lnTo>
                    <a:lnTo>
                      <a:pt x="1556" y="1649"/>
                    </a:lnTo>
                    <a:lnTo>
                      <a:pt x="1545" y="1639"/>
                    </a:lnTo>
                    <a:lnTo>
                      <a:pt x="1538" y="1639"/>
                    </a:lnTo>
                    <a:lnTo>
                      <a:pt x="1528" y="1636"/>
                    </a:lnTo>
                    <a:lnTo>
                      <a:pt x="1520" y="1634"/>
                    </a:lnTo>
                    <a:close/>
                    <a:moveTo>
                      <a:pt x="1704" y="1717"/>
                    </a:moveTo>
                    <a:lnTo>
                      <a:pt x="1729" y="1722"/>
                    </a:lnTo>
                    <a:lnTo>
                      <a:pt x="1729" y="1709"/>
                    </a:lnTo>
                    <a:lnTo>
                      <a:pt x="1707" y="1709"/>
                    </a:lnTo>
                    <a:lnTo>
                      <a:pt x="1704" y="1717"/>
                    </a:lnTo>
                    <a:close/>
                    <a:moveTo>
                      <a:pt x="1452" y="1861"/>
                    </a:moveTo>
                    <a:lnTo>
                      <a:pt x="1452" y="1861"/>
                    </a:lnTo>
                    <a:lnTo>
                      <a:pt x="1467" y="1846"/>
                    </a:lnTo>
                    <a:lnTo>
                      <a:pt x="1487" y="1851"/>
                    </a:lnTo>
                    <a:lnTo>
                      <a:pt x="1492" y="1866"/>
                    </a:lnTo>
                    <a:lnTo>
                      <a:pt x="1508" y="1851"/>
                    </a:lnTo>
                    <a:lnTo>
                      <a:pt x="1487" y="1836"/>
                    </a:lnTo>
                    <a:lnTo>
                      <a:pt x="1462" y="1836"/>
                    </a:lnTo>
                    <a:lnTo>
                      <a:pt x="1445" y="1838"/>
                    </a:lnTo>
                    <a:lnTo>
                      <a:pt x="1432" y="1838"/>
                    </a:lnTo>
                    <a:lnTo>
                      <a:pt x="1424" y="1836"/>
                    </a:lnTo>
                    <a:lnTo>
                      <a:pt x="1419" y="1836"/>
                    </a:lnTo>
                    <a:lnTo>
                      <a:pt x="1419" y="1830"/>
                    </a:lnTo>
                    <a:lnTo>
                      <a:pt x="1414" y="1851"/>
                    </a:lnTo>
                    <a:lnTo>
                      <a:pt x="1435" y="1871"/>
                    </a:lnTo>
                    <a:lnTo>
                      <a:pt x="1445" y="1871"/>
                    </a:lnTo>
                    <a:lnTo>
                      <a:pt x="1452" y="1861"/>
                    </a:lnTo>
                    <a:close/>
                    <a:moveTo>
                      <a:pt x="2201" y="2073"/>
                    </a:moveTo>
                    <a:lnTo>
                      <a:pt x="2201" y="2073"/>
                    </a:lnTo>
                    <a:lnTo>
                      <a:pt x="2168" y="2062"/>
                    </a:lnTo>
                    <a:lnTo>
                      <a:pt x="2123" y="2037"/>
                    </a:lnTo>
                    <a:lnTo>
                      <a:pt x="2070" y="2032"/>
                    </a:lnTo>
                    <a:lnTo>
                      <a:pt x="2055" y="2027"/>
                    </a:lnTo>
                    <a:lnTo>
                      <a:pt x="2042" y="2012"/>
                    </a:lnTo>
                    <a:lnTo>
                      <a:pt x="2002" y="1997"/>
                    </a:lnTo>
                    <a:lnTo>
                      <a:pt x="1964" y="1974"/>
                    </a:lnTo>
                    <a:lnTo>
                      <a:pt x="1959" y="1954"/>
                    </a:lnTo>
                    <a:lnTo>
                      <a:pt x="1944" y="1914"/>
                    </a:lnTo>
                    <a:lnTo>
                      <a:pt x="1939" y="1914"/>
                    </a:lnTo>
                    <a:lnTo>
                      <a:pt x="1903" y="1893"/>
                    </a:lnTo>
                    <a:lnTo>
                      <a:pt x="1891" y="1893"/>
                    </a:lnTo>
                    <a:lnTo>
                      <a:pt x="1891" y="1896"/>
                    </a:lnTo>
                    <a:lnTo>
                      <a:pt x="1891" y="1893"/>
                    </a:lnTo>
                    <a:lnTo>
                      <a:pt x="1848" y="1888"/>
                    </a:lnTo>
                    <a:lnTo>
                      <a:pt x="1848" y="1883"/>
                    </a:lnTo>
                    <a:lnTo>
                      <a:pt x="1848" y="1888"/>
                    </a:lnTo>
                    <a:lnTo>
                      <a:pt x="1848" y="1881"/>
                    </a:lnTo>
                    <a:lnTo>
                      <a:pt x="1828" y="1876"/>
                    </a:lnTo>
                    <a:lnTo>
                      <a:pt x="1823" y="1861"/>
                    </a:lnTo>
                    <a:lnTo>
                      <a:pt x="1803" y="1846"/>
                    </a:lnTo>
                    <a:lnTo>
                      <a:pt x="1798" y="1846"/>
                    </a:lnTo>
                    <a:lnTo>
                      <a:pt x="1782" y="1841"/>
                    </a:lnTo>
                    <a:lnTo>
                      <a:pt x="1777" y="1830"/>
                    </a:lnTo>
                    <a:lnTo>
                      <a:pt x="1745" y="1815"/>
                    </a:lnTo>
                    <a:lnTo>
                      <a:pt x="1694" y="1820"/>
                    </a:lnTo>
                    <a:lnTo>
                      <a:pt x="1666" y="1815"/>
                    </a:lnTo>
                    <a:lnTo>
                      <a:pt x="1661" y="1805"/>
                    </a:lnTo>
                    <a:lnTo>
                      <a:pt x="1636" y="1800"/>
                    </a:lnTo>
                    <a:lnTo>
                      <a:pt x="1608" y="1805"/>
                    </a:lnTo>
                    <a:lnTo>
                      <a:pt x="1606" y="1803"/>
                    </a:lnTo>
                    <a:lnTo>
                      <a:pt x="1606" y="1798"/>
                    </a:lnTo>
                    <a:lnTo>
                      <a:pt x="1603" y="1790"/>
                    </a:lnTo>
                    <a:lnTo>
                      <a:pt x="1591" y="1795"/>
                    </a:lnTo>
                    <a:lnTo>
                      <a:pt x="1603" y="1790"/>
                    </a:lnTo>
                    <a:lnTo>
                      <a:pt x="1603" y="1785"/>
                    </a:lnTo>
                    <a:lnTo>
                      <a:pt x="1566" y="1795"/>
                    </a:lnTo>
                    <a:lnTo>
                      <a:pt x="1545" y="1805"/>
                    </a:lnTo>
                    <a:lnTo>
                      <a:pt x="1535" y="1830"/>
                    </a:lnTo>
                    <a:lnTo>
                      <a:pt x="1525" y="1836"/>
                    </a:lnTo>
                    <a:lnTo>
                      <a:pt x="1508" y="1851"/>
                    </a:lnTo>
                    <a:lnTo>
                      <a:pt x="1492" y="1866"/>
                    </a:lnTo>
                    <a:lnTo>
                      <a:pt x="1498" y="1878"/>
                    </a:lnTo>
                    <a:lnTo>
                      <a:pt x="1503" y="1904"/>
                    </a:lnTo>
                    <a:lnTo>
                      <a:pt x="1503" y="1919"/>
                    </a:lnTo>
                    <a:lnTo>
                      <a:pt x="1508" y="1939"/>
                    </a:lnTo>
                    <a:lnTo>
                      <a:pt x="1487" y="1954"/>
                    </a:lnTo>
                    <a:lnTo>
                      <a:pt x="1477" y="1964"/>
                    </a:lnTo>
                    <a:lnTo>
                      <a:pt x="1472" y="1974"/>
                    </a:lnTo>
                    <a:lnTo>
                      <a:pt x="1450" y="2022"/>
                    </a:lnTo>
                    <a:lnTo>
                      <a:pt x="1462" y="2042"/>
                    </a:lnTo>
                    <a:lnTo>
                      <a:pt x="1450" y="2047"/>
                    </a:lnTo>
                    <a:lnTo>
                      <a:pt x="1452" y="2047"/>
                    </a:lnTo>
                    <a:lnTo>
                      <a:pt x="1435" y="2057"/>
                    </a:lnTo>
                    <a:lnTo>
                      <a:pt x="1452" y="2093"/>
                    </a:lnTo>
                    <a:lnTo>
                      <a:pt x="1482" y="2146"/>
                    </a:lnTo>
                    <a:lnTo>
                      <a:pt x="1515" y="2211"/>
                    </a:lnTo>
                    <a:lnTo>
                      <a:pt x="1515" y="2221"/>
                    </a:lnTo>
                    <a:lnTo>
                      <a:pt x="1626" y="2284"/>
                    </a:lnTo>
                    <a:lnTo>
                      <a:pt x="1631" y="2284"/>
                    </a:lnTo>
                    <a:lnTo>
                      <a:pt x="1631" y="2282"/>
                    </a:lnTo>
                    <a:lnTo>
                      <a:pt x="1634" y="2279"/>
                    </a:lnTo>
                    <a:lnTo>
                      <a:pt x="1649" y="2294"/>
                    </a:lnTo>
                    <a:lnTo>
                      <a:pt x="1649" y="2297"/>
                    </a:lnTo>
                    <a:lnTo>
                      <a:pt x="1644" y="2315"/>
                    </a:lnTo>
                    <a:lnTo>
                      <a:pt x="1666" y="2352"/>
                    </a:lnTo>
                    <a:lnTo>
                      <a:pt x="1671" y="2362"/>
                    </a:lnTo>
                    <a:lnTo>
                      <a:pt x="1677" y="2357"/>
                    </a:lnTo>
                    <a:lnTo>
                      <a:pt x="1677" y="2360"/>
                    </a:lnTo>
                    <a:lnTo>
                      <a:pt x="1671" y="2362"/>
                    </a:lnTo>
                    <a:lnTo>
                      <a:pt x="1677" y="2368"/>
                    </a:lnTo>
                    <a:lnTo>
                      <a:pt x="1671" y="2388"/>
                    </a:lnTo>
                    <a:lnTo>
                      <a:pt x="1656" y="2405"/>
                    </a:lnTo>
                    <a:lnTo>
                      <a:pt x="1656" y="2436"/>
                    </a:lnTo>
                    <a:lnTo>
                      <a:pt x="1646" y="2456"/>
                    </a:lnTo>
                    <a:lnTo>
                      <a:pt x="1629" y="2524"/>
                    </a:lnTo>
                    <a:lnTo>
                      <a:pt x="1634" y="2574"/>
                    </a:lnTo>
                    <a:lnTo>
                      <a:pt x="1603" y="2642"/>
                    </a:lnTo>
                    <a:lnTo>
                      <a:pt x="1598" y="2713"/>
                    </a:lnTo>
                    <a:lnTo>
                      <a:pt x="1598" y="2751"/>
                    </a:lnTo>
                    <a:lnTo>
                      <a:pt x="1593" y="2786"/>
                    </a:lnTo>
                    <a:lnTo>
                      <a:pt x="1603" y="2806"/>
                    </a:lnTo>
                    <a:lnTo>
                      <a:pt x="1588" y="2889"/>
                    </a:lnTo>
                    <a:lnTo>
                      <a:pt x="1571" y="2925"/>
                    </a:lnTo>
                    <a:lnTo>
                      <a:pt x="1578" y="2950"/>
                    </a:lnTo>
                    <a:lnTo>
                      <a:pt x="1593" y="2983"/>
                    </a:lnTo>
                    <a:lnTo>
                      <a:pt x="1677" y="3018"/>
                    </a:lnTo>
                    <a:lnTo>
                      <a:pt x="1656" y="2998"/>
                    </a:lnTo>
                    <a:lnTo>
                      <a:pt x="1654" y="2993"/>
                    </a:lnTo>
                    <a:lnTo>
                      <a:pt x="1679" y="3018"/>
                    </a:lnTo>
                    <a:lnTo>
                      <a:pt x="1651" y="2960"/>
                    </a:lnTo>
                    <a:lnTo>
                      <a:pt x="1671" y="2927"/>
                    </a:lnTo>
                    <a:lnTo>
                      <a:pt x="1694" y="2894"/>
                    </a:lnTo>
                    <a:lnTo>
                      <a:pt x="1702" y="2862"/>
                    </a:lnTo>
                    <a:lnTo>
                      <a:pt x="1689" y="2847"/>
                    </a:lnTo>
                    <a:lnTo>
                      <a:pt x="1687" y="2824"/>
                    </a:lnTo>
                    <a:lnTo>
                      <a:pt x="1722" y="2781"/>
                    </a:lnTo>
                    <a:lnTo>
                      <a:pt x="1740" y="2741"/>
                    </a:lnTo>
                    <a:lnTo>
                      <a:pt x="1727" y="2726"/>
                    </a:lnTo>
                    <a:lnTo>
                      <a:pt x="1752" y="2715"/>
                    </a:lnTo>
                    <a:lnTo>
                      <a:pt x="1780" y="2673"/>
                    </a:lnTo>
                    <a:lnTo>
                      <a:pt x="1828" y="2655"/>
                    </a:lnTo>
                    <a:lnTo>
                      <a:pt x="1848" y="2642"/>
                    </a:lnTo>
                    <a:lnTo>
                      <a:pt x="1856" y="2605"/>
                    </a:lnTo>
                    <a:lnTo>
                      <a:pt x="1840" y="2594"/>
                    </a:lnTo>
                    <a:lnTo>
                      <a:pt x="1840" y="2584"/>
                    </a:lnTo>
                    <a:lnTo>
                      <a:pt x="1850" y="2594"/>
                    </a:lnTo>
                    <a:lnTo>
                      <a:pt x="1876" y="2599"/>
                    </a:lnTo>
                    <a:lnTo>
                      <a:pt x="1901" y="2579"/>
                    </a:lnTo>
                    <a:lnTo>
                      <a:pt x="1906" y="2569"/>
                    </a:lnTo>
                    <a:lnTo>
                      <a:pt x="1903" y="2559"/>
                    </a:lnTo>
                    <a:lnTo>
                      <a:pt x="1906" y="2569"/>
                    </a:lnTo>
                    <a:lnTo>
                      <a:pt x="1914" y="2552"/>
                    </a:lnTo>
                    <a:lnTo>
                      <a:pt x="1934" y="2531"/>
                    </a:lnTo>
                    <a:lnTo>
                      <a:pt x="1959" y="2506"/>
                    </a:lnTo>
                    <a:lnTo>
                      <a:pt x="1982" y="2438"/>
                    </a:lnTo>
                    <a:lnTo>
                      <a:pt x="1997" y="2408"/>
                    </a:lnTo>
                    <a:lnTo>
                      <a:pt x="2055" y="2373"/>
                    </a:lnTo>
                    <a:lnTo>
                      <a:pt x="2090" y="2368"/>
                    </a:lnTo>
                    <a:lnTo>
                      <a:pt x="2100" y="2362"/>
                    </a:lnTo>
                    <a:lnTo>
                      <a:pt x="2110" y="2342"/>
                    </a:lnTo>
                    <a:lnTo>
                      <a:pt x="2118" y="2320"/>
                    </a:lnTo>
                    <a:lnTo>
                      <a:pt x="2133" y="2294"/>
                    </a:lnTo>
                    <a:lnTo>
                      <a:pt x="2138" y="2284"/>
                    </a:lnTo>
                    <a:lnTo>
                      <a:pt x="2143" y="2196"/>
                    </a:lnTo>
                    <a:lnTo>
                      <a:pt x="2158" y="2191"/>
                    </a:lnTo>
                    <a:lnTo>
                      <a:pt x="2211" y="2125"/>
                    </a:lnTo>
                    <a:lnTo>
                      <a:pt x="2211" y="2110"/>
                    </a:lnTo>
                    <a:lnTo>
                      <a:pt x="2201" y="2073"/>
                    </a:lnTo>
                    <a:close/>
                    <a:moveTo>
                      <a:pt x="1440" y="567"/>
                    </a:moveTo>
                    <a:lnTo>
                      <a:pt x="1445" y="570"/>
                    </a:lnTo>
                    <a:lnTo>
                      <a:pt x="1447" y="570"/>
                    </a:lnTo>
                    <a:lnTo>
                      <a:pt x="1450" y="572"/>
                    </a:lnTo>
                    <a:lnTo>
                      <a:pt x="1455" y="575"/>
                    </a:lnTo>
                    <a:lnTo>
                      <a:pt x="1457" y="575"/>
                    </a:lnTo>
                    <a:lnTo>
                      <a:pt x="1462" y="577"/>
                    </a:lnTo>
                    <a:lnTo>
                      <a:pt x="1467" y="577"/>
                    </a:lnTo>
                    <a:lnTo>
                      <a:pt x="1470" y="580"/>
                    </a:lnTo>
                    <a:lnTo>
                      <a:pt x="1472" y="580"/>
                    </a:lnTo>
                    <a:lnTo>
                      <a:pt x="1475" y="577"/>
                    </a:lnTo>
                    <a:lnTo>
                      <a:pt x="1475" y="575"/>
                    </a:lnTo>
                    <a:lnTo>
                      <a:pt x="1477" y="575"/>
                    </a:lnTo>
                    <a:lnTo>
                      <a:pt x="1480" y="570"/>
                    </a:lnTo>
                    <a:lnTo>
                      <a:pt x="1482" y="567"/>
                    </a:lnTo>
                    <a:lnTo>
                      <a:pt x="1480" y="565"/>
                    </a:lnTo>
                    <a:lnTo>
                      <a:pt x="1475" y="565"/>
                    </a:lnTo>
                    <a:lnTo>
                      <a:pt x="1472" y="562"/>
                    </a:lnTo>
                    <a:lnTo>
                      <a:pt x="1457" y="562"/>
                    </a:lnTo>
                    <a:lnTo>
                      <a:pt x="1455" y="560"/>
                    </a:lnTo>
                    <a:lnTo>
                      <a:pt x="1452" y="555"/>
                    </a:lnTo>
                    <a:lnTo>
                      <a:pt x="1450" y="550"/>
                    </a:lnTo>
                    <a:lnTo>
                      <a:pt x="1447" y="545"/>
                    </a:lnTo>
                    <a:lnTo>
                      <a:pt x="1442" y="545"/>
                    </a:lnTo>
                    <a:lnTo>
                      <a:pt x="1435" y="542"/>
                    </a:lnTo>
                    <a:lnTo>
                      <a:pt x="1429" y="540"/>
                    </a:lnTo>
                    <a:lnTo>
                      <a:pt x="1424" y="540"/>
                    </a:lnTo>
                    <a:lnTo>
                      <a:pt x="1419" y="540"/>
                    </a:lnTo>
                    <a:lnTo>
                      <a:pt x="1417" y="540"/>
                    </a:lnTo>
                    <a:lnTo>
                      <a:pt x="1414" y="542"/>
                    </a:lnTo>
                    <a:lnTo>
                      <a:pt x="1412" y="545"/>
                    </a:lnTo>
                    <a:lnTo>
                      <a:pt x="1409" y="545"/>
                    </a:lnTo>
                    <a:lnTo>
                      <a:pt x="1409" y="542"/>
                    </a:lnTo>
                    <a:lnTo>
                      <a:pt x="1407" y="535"/>
                    </a:lnTo>
                    <a:lnTo>
                      <a:pt x="1404" y="529"/>
                    </a:lnTo>
                    <a:lnTo>
                      <a:pt x="1402" y="527"/>
                    </a:lnTo>
                    <a:lnTo>
                      <a:pt x="1399" y="524"/>
                    </a:lnTo>
                    <a:lnTo>
                      <a:pt x="1394" y="524"/>
                    </a:lnTo>
                    <a:lnTo>
                      <a:pt x="1392" y="524"/>
                    </a:lnTo>
                    <a:lnTo>
                      <a:pt x="1392" y="529"/>
                    </a:lnTo>
                    <a:lnTo>
                      <a:pt x="1392" y="535"/>
                    </a:lnTo>
                    <a:lnTo>
                      <a:pt x="1392" y="542"/>
                    </a:lnTo>
                    <a:lnTo>
                      <a:pt x="1392" y="547"/>
                    </a:lnTo>
                    <a:lnTo>
                      <a:pt x="1392" y="550"/>
                    </a:lnTo>
                    <a:lnTo>
                      <a:pt x="1394" y="552"/>
                    </a:lnTo>
                    <a:lnTo>
                      <a:pt x="1394" y="555"/>
                    </a:lnTo>
                    <a:lnTo>
                      <a:pt x="1394" y="560"/>
                    </a:lnTo>
                    <a:lnTo>
                      <a:pt x="1394" y="565"/>
                    </a:lnTo>
                    <a:lnTo>
                      <a:pt x="1394" y="570"/>
                    </a:lnTo>
                    <a:lnTo>
                      <a:pt x="1397" y="575"/>
                    </a:lnTo>
                    <a:lnTo>
                      <a:pt x="1397" y="577"/>
                    </a:lnTo>
                    <a:lnTo>
                      <a:pt x="1394" y="577"/>
                    </a:lnTo>
                    <a:lnTo>
                      <a:pt x="1392" y="580"/>
                    </a:lnTo>
                    <a:lnTo>
                      <a:pt x="1389" y="585"/>
                    </a:lnTo>
                    <a:lnTo>
                      <a:pt x="1387" y="587"/>
                    </a:lnTo>
                    <a:lnTo>
                      <a:pt x="1384" y="590"/>
                    </a:lnTo>
                    <a:lnTo>
                      <a:pt x="1387" y="593"/>
                    </a:lnTo>
                    <a:lnTo>
                      <a:pt x="1392" y="593"/>
                    </a:lnTo>
                    <a:lnTo>
                      <a:pt x="1397" y="590"/>
                    </a:lnTo>
                    <a:lnTo>
                      <a:pt x="1399" y="590"/>
                    </a:lnTo>
                    <a:lnTo>
                      <a:pt x="1402" y="590"/>
                    </a:lnTo>
                    <a:lnTo>
                      <a:pt x="1407" y="590"/>
                    </a:lnTo>
                    <a:lnTo>
                      <a:pt x="1409" y="590"/>
                    </a:lnTo>
                    <a:lnTo>
                      <a:pt x="1412" y="593"/>
                    </a:lnTo>
                    <a:lnTo>
                      <a:pt x="1414" y="598"/>
                    </a:lnTo>
                    <a:lnTo>
                      <a:pt x="1414" y="600"/>
                    </a:lnTo>
                    <a:lnTo>
                      <a:pt x="1417" y="603"/>
                    </a:lnTo>
                    <a:lnTo>
                      <a:pt x="1419" y="603"/>
                    </a:lnTo>
                    <a:lnTo>
                      <a:pt x="1424" y="600"/>
                    </a:lnTo>
                    <a:lnTo>
                      <a:pt x="1424" y="598"/>
                    </a:lnTo>
                    <a:lnTo>
                      <a:pt x="1427" y="595"/>
                    </a:lnTo>
                    <a:lnTo>
                      <a:pt x="1427" y="593"/>
                    </a:lnTo>
                    <a:lnTo>
                      <a:pt x="1429" y="590"/>
                    </a:lnTo>
                    <a:lnTo>
                      <a:pt x="1435" y="587"/>
                    </a:lnTo>
                    <a:lnTo>
                      <a:pt x="1437" y="585"/>
                    </a:lnTo>
                    <a:lnTo>
                      <a:pt x="1437" y="580"/>
                    </a:lnTo>
                    <a:lnTo>
                      <a:pt x="1437" y="575"/>
                    </a:lnTo>
                    <a:lnTo>
                      <a:pt x="1435" y="570"/>
                    </a:lnTo>
                    <a:lnTo>
                      <a:pt x="1437" y="567"/>
                    </a:lnTo>
                    <a:lnTo>
                      <a:pt x="1440" y="567"/>
                    </a:lnTo>
                    <a:close/>
                    <a:moveTo>
                      <a:pt x="966" y="300"/>
                    </a:moveTo>
                    <a:lnTo>
                      <a:pt x="968" y="303"/>
                    </a:lnTo>
                    <a:lnTo>
                      <a:pt x="971" y="310"/>
                    </a:lnTo>
                    <a:lnTo>
                      <a:pt x="973" y="323"/>
                    </a:lnTo>
                    <a:lnTo>
                      <a:pt x="973" y="330"/>
                    </a:lnTo>
                    <a:lnTo>
                      <a:pt x="973" y="335"/>
                    </a:lnTo>
                    <a:lnTo>
                      <a:pt x="978" y="338"/>
                    </a:lnTo>
                    <a:lnTo>
                      <a:pt x="983" y="335"/>
                    </a:lnTo>
                    <a:lnTo>
                      <a:pt x="986" y="333"/>
                    </a:lnTo>
                    <a:lnTo>
                      <a:pt x="988" y="330"/>
                    </a:lnTo>
                    <a:lnTo>
                      <a:pt x="991" y="333"/>
                    </a:lnTo>
                    <a:lnTo>
                      <a:pt x="996" y="335"/>
                    </a:lnTo>
                    <a:lnTo>
                      <a:pt x="998" y="338"/>
                    </a:lnTo>
                    <a:lnTo>
                      <a:pt x="1003" y="335"/>
                    </a:lnTo>
                    <a:lnTo>
                      <a:pt x="1006" y="330"/>
                    </a:lnTo>
                    <a:lnTo>
                      <a:pt x="1011" y="323"/>
                    </a:lnTo>
                    <a:lnTo>
                      <a:pt x="1016" y="320"/>
                    </a:lnTo>
                    <a:lnTo>
                      <a:pt x="1024" y="318"/>
                    </a:lnTo>
                    <a:lnTo>
                      <a:pt x="1026" y="315"/>
                    </a:lnTo>
                    <a:lnTo>
                      <a:pt x="1026" y="310"/>
                    </a:lnTo>
                    <a:lnTo>
                      <a:pt x="1026" y="305"/>
                    </a:lnTo>
                    <a:lnTo>
                      <a:pt x="1029" y="305"/>
                    </a:lnTo>
                    <a:lnTo>
                      <a:pt x="1039" y="303"/>
                    </a:lnTo>
                    <a:lnTo>
                      <a:pt x="1044" y="300"/>
                    </a:lnTo>
                    <a:lnTo>
                      <a:pt x="1049" y="300"/>
                    </a:lnTo>
                    <a:lnTo>
                      <a:pt x="1054" y="298"/>
                    </a:lnTo>
                    <a:lnTo>
                      <a:pt x="1059" y="295"/>
                    </a:lnTo>
                    <a:lnTo>
                      <a:pt x="1064" y="295"/>
                    </a:lnTo>
                    <a:lnTo>
                      <a:pt x="1066" y="292"/>
                    </a:lnTo>
                    <a:lnTo>
                      <a:pt x="1066" y="290"/>
                    </a:lnTo>
                    <a:lnTo>
                      <a:pt x="1069" y="287"/>
                    </a:lnTo>
                    <a:lnTo>
                      <a:pt x="1066" y="285"/>
                    </a:lnTo>
                    <a:lnTo>
                      <a:pt x="1066" y="277"/>
                    </a:lnTo>
                    <a:lnTo>
                      <a:pt x="1064" y="270"/>
                    </a:lnTo>
                    <a:lnTo>
                      <a:pt x="1059" y="265"/>
                    </a:lnTo>
                    <a:lnTo>
                      <a:pt x="1056" y="262"/>
                    </a:lnTo>
                    <a:lnTo>
                      <a:pt x="1054" y="262"/>
                    </a:lnTo>
                    <a:lnTo>
                      <a:pt x="1049" y="262"/>
                    </a:lnTo>
                    <a:lnTo>
                      <a:pt x="1046" y="262"/>
                    </a:lnTo>
                    <a:lnTo>
                      <a:pt x="1044" y="257"/>
                    </a:lnTo>
                    <a:lnTo>
                      <a:pt x="1041" y="255"/>
                    </a:lnTo>
                    <a:lnTo>
                      <a:pt x="1039" y="250"/>
                    </a:lnTo>
                    <a:lnTo>
                      <a:pt x="1031" y="247"/>
                    </a:lnTo>
                    <a:lnTo>
                      <a:pt x="1026" y="247"/>
                    </a:lnTo>
                    <a:lnTo>
                      <a:pt x="1021" y="247"/>
                    </a:lnTo>
                    <a:lnTo>
                      <a:pt x="1019" y="245"/>
                    </a:lnTo>
                    <a:lnTo>
                      <a:pt x="1016" y="242"/>
                    </a:lnTo>
                    <a:lnTo>
                      <a:pt x="1011" y="242"/>
                    </a:lnTo>
                    <a:lnTo>
                      <a:pt x="1008" y="240"/>
                    </a:lnTo>
                    <a:lnTo>
                      <a:pt x="1006" y="242"/>
                    </a:lnTo>
                    <a:lnTo>
                      <a:pt x="1006" y="245"/>
                    </a:lnTo>
                    <a:lnTo>
                      <a:pt x="1006" y="250"/>
                    </a:lnTo>
                    <a:lnTo>
                      <a:pt x="1003" y="255"/>
                    </a:lnTo>
                    <a:lnTo>
                      <a:pt x="1003" y="257"/>
                    </a:lnTo>
                    <a:lnTo>
                      <a:pt x="998" y="260"/>
                    </a:lnTo>
                    <a:lnTo>
                      <a:pt x="993" y="267"/>
                    </a:lnTo>
                    <a:lnTo>
                      <a:pt x="986" y="272"/>
                    </a:lnTo>
                    <a:lnTo>
                      <a:pt x="983" y="277"/>
                    </a:lnTo>
                    <a:lnTo>
                      <a:pt x="978" y="282"/>
                    </a:lnTo>
                    <a:lnTo>
                      <a:pt x="971" y="287"/>
                    </a:lnTo>
                    <a:lnTo>
                      <a:pt x="966" y="295"/>
                    </a:lnTo>
                    <a:lnTo>
                      <a:pt x="963" y="300"/>
                    </a:lnTo>
                    <a:lnTo>
                      <a:pt x="966" y="300"/>
                    </a:lnTo>
                    <a:close/>
                    <a:moveTo>
                      <a:pt x="1498" y="494"/>
                    </a:moveTo>
                    <a:lnTo>
                      <a:pt x="1498" y="494"/>
                    </a:lnTo>
                    <a:lnTo>
                      <a:pt x="1498" y="492"/>
                    </a:lnTo>
                    <a:lnTo>
                      <a:pt x="1498" y="489"/>
                    </a:lnTo>
                    <a:lnTo>
                      <a:pt x="1495" y="489"/>
                    </a:lnTo>
                    <a:lnTo>
                      <a:pt x="1495" y="492"/>
                    </a:lnTo>
                    <a:lnTo>
                      <a:pt x="1498" y="494"/>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 name="Freeform 8"/>
              <p:cNvSpPr>
                <a:spLocks/>
              </p:cNvSpPr>
              <p:nvPr/>
            </p:nvSpPr>
            <p:spPr bwMode="auto">
              <a:xfrm>
                <a:off x="3218" y="2127"/>
                <a:ext cx="46" cy="28"/>
              </a:xfrm>
              <a:custGeom>
                <a:avLst/>
                <a:gdLst>
                  <a:gd name="T0" fmla="*/ 0 w 46"/>
                  <a:gd name="T1" fmla="*/ 15 h 28"/>
                  <a:gd name="T2" fmla="*/ 3 w 46"/>
                  <a:gd name="T3" fmla="*/ 17 h 28"/>
                  <a:gd name="T4" fmla="*/ 12 w 46"/>
                  <a:gd name="T5" fmla="*/ 14 h 28"/>
                  <a:gd name="T6" fmla="*/ 13 w 46"/>
                  <a:gd name="T7" fmla="*/ 8 h 28"/>
                  <a:gd name="T8" fmla="*/ 27 w 46"/>
                  <a:gd name="T9" fmla="*/ 9 h 28"/>
                  <a:gd name="T10" fmla="*/ 46 w 46"/>
                  <a:gd name="T11" fmla="*/ 0 h 28"/>
                  <a:gd name="T12" fmla="*/ 46 w 46"/>
                  <a:gd name="T13" fmla="*/ 1 h 28"/>
                  <a:gd name="T14" fmla="*/ 33 w 46"/>
                  <a:gd name="T15" fmla="*/ 11 h 28"/>
                  <a:gd name="T16" fmla="*/ 36 w 46"/>
                  <a:gd name="T17" fmla="*/ 18 h 28"/>
                  <a:gd name="T18" fmla="*/ 27 w 46"/>
                  <a:gd name="T19" fmla="*/ 21 h 28"/>
                  <a:gd name="T20" fmla="*/ 15 w 46"/>
                  <a:gd name="T21" fmla="*/ 28 h 28"/>
                  <a:gd name="T22" fmla="*/ 13 w 46"/>
                  <a:gd name="T23" fmla="*/ 28 h 28"/>
                  <a:gd name="T24" fmla="*/ 8 w 46"/>
                  <a:gd name="T25" fmla="*/ 26 h 28"/>
                  <a:gd name="T26" fmla="*/ 2 w 46"/>
                  <a:gd name="T27" fmla="*/ 23 h 28"/>
                  <a:gd name="T28" fmla="*/ 0 w 46"/>
                  <a:gd name="T29" fmla="*/ 15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aphicFrame>
          <p:nvGraphicFramePr>
            <p:cNvPr id="33" name="Chart 32"/>
            <p:cNvGraphicFramePr>
              <a:graphicFrameLocks/>
            </p:cNvGraphicFramePr>
            <p:nvPr>
              <p:extLst>
                <p:ext uri="{D42A27DB-BD31-4B8C-83A1-F6EECF244321}">
                  <p14:modId xmlns:p14="http://schemas.microsoft.com/office/powerpoint/2010/main" val="1142775778"/>
                </p:ext>
              </p:extLst>
            </p:nvPr>
          </p:nvGraphicFramePr>
          <p:xfrm>
            <a:off x="3660905" y="1475380"/>
            <a:ext cx="2299840" cy="2509477"/>
          </p:xfrm>
          <a:graphic>
            <a:graphicData uri="http://schemas.openxmlformats.org/drawingml/2006/chart">
              <c:chart xmlns:c="http://schemas.openxmlformats.org/drawingml/2006/chart" xmlns:r="http://schemas.openxmlformats.org/officeDocument/2006/relationships" r:id="rId19"/>
            </a:graphicData>
          </a:graphic>
        </p:graphicFrame>
      </p:grpSp>
      <p:grpSp>
        <p:nvGrpSpPr>
          <p:cNvPr id="27" name="Group 37"/>
          <p:cNvGrpSpPr/>
          <p:nvPr/>
        </p:nvGrpSpPr>
        <p:grpSpPr>
          <a:xfrm>
            <a:off x="3275920" y="1475382"/>
            <a:ext cx="2603517" cy="2509475"/>
            <a:chOff x="6406869" y="1475382"/>
            <a:chExt cx="1993090" cy="2509475"/>
          </a:xfrm>
        </p:grpSpPr>
        <p:sp>
          <p:nvSpPr>
            <p:cNvPr id="35" name="Rectangle 34"/>
            <p:cNvSpPr/>
            <p:nvPr/>
          </p:nvSpPr>
          <p:spPr>
            <a:xfrm>
              <a:off x="6418759" y="1475382"/>
              <a:ext cx="1981200" cy="682710"/>
            </a:xfrm>
            <a:prstGeom prst="rect">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latin typeface="HP Simplified" pitchFamily="34" charset="0"/>
                </a:rPr>
                <a:t>1,000 Quotes/Day</a:t>
              </a:r>
            </a:p>
            <a:p>
              <a:pPr algn="ctr"/>
              <a:r>
                <a:rPr lang="en-US" sz="1200" dirty="0" smtClean="0">
                  <a:latin typeface="HP Simplified" pitchFamily="34" charset="0"/>
                </a:rPr>
                <a:t>Milestone Reached</a:t>
              </a:r>
            </a:p>
            <a:p>
              <a:pPr algn="ctr"/>
              <a:r>
                <a:rPr lang="en-US" sz="1200" dirty="0" smtClean="0">
                  <a:latin typeface="HP Simplified" pitchFamily="34" charset="0"/>
                </a:rPr>
                <a:t>May 17</a:t>
              </a:r>
              <a:r>
                <a:rPr lang="en-US" sz="1200" baseline="30000" dirty="0" smtClean="0">
                  <a:latin typeface="HP Simplified" pitchFamily="34" charset="0"/>
                </a:rPr>
                <a:t>th</a:t>
              </a:r>
              <a:r>
                <a:rPr lang="en-US" sz="1200" dirty="0" smtClean="0">
                  <a:latin typeface="HP Simplified" pitchFamily="34" charset="0"/>
                </a:rPr>
                <a:t>, 2012</a:t>
              </a:r>
            </a:p>
          </p:txBody>
        </p:sp>
        <p:sp>
          <p:nvSpPr>
            <p:cNvPr id="36" name="Rectangle 35"/>
            <p:cNvSpPr/>
            <p:nvPr/>
          </p:nvSpPr>
          <p:spPr>
            <a:xfrm>
              <a:off x="6406869" y="2388764"/>
              <a:ext cx="1981200" cy="682710"/>
            </a:xfrm>
            <a:prstGeom prst="rect">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latin typeface="HP Simplified" pitchFamily="34" charset="0"/>
                </a:rPr>
                <a:t>One US distributor creates over 7,500 quotes/month</a:t>
              </a:r>
            </a:p>
          </p:txBody>
        </p:sp>
        <p:sp>
          <p:nvSpPr>
            <p:cNvPr id="37" name="Rectangle 36"/>
            <p:cNvSpPr/>
            <p:nvPr/>
          </p:nvSpPr>
          <p:spPr>
            <a:xfrm>
              <a:off x="6418759" y="3302147"/>
              <a:ext cx="1981200" cy="682710"/>
            </a:xfrm>
            <a:prstGeom prst="rect">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latin typeface="HP Simplified" pitchFamily="34" charset="0"/>
                </a:rPr>
                <a:t>Up to 64% of quotes created externally by resellers </a:t>
              </a:r>
            </a:p>
          </p:txBody>
        </p:sp>
      </p:grpSp>
    </p:spTree>
    <p:extLst>
      <p:ext uri="{BB962C8B-B14F-4D97-AF65-F5344CB8AC3E}">
        <p14:creationId xmlns:p14="http://schemas.microsoft.com/office/powerpoint/2010/main" val="11348111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get started with HP iQuote</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smtClean="0"/>
              <a:pPr/>
              <a:t>56</a:t>
            </a:fld>
            <a:endParaRPr lang="en-US" dirty="0"/>
          </a:p>
        </p:txBody>
      </p:sp>
      <p:sp>
        <p:nvSpPr>
          <p:cNvPr id="5" name="Text Placeholder 4"/>
          <p:cNvSpPr>
            <a:spLocks noGrp="1"/>
          </p:cNvSpPr>
          <p:nvPr>
            <p:ph type="body" sz="quarter" idx="4294967295"/>
          </p:nvPr>
        </p:nvSpPr>
        <p:spPr>
          <a:xfrm>
            <a:off x="4647570" y="1818206"/>
            <a:ext cx="4233680" cy="2572425"/>
          </a:xfrm>
          <a:prstGeom prst="rect">
            <a:avLst/>
          </a:prstGeom>
        </p:spPr>
        <p:txBody>
          <a:bodyPr>
            <a:normAutofit fontScale="70000" lnSpcReduction="20000"/>
          </a:bodyPr>
          <a:lstStyle/>
          <a:p>
            <a:r>
              <a:rPr lang="en-US" sz="2600" dirty="0" smtClean="0">
                <a:solidFill>
                  <a:schemeClr val="tx1"/>
                </a:solidFill>
              </a:rPr>
              <a:t>Distributors</a:t>
            </a:r>
          </a:p>
          <a:p>
            <a:pPr marL="342900" indent="-342900">
              <a:buFont typeface="+mj-lt"/>
              <a:buAutoNum type="arabicPeriod"/>
            </a:pPr>
            <a:r>
              <a:rPr lang="en-US" sz="2100" dirty="0" smtClean="0"/>
              <a:t>Email </a:t>
            </a:r>
            <a:r>
              <a:rPr lang="en-US" sz="2100" u="sng" dirty="0" smtClean="0">
                <a:solidFill>
                  <a:schemeClr val="accent2"/>
                </a:solidFill>
              </a:rPr>
              <a:t>register@channelcentral.net</a:t>
            </a:r>
            <a:r>
              <a:rPr lang="en-US" sz="2100" dirty="0" smtClean="0">
                <a:solidFill>
                  <a:schemeClr val="accent2"/>
                </a:solidFill>
              </a:rPr>
              <a:t> </a:t>
            </a:r>
            <a:r>
              <a:rPr lang="en-US" sz="2100" dirty="0" smtClean="0"/>
              <a:t>to request an </a:t>
            </a:r>
            <a:r>
              <a:rPr lang="en-US" sz="2100" dirty="0"/>
              <a:t>iQuote </a:t>
            </a:r>
            <a:r>
              <a:rPr lang="en-US" sz="2100" dirty="0" smtClean="0"/>
              <a:t>evaluation</a:t>
            </a:r>
          </a:p>
          <a:p>
            <a:pPr marL="342900" indent="-342900">
              <a:buFont typeface="+mj-lt"/>
              <a:buAutoNum type="arabicPeriod"/>
            </a:pPr>
            <a:r>
              <a:rPr lang="en-US" sz="2100" dirty="0" smtClean="0"/>
              <a:t>Contact your HP PBM to arrange an on-boarding call </a:t>
            </a:r>
          </a:p>
          <a:p>
            <a:pPr marL="342900" indent="-342900">
              <a:buFont typeface="+mj-lt"/>
              <a:buAutoNum type="arabicPeriod"/>
            </a:pPr>
            <a:r>
              <a:rPr lang="en-US" sz="2100" dirty="0" smtClean="0"/>
              <a:t>Subscribe to HP iQuote via direct commercial agreement with channelcentral.net</a:t>
            </a:r>
          </a:p>
          <a:p>
            <a:pPr marL="342900" indent="-342900">
              <a:buFont typeface="+mj-lt"/>
              <a:buAutoNum type="arabicPeriod"/>
            </a:pPr>
            <a:r>
              <a:rPr lang="en-US" sz="2100" dirty="0" smtClean="0"/>
              <a:t>Begin iQuote integration project &amp; rollout</a:t>
            </a:r>
          </a:p>
          <a:p>
            <a:pPr marL="339725" lvl="2"/>
            <a:r>
              <a:rPr lang="en-US" sz="1700" dirty="0" smtClean="0"/>
              <a:t>Sales &amp; integration process can begin immediately and last typically 1-3 months</a:t>
            </a:r>
            <a:endParaRPr lang="en-US" dirty="0" smtClean="0"/>
          </a:p>
          <a:p>
            <a:endParaRPr lang="en-US" dirty="0"/>
          </a:p>
        </p:txBody>
      </p:sp>
      <p:sp>
        <p:nvSpPr>
          <p:cNvPr id="6" name="Text Placeholder 4"/>
          <p:cNvSpPr txBox="1">
            <a:spLocks/>
          </p:cNvSpPr>
          <p:nvPr/>
        </p:nvSpPr>
        <p:spPr>
          <a:xfrm>
            <a:off x="235527" y="1818206"/>
            <a:ext cx="4233680" cy="2572425"/>
          </a:xfrm>
          <a:prstGeom prst="rect">
            <a:avLst/>
          </a:prstGeom>
        </p:spPr>
        <p:txBody>
          <a:bodyPr>
            <a:normAutofit fontScale="62500" lnSpcReduction="20000"/>
          </a:bodyPr>
          <a:lstStyle>
            <a:lvl1pPr marL="0" indent="0" algn="l" defTabSz="457200" rtl="0" eaLnBrk="1" latinLnBrk="0" hangingPunct="1">
              <a:lnSpc>
                <a:spcPct val="120000"/>
              </a:lnSpc>
              <a:spcBef>
                <a:spcPts val="0"/>
              </a:spcBef>
              <a:spcAft>
                <a:spcPts val="140"/>
              </a:spcAft>
              <a:buSzPct val="100000"/>
              <a:buFont typeface="Arial"/>
              <a:buNone/>
              <a:defRPr sz="1800" b="1" kern="1200">
                <a:solidFill>
                  <a:schemeClr val="accent1"/>
                </a:solidFill>
                <a:latin typeface="HP Simplified" pitchFamily="34" charset="0"/>
                <a:ea typeface="+mn-ea"/>
                <a:cs typeface="Arial"/>
              </a:defRPr>
            </a:lvl1pPr>
            <a:lvl2pPr marL="0" indent="0" algn="l" defTabSz="430213" rtl="0" eaLnBrk="1" latinLnBrk="0" hangingPunct="1">
              <a:lnSpc>
                <a:spcPct val="120000"/>
              </a:lnSpc>
              <a:spcBef>
                <a:spcPts val="0"/>
              </a:spcBef>
              <a:spcAft>
                <a:spcPts val="140"/>
              </a:spcAft>
              <a:buSzPct val="100000"/>
              <a:buFont typeface="Lucida Grande"/>
              <a:buNone/>
              <a:defRPr sz="1800" kern="1200">
                <a:solidFill>
                  <a:schemeClr val="tx1"/>
                </a:solidFill>
                <a:latin typeface="HP Simplified" pitchFamily="34" charset="0"/>
                <a:ea typeface="+mn-ea"/>
                <a:cs typeface="Arial"/>
              </a:defRPr>
            </a:lvl2pPr>
            <a:lvl3pPr marL="169863" indent="-169863" algn="l" defTabSz="457200" rtl="0" eaLnBrk="1" latinLnBrk="0" hangingPunct="1">
              <a:lnSpc>
                <a:spcPct val="120000"/>
              </a:lnSpc>
              <a:spcBef>
                <a:spcPts val="0"/>
              </a:spcBef>
              <a:spcAft>
                <a:spcPts val="140"/>
              </a:spcAft>
              <a:buFont typeface="Arial"/>
              <a:buChar char="•"/>
              <a:defRPr sz="1400" kern="1200">
                <a:solidFill>
                  <a:schemeClr val="tx1"/>
                </a:solidFill>
                <a:latin typeface="HP Simplified" pitchFamily="34" charset="0"/>
                <a:ea typeface="+mn-ea"/>
                <a:cs typeface="Arial"/>
              </a:defRPr>
            </a:lvl3pPr>
            <a:lvl4pPr marL="341313" indent="-180975" algn="l" defTabSz="457200" rtl="0" eaLnBrk="1" latinLnBrk="0" hangingPunct="1">
              <a:lnSpc>
                <a:spcPct val="120000"/>
              </a:lnSpc>
              <a:spcBef>
                <a:spcPts val="0"/>
              </a:spcBef>
              <a:spcAft>
                <a:spcPts val="140"/>
              </a:spcAft>
              <a:buSzPct val="80000"/>
              <a:buFont typeface="Lucida Grande"/>
              <a:buChar char="−"/>
              <a:defRPr lang="en-US" sz="1400" kern="1200" dirty="0" smtClean="0">
                <a:solidFill>
                  <a:schemeClr val="tx1"/>
                </a:solidFill>
                <a:latin typeface="HP Simplified" pitchFamily="34" charset="0"/>
                <a:ea typeface="+mn-ea"/>
                <a:cs typeface="Arial"/>
              </a:defRPr>
            </a:lvl4pPr>
            <a:lvl5pPr marL="458788" indent="-150813" algn="l" defTabSz="457200" rtl="0" eaLnBrk="1" latinLnBrk="0" hangingPunct="1">
              <a:lnSpc>
                <a:spcPct val="120000"/>
              </a:lnSpc>
              <a:spcBef>
                <a:spcPts val="0"/>
              </a:spcBef>
              <a:spcAft>
                <a:spcPts val="140"/>
              </a:spcAft>
              <a:buFont typeface="Arial"/>
              <a:buChar char="•"/>
              <a:tabLst/>
              <a:defRPr sz="1400" kern="1200">
                <a:solidFill>
                  <a:schemeClr val="tx1"/>
                </a:solidFill>
                <a:latin typeface="HP Simplified" pitchFamily="34" charset="0"/>
                <a:ea typeface="+mn-ea"/>
                <a:cs typeface="Arial"/>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solidFill>
                  <a:schemeClr val="tx1"/>
                </a:solidFill>
              </a:rPr>
              <a:t>Resellers</a:t>
            </a:r>
          </a:p>
          <a:p>
            <a:pPr marL="342900" indent="-342900">
              <a:buFont typeface="+mj-lt"/>
              <a:buAutoNum type="arabicPeriod"/>
            </a:pPr>
            <a:r>
              <a:rPr lang="en-US" sz="2100" dirty="0" smtClean="0"/>
              <a:t>HP iQuote is 100% free for you to use</a:t>
            </a:r>
          </a:p>
          <a:p>
            <a:pPr marL="342900" indent="-342900">
              <a:buFont typeface="+mj-lt"/>
              <a:buAutoNum type="arabicPeriod"/>
            </a:pPr>
            <a:r>
              <a:rPr lang="en-US" sz="2100" dirty="0" smtClean="0"/>
              <a:t>Ask your distributor how to access their integrated HP iQuote instance</a:t>
            </a:r>
          </a:p>
          <a:p>
            <a:pPr marL="342900" indent="-342900">
              <a:buFont typeface="+mj-lt"/>
              <a:buAutoNum type="arabicPeriod"/>
            </a:pPr>
            <a:r>
              <a:rPr lang="en-US" sz="2100" dirty="0" smtClean="0"/>
              <a:t>If your distributor has not subscribed:</a:t>
            </a:r>
          </a:p>
          <a:p>
            <a:pPr marL="339725" lvl="2"/>
            <a:r>
              <a:rPr lang="en-US" sz="1700" dirty="0" smtClean="0"/>
              <a:t>Tell them you want to use HP iQuote!</a:t>
            </a:r>
          </a:p>
          <a:p>
            <a:pPr marL="339725" lvl="2"/>
            <a:r>
              <a:rPr lang="en-US" sz="1700" dirty="0" smtClean="0"/>
              <a:t>Get started using </a:t>
            </a:r>
            <a:r>
              <a:rPr lang="en-US" sz="1700" b="1" dirty="0" smtClean="0"/>
              <a:t>HP iQuote Universal </a:t>
            </a:r>
            <a:r>
              <a:rPr lang="en-US" sz="1700" dirty="0" smtClean="0"/>
              <a:t>at </a:t>
            </a:r>
            <a:r>
              <a:rPr lang="en-US" sz="1700" b="1" u="sng" dirty="0" smtClean="0">
                <a:solidFill>
                  <a:schemeClr val="accent2"/>
                </a:solidFill>
              </a:rPr>
              <a:t>hpiquote.net</a:t>
            </a:r>
          </a:p>
          <a:p>
            <a:pPr marL="342900" indent="-342900">
              <a:buFont typeface="+mj-lt"/>
              <a:buAutoNum type="arabicPeriod"/>
            </a:pPr>
            <a:r>
              <a:rPr lang="en-US" sz="2100" dirty="0" smtClean="0"/>
              <a:t>Visit </a:t>
            </a:r>
            <a:r>
              <a:rPr lang="en-US" sz="2100" u="sng" dirty="0" smtClean="0">
                <a:solidFill>
                  <a:schemeClr val="accent2"/>
                </a:solidFill>
              </a:rPr>
              <a:t>hp.com/go/</a:t>
            </a:r>
            <a:r>
              <a:rPr lang="en-US" sz="2100" u="sng" dirty="0" err="1" smtClean="0">
                <a:solidFill>
                  <a:schemeClr val="accent2"/>
                </a:solidFill>
              </a:rPr>
              <a:t>iquote</a:t>
            </a:r>
            <a:r>
              <a:rPr lang="en-US" sz="2100" dirty="0" smtClean="0"/>
              <a:t> for more info </a:t>
            </a:r>
          </a:p>
          <a:p>
            <a:endParaRPr lang="en-US" sz="2100" dirty="0" smtClean="0"/>
          </a:p>
          <a:p>
            <a:r>
              <a:rPr lang="en-US" sz="2100" dirty="0" smtClean="0"/>
              <a:t>Have your own customer-facing ecommerce site?</a:t>
            </a:r>
          </a:p>
          <a:p>
            <a:pPr marL="339725" lvl="2"/>
            <a:r>
              <a:rPr lang="en-US" sz="1700" dirty="0" smtClean="0"/>
              <a:t>Follow the same instructions as distributors to subscribe</a:t>
            </a:r>
          </a:p>
          <a:p>
            <a:endParaRPr lang="en-US" dirty="0"/>
          </a:p>
        </p:txBody>
      </p:sp>
      <p:pic>
        <p:nvPicPr>
          <p:cNvPr id="1026" name="Picture 2" descr="C:\Users\Greg\AppData\Local\Microsoft\Windows\Temporary Internet Files\Content.IE5\E5YKJDCT\MC900432552[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08334" y="149612"/>
            <a:ext cx="1555364" cy="155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4379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6085" y="724839"/>
            <a:ext cx="7222352" cy="664797"/>
          </a:xfrm>
        </p:spPr>
        <p:txBody>
          <a:bodyPr/>
          <a:lstStyle/>
          <a:p>
            <a:r>
              <a:rPr lang="en-US" b="0" dirty="0" smtClean="0">
                <a:latin typeface="HP Simplified" pitchFamily="34" charset="0"/>
              </a:rPr>
              <a:t>Sales Resources</a:t>
            </a:r>
            <a:endParaRPr lang="en-US" sz="2000" b="0" dirty="0" smtClean="0">
              <a:latin typeface="HP Simplified" pitchFamily="34" charset="0"/>
            </a:endParaRPr>
          </a:p>
        </p:txBody>
      </p:sp>
    </p:spTree>
    <p:extLst>
      <p:ext uri="{BB962C8B-B14F-4D97-AF65-F5344CB8AC3E}">
        <p14:creationId xmlns:p14="http://schemas.microsoft.com/office/powerpoint/2010/main" val="8972648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3"/>
          <p:cNvSpPr>
            <a:spLocks noGrp="1"/>
          </p:cNvSpPr>
          <p:nvPr>
            <p:ph type="title"/>
          </p:nvPr>
        </p:nvSpPr>
        <p:spPr>
          <a:prstGeom prst="rect">
            <a:avLst/>
          </a:prstGeom>
        </p:spPr>
        <p:txBody>
          <a:bodyPr/>
          <a:lstStyle/>
          <a:p>
            <a:pPr lvl="0">
              <a:lnSpc>
                <a:spcPct val="100000"/>
              </a:lnSpc>
              <a:spcBef>
                <a:spcPts val="0"/>
              </a:spcBef>
              <a:defRPr/>
            </a:pPr>
            <a:r>
              <a:rPr lang="en-US" kern="0" dirty="0" smtClean="0">
                <a:solidFill>
                  <a:schemeClr val="tx1"/>
                </a:solidFill>
              </a:rPr>
              <a:t>Let’s WIN TOGETHER!</a:t>
            </a:r>
          </a:p>
        </p:txBody>
      </p:sp>
      <p:pic>
        <p:nvPicPr>
          <p:cNvPr id="58" name="Picture 5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6479" y="2390827"/>
            <a:ext cx="1619607" cy="914400"/>
          </a:xfrm>
          <a:prstGeom prst="rect">
            <a:avLst/>
          </a:prstGeom>
          <a:ln>
            <a:solidFill>
              <a:sysClr val="windowText" lastClr="000000"/>
            </a:solidFill>
          </a:ln>
          <a:effectLst>
            <a:reflection blurRad="12700" stA="30000" endPos="30000" dist="5000" dir="5400000" sy="-100000" algn="bl" rotWithShape="0"/>
          </a:effectLst>
          <a:scene3d>
            <a:camera prst="perspectiveContrastingLeftFacing">
              <a:rot lat="295430" lon="19197752" rev="21547768"/>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sp>
        <p:nvSpPr>
          <p:cNvPr id="59" name="TextBox 58"/>
          <p:cNvSpPr txBox="1"/>
          <p:nvPr/>
        </p:nvSpPr>
        <p:spPr>
          <a:xfrm>
            <a:off x="40640" y="3303983"/>
            <a:ext cx="2283356" cy="415498"/>
          </a:xfrm>
          <a:prstGeom prst="rect">
            <a:avLst/>
          </a:prstGeom>
          <a:noFill/>
          <a:ln>
            <a:noFill/>
          </a:ln>
        </p:spPr>
        <p:txBody>
          <a:bodyPr wrap="square" rtlCol="0">
            <a:spAutoFit/>
          </a:bodyPr>
          <a:lstStyle/>
          <a:p>
            <a:pPr algn="ctr">
              <a:spcAft>
                <a:spcPts val="300"/>
              </a:spcAft>
              <a:defRPr/>
            </a:pPr>
            <a:r>
              <a:rPr lang="en-US" sz="1200" kern="0" dirty="0" smtClean="0">
                <a:solidFill>
                  <a:sysClr val="windowText" lastClr="000000"/>
                </a:solidFill>
                <a:latin typeface="HP Simplified" pitchFamily="34" charset="0"/>
                <a:hlinkClick r:id="rId4" action="ppaction://hlinkfile"/>
              </a:rPr>
              <a:t>hp.com/go/ProLiantGen8</a:t>
            </a:r>
            <a:r>
              <a:rPr lang="en-US" sz="1200" kern="0" dirty="0" smtClean="0">
                <a:solidFill>
                  <a:sysClr val="windowText" lastClr="000000"/>
                </a:solidFill>
                <a:latin typeface="HP Simplified" pitchFamily="34" charset="0"/>
              </a:rPr>
              <a:t> </a:t>
            </a:r>
            <a:r>
              <a:rPr lang="en-US" sz="800" kern="0" dirty="0" smtClean="0">
                <a:solidFill>
                  <a:sysClr val="windowText" lastClr="000000"/>
                </a:solidFill>
                <a:latin typeface="HP Simplified" pitchFamily="34" charset="0"/>
              </a:rPr>
              <a:t>(Customer facing)</a:t>
            </a:r>
            <a:endParaRPr lang="en-US" sz="900" kern="0" dirty="0" smtClean="0">
              <a:solidFill>
                <a:sysClr val="windowText" lastClr="000000"/>
              </a:solidFill>
              <a:latin typeface="HP Simplified" pitchFamily="34" charset="0"/>
            </a:endParaRPr>
          </a:p>
        </p:txBody>
      </p:sp>
      <p:sp>
        <p:nvSpPr>
          <p:cNvPr id="60" name="TextBox 59"/>
          <p:cNvSpPr txBox="1"/>
          <p:nvPr/>
        </p:nvSpPr>
        <p:spPr>
          <a:xfrm>
            <a:off x="108136" y="2126530"/>
            <a:ext cx="2148433" cy="276999"/>
          </a:xfrm>
          <a:prstGeom prst="rect">
            <a:avLst/>
          </a:prstGeom>
          <a:noFill/>
        </p:spPr>
        <p:txBody>
          <a:bodyPr wrap="square" rtlCol="0">
            <a:spAutoFit/>
          </a:bodyPr>
          <a:lstStyle/>
          <a:p>
            <a:pPr algn="ctr">
              <a:spcAft>
                <a:spcPts val="300"/>
              </a:spcAft>
              <a:defRPr/>
            </a:pPr>
            <a:r>
              <a:rPr lang="en-US" sz="1200" kern="0" dirty="0" smtClean="0">
                <a:solidFill>
                  <a:sysClr val="windowText" lastClr="000000"/>
                </a:solidFill>
                <a:latin typeface="HP Simplified" pitchFamily="34" charset="0"/>
                <a:hlinkClick r:id="rId5"/>
              </a:rPr>
              <a:t>ISS </a:t>
            </a:r>
            <a:r>
              <a:rPr lang="en-US" sz="1200" kern="0" dirty="0">
                <a:solidFill>
                  <a:sysClr val="windowText" lastClr="000000"/>
                </a:solidFill>
                <a:latin typeface="HP Simplified" pitchFamily="34" charset="0"/>
                <a:hlinkClick r:id="rId5"/>
              </a:rPr>
              <a:t>Sales </a:t>
            </a:r>
            <a:r>
              <a:rPr lang="en-US" sz="1200" kern="0" dirty="0" smtClean="0">
                <a:solidFill>
                  <a:sysClr val="windowText" lastClr="000000"/>
                </a:solidFill>
                <a:latin typeface="HP Simplified" pitchFamily="34" charset="0"/>
                <a:hlinkClick r:id="rId5"/>
              </a:rPr>
              <a:t>Portal</a:t>
            </a:r>
            <a:endParaRPr lang="en-US" sz="900" kern="0" dirty="0" smtClean="0">
              <a:solidFill>
                <a:sysClr val="windowText" lastClr="000000"/>
              </a:solidFill>
              <a:latin typeface="HP Simplified" pitchFamily="34" charset="0"/>
            </a:endParaRPr>
          </a:p>
        </p:txBody>
      </p:sp>
      <p:sp>
        <p:nvSpPr>
          <p:cNvPr id="61" name="TextBox 60"/>
          <p:cNvSpPr txBox="1"/>
          <p:nvPr/>
        </p:nvSpPr>
        <p:spPr>
          <a:xfrm>
            <a:off x="304800" y="707568"/>
            <a:ext cx="1595120" cy="523220"/>
          </a:xfrm>
          <a:prstGeom prst="rect">
            <a:avLst/>
          </a:prstGeom>
          <a:noFill/>
        </p:spPr>
        <p:txBody>
          <a:bodyPr wrap="square" rtlCol="0">
            <a:spAutoFit/>
          </a:bodyPr>
          <a:lstStyle/>
          <a:p>
            <a:pPr algn="ctr">
              <a:defRPr/>
            </a:pPr>
            <a:r>
              <a:rPr lang="en-US" sz="1400" kern="0" dirty="0" smtClean="0">
                <a:solidFill>
                  <a:srgbClr val="007FC5">
                    <a:lumMod val="60000"/>
                    <a:lumOff val="40000"/>
                  </a:srgbClr>
                </a:solidFill>
                <a:latin typeface="HP Simplified" pitchFamily="34" charset="0"/>
              </a:rPr>
              <a:t>Homepages to Bookmark</a:t>
            </a:r>
            <a:endParaRPr lang="en-US" sz="900" kern="0" dirty="0" smtClean="0">
              <a:solidFill>
                <a:srgbClr val="007FC5">
                  <a:lumMod val="60000"/>
                  <a:lumOff val="40000"/>
                </a:srgbClr>
              </a:solidFill>
              <a:latin typeface="HP Simplified" pitchFamily="34" charset="0"/>
            </a:endParaRPr>
          </a:p>
        </p:txBody>
      </p:sp>
      <p:pic>
        <p:nvPicPr>
          <p:cNvPr id="62" name="Picture 5"/>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57454" y="3629659"/>
            <a:ext cx="1471346" cy="914400"/>
          </a:xfrm>
          <a:prstGeom prst="rect">
            <a:avLst/>
          </a:prstGeom>
          <a:ln>
            <a:solidFill>
              <a:sysClr val="windowText" lastClr="000000"/>
            </a:solidFill>
          </a:ln>
          <a:effectLst>
            <a:reflection blurRad="12700" stA="30000" endPos="30000" dist="5000" dir="5400000" sy="-100000" algn="bl" rotWithShape="0"/>
          </a:effectLst>
          <a:scene3d>
            <a:camera prst="perspectiveContrastingLeftFacing">
              <a:rot lat="295430" lon="19197752" rev="21547768"/>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4"/>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25818" y="1250351"/>
            <a:ext cx="1594095" cy="914400"/>
          </a:xfrm>
          <a:prstGeom prst="rect">
            <a:avLst/>
          </a:prstGeom>
          <a:ln>
            <a:solidFill>
              <a:sysClr val="windowText" lastClr="000000"/>
            </a:solidFill>
          </a:ln>
          <a:effectLst>
            <a:reflection blurRad="12700" stA="30000" endPos="30000" dist="5000" dir="5400000" sy="-100000" algn="bl" rotWithShape="0"/>
          </a:effectLst>
          <a:scene3d>
            <a:camera prst="perspectiveContrastingLeftFacing">
              <a:rot lat="295430" lon="19197752" rev="21547768"/>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130174" y="4559785"/>
            <a:ext cx="2111864" cy="276999"/>
          </a:xfrm>
          <a:prstGeom prst="rect">
            <a:avLst/>
          </a:prstGeom>
          <a:noFill/>
        </p:spPr>
        <p:txBody>
          <a:bodyPr wrap="square" rtlCol="0">
            <a:spAutoFit/>
          </a:bodyPr>
          <a:lstStyle/>
          <a:p>
            <a:pPr algn="ctr">
              <a:spcAft>
                <a:spcPts val="300"/>
              </a:spcAft>
              <a:defRPr/>
            </a:pPr>
            <a:r>
              <a:rPr lang="en-US" sz="1200" kern="0" dirty="0" smtClean="0">
                <a:solidFill>
                  <a:sysClr val="windowText" lastClr="000000"/>
                </a:solidFill>
                <a:latin typeface="HP Simplified" pitchFamily="34" charset="0"/>
                <a:hlinkClick r:id="rId8" action="ppaction://hlinkfile"/>
              </a:rPr>
              <a:t>hp.com/partners/us/gen8</a:t>
            </a:r>
            <a:endParaRPr lang="en-US" sz="1200" kern="0" dirty="0" smtClean="0">
              <a:solidFill>
                <a:sysClr val="windowText" lastClr="000000"/>
              </a:solidFill>
              <a:latin typeface="HP Simplified" pitchFamily="34" charset="0"/>
            </a:endParaRPr>
          </a:p>
        </p:txBody>
      </p:sp>
      <p:pic>
        <p:nvPicPr>
          <p:cNvPr id="65" name="Picture 1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56235" y="3422251"/>
            <a:ext cx="1123996" cy="1559653"/>
          </a:xfrm>
          <a:prstGeom prst="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1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387662" y="1209508"/>
            <a:ext cx="1754454" cy="2258686"/>
          </a:xfrm>
          <a:prstGeom prst="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2001521" y="707568"/>
            <a:ext cx="2496196" cy="523220"/>
          </a:xfrm>
          <a:prstGeom prst="rect">
            <a:avLst/>
          </a:prstGeom>
          <a:noFill/>
        </p:spPr>
        <p:txBody>
          <a:bodyPr wrap="square" rtlCol="0">
            <a:spAutoFit/>
          </a:bodyPr>
          <a:lstStyle/>
          <a:p>
            <a:pPr algn="ctr"/>
            <a:r>
              <a:rPr lang="en-US" sz="1400" kern="0" dirty="0" smtClean="0">
                <a:solidFill>
                  <a:srgbClr val="007FC5">
                    <a:lumMod val="60000"/>
                    <a:lumOff val="40000"/>
                  </a:srgbClr>
                </a:solidFill>
                <a:latin typeface="HP Simplified" pitchFamily="34" charset="0"/>
              </a:rPr>
              <a:t>Reference Datasheets </a:t>
            </a:r>
          </a:p>
          <a:p>
            <a:pPr algn="ctr"/>
            <a:r>
              <a:rPr lang="en-US" sz="1400" kern="0" dirty="0" smtClean="0">
                <a:solidFill>
                  <a:srgbClr val="007FC5">
                    <a:lumMod val="60000"/>
                    <a:lumOff val="40000"/>
                  </a:srgbClr>
                </a:solidFill>
                <a:latin typeface="HP Simplified" pitchFamily="34" charset="0"/>
              </a:rPr>
              <a:t>&amp; Transition Guide</a:t>
            </a:r>
          </a:p>
        </p:txBody>
      </p:sp>
      <p:sp>
        <p:nvSpPr>
          <p:cNvPr id="68" name="TextBox 67"/>
          <p:cNvSpPr txBox="1"/>
          <p:nvPr/>
        </p:nvSpPr>
        <p:spPr>
          <a:xfrm>
            <a:off x="4997243" y="707568"/>
            <a:ext cx="1754455" cy="523220"/>
          </a:xfrm>
          <a:prstGeom prst="rect">
            <a:avLst/>
          </a:prstGeom>
          <a:noFill/>
        </p:spPr>
        <p:txBody>
          <a:bodyPr wrap="square" rtlCol="0">
            <a:spAutoFit/>
          </a:bodyPr>
          <a:lstStyle/>
          <a:p>
            <a:pPr algn="ctr">
              <a:defRPr/>
            </a:pPr>
            <a:r>
              <a:rPr lang="en-US" sz="1400" kern="0" dirty="0" smtClean="0">
                <a:solidFill>
                  <a:srgbClr val="007FC5">
                    <a:lumMod val="60000"/>
                    <a:lumOff val="40000"/>
                  </a:srgbClr>
                </a:solidFill>
                <a:latin typeface="HP Simplified" pitchFamily="34" charset="0"/>
              </a:rPr>
              <a:t>Presentations &amp; Videos</a:t>
            </a:r>
          </a:p>
        </p:txBody>
      </p:sp>
      <p:pic>
        <p:nvPicPr>
          <p:cNvPr id="69" name="Picture 18"/>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90851" y="1210103"/>
            <a:ext cx="1877628" cy="1056166"/>
          </a:xfrm>
          <a:prstGeom prst="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17"/>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967618" y="1730962"/>
            <a:ext cx="1828260" cy="1096321"/>
          </a:xfrm>
          <a:prstGeom prst="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15"/>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542749" y="1839919"/>
            <a:ext cx="1750535" cy="2256091"/>
          </a:xfrm>
          <a:prstGeom prst="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14"/>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724105" y="2453814"/>
            <a:ext cx="1754454" cy="225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3"/>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870494" y="2325240"/>
            <a:ext cx="1775196" cy="998138"/>
          </a:xfrm>
          <a:prstGeom prst="rect">
            <a:avLst/>
          </a:prstGeom>
          <a:noFill/>
          <a:ln>
            <a:solidFill>
              <a:sysClr val="windowText" lastClr="000000"/>
            </a:solidFill>
          </a:ln>
          <a:effectLst/>
        </p:spPr>
      </p:pic>
      <p:pic>
        <p:nvPicPr>
          <p:cNvPr id="74" name="Picture 4"/>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667937" y="1304334"/>
            <a:ext cx="1282405" cy="1662386"/>
          </a:xfrm>
          <a:prstGeom prst="rect">
            <a:avLst/>
          </a:prstGeom>
          <a:noFill/>
          <a:ln w="9525">
            <a:solidFill>
              <a:sysClr val="windowText" lastClr="000000">
                <a:lumMod val="75000"/>
                <a:lumOff val="25000"/>
              </a:sysClr>
            </a:solidFill>
            <a:miter lim="800000"/>
            <a:headEnd/>
            <a:tailEnd/>
          </a:ln>
        </p:spPr>
      </p:pic>
      <p:sp>
        <p:nvSpPr>
          <p:cNvPr id="75" name="TextBox 74"/>
          <p:cNvSpPr txBox="1"/>
          <p:nvPr/>
        </p:nvSpPr>
        <p:spPr>
          <a:xfrm>
            <a:off x="7065340" y="707568"/>
            <a:ext cx="1754455" cy="523220"/>
          </a:xfrm>
          <a:prstGeom prst="rect">
            <a:avLst/>
          </a:prstGeom>
          <a:noFill/>
        </p:spPr>
        <p:txBody>
          <a:bodyPr wrap="square" rtlCol="0">
            <a:spAutoFit/>
          </a:bodyPr>
          <a:lstStyle/>
          <a:p>
            <a:pPr algn="ctr"/>
            <a:r>
              <a:rPr lang="en-US" sz="1400" kern="0" dirty="0" smtClean="0">
                <a:solidFill>
                  <a:srgbClr val="007FC5">
                    <a:lumMod val="60000"/>
                    <a:lumOff val="40000"/>
                  </a:srgbClr>
                </a:solidFill>
                <a:latin typeface="HP Simplified" pitchFamily="34" charset="0"/>
              </a:rPr>
              <a:t>Sales Tools &amp; Education</a:t>
            </a:r>
          </a:p>
        </p:txBody>
      </p:sp>
      <p:pic>
        <p:nvPicPr>
          <p:cNvPr id="76" name="Picture 11"/>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812971" y="3491260"/>
            <a:ext cx="952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4677104" y="3870251"/>
            <a:ext cx="1133014" cy="461665"/>
          </a:xfrm>
          <a:prstGeom prst="rect">
            <a:avLst/>
          </a:prstGeom>
          <a:noFill/>
        </p:spPr>
        <p:txBody>
          <a:bodyPr wrap="square" rtlCol="0">
            <a:spAutoFit/>
          </a:bodyPr>
          <a:lstStyle>
            <a:defPPr>
              <a:defRPr lang="en-US"/>
            </a:defPPr>
            <a:lvl1pPr algn="ctr">
              <a:spcAft>
                <a:spcPts val="300"/>
              </a:spcAft>
              <a:defRPr sz="1100">
                <a:solidFill>
                  <a:srgbClr val="FEE002"/>
                </a:solidFill>
                <a:latin typeface="+mj-lt"/>
              </a:defRPr>
            </a:lvl1pPr>
          </a:lstStyle>
          <a:p>
            <a:pPr>
              <a:defRPr/>
            </a:pPr>
            <a:r>
              <a:rPr lang="en-US" sz="1200" kern="0" dirty="0">
                <a:solidFill>
                  <a:sysClr val="windowText" lastClr="000000"/>
                </a:solidFill>
                <a:latin typeface="HP Simplified" pitchFamily="34" charset="0"/>
                <a:hlinkClick r:id="rId18"/>
              </a:rPr>
              <a:t>Gen8 Video Playlist</a:t>
            </a:r>
            <a:endParaRPr lang="en-US" sz="1200" kern="0" dirty="0">
              <a:solidFill>
                <a:sysClr val="windowText" lastClr="000000"/>
              </a:solidFill>
              <a:latin typeface="HP Simplified" pitchFamily="34" charset="0"/>
            </a:endParaRPr>
          </a:p>
        </p:txBody>
      </p:sp>
      <p:pic>
        <p:nvPicPr>
          <p:cNvPr id="78" name="Picture 5"/>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256079" y="1953415"/>
            <a:ext cx="1369371" cy="1551569"/>
          </a:xfrm>
          <a:prstGeom prst="rect">
            <a:avLst/>
          </a:prstGeom>
          <a:noFill/>
          <a:ln w="9525">
            <a:solidFill>
              <a:sysClr val="windowText" lastClr="000000">
                <a:lumMod val="75000"/>
                <a:lumOff val="25000"/>
              </a:sysClr>
            </a:solidFill>
            <a:miter lim="800000"/>
            <a:headEnd/>
            <a:tailEnd/>
          </a:ln>
        </p:spPr>
      </p:pic>
      <p:grpSp>
        <p:nvGrpSpPr>
          <p:cNvPr id="2" name="Group 78"/>
          <p:cNvGrpSpPr/>
          <p:nvPr/>
        </p:nvGrpSpPr>
        <p:grpSpPr>
          <a:xfrm>
            <a:off x="7216101" y="4172376"/>
            <a:ext cx="1864830" cy="461665"/>
            <a:chOff x="7037431" y="4077786"/>
            <a:chExt cx="1864830" cy="461665"/>
          </a:xfrm>
        </p:grpSpPr>
        <p:sp>
          <p:nvSpPr>
            <p:cNvPr id="80" name="Rectangle 79"/>
            <p:cNvSpPr/>
            <p:nvPr/>
          </p:nvSpPr>
          <p:spPr>
            <a:xfrm>
              <a:off x="7105918" y="4077786"/>
              <a:ext cx="1796343" cy="461665"/>
            </a:xfrm>
            <a:prstGeom prst="rect">
              <a:avLst/>
            </a:prstGeom>
          </p:spPr>
          <p:txBody>
            <a:bodyPr wrap="square">
              <a:spAutoFit/>
            </a:bodyPr>
            <a:lstStyle/>
            <a:p>
              <a:pPr>
                <a:defRPr/>
              </a:pPr>
              <a:r>
                <a:rPr lang="en-US" sz="1200" kern="0" dirty="0" smtClean="0">
                  <a:latin typeface="HP Simplified" pitchFamily="34" charset="0"/>
                </a:rPr>
                <a:t>        </a:t>
              </a:r>
              <a:r>
                <a:rPr lang="en-US" sz="1200" kern="0" dirty="0" err="1" smtClean="0">
                  <a:latin typeface="HP Simplified" pitchFamily="34" charset="0"/>
                </a:rPr>
                <a:t>RSS</a:t>
              </a:r>
              <a:r>
                <a:rPr lang="en-US" sz="1200" kern="0" dirty="0" smtClean="0">
                  <a:latin typeface="HP Simplified" pitchFamily="34" charset="0"/>
                </a:rPr>
                <a:t> Feed for</a:t>
              </a:r>
            </a:p>
            <a:p>
              <a:pPr>
                <a:defRPr/>
              </a:pPr>
              <a:r>
                <a:rPr lang="en-US" sz="1200" kern="0" dirty="0" smtClean="0">
                  <a:latin typeface="HP Simplified" pitchFamily="34" charset="0"/>
                </a:rPr>
                <a:t>        Instant Updates</a:t>
              </a:r>
              <a:endParaRPr lang="en-US" sz="1200" kern="0" dirty="0">
                <a:latin typeface="HP Simplified" pitchFamily="34" charset="0"/>
              </a:endParaRPr>
            </a:p>
          </p:txBody>
        </p:sp>
        <p:pic>
          <p:nvPicPr>
            <p:cNvPr id="81" name="Picture 80" descr="rss.jpg"/>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a:xfrm>
              <a:off x="7037431" y="4151598"/>
              <a:ext cx="315308" cy="315308"/>
            </a:xfrm>
            <a:prstGeom prst="rect">
              <a:avLst/>
            </a:prstGeom>
          </p:spPr>
        </p:pic>
      </p:grpSp>
      <p:sp>
        <p:nvSpPr>
          <p:cNvPr id="82" name="Rectangle 81"/>
          <p:cNvSpPr/>
          <p:nvPr/>
        </p:nvSpPr>
        <p:spPr>
          <a:xfrm>
            <a:off x="7253067" y="3988445"/>
            <a:ext cx="2300840" cy="276999"/>
          </a:xfrm>
          <a:prstGeom prst="rect">
            <a:avLst/>
          </a:prstGeom>
        </p:spPr>
        <p:txBody>
          <a:bodyPr wrap="square">
            <a:spAutoFit/>
          </a:bodyPr>
          <a:lstStyle/>
          <a:p>
            <a:pPr>
              <a:defRPr/>
            </a:pPr>
            <a:r>
              <a:rPr lang="en-US" sz="1200" kern="0" dirty="0" smtClean="0">
                <a:solidFill>
                  <a:sysClr val="windowText" lastClr="000000"/>
                </a:solidFill>
                <a:latin typeface="HP Simplified" pitchFamily="34" charset="0"/>
                <a:hlinkClick r:id="rId21"/>
              </a:rPr>
              <a:t>Gen8 on HP Connections</a:t>
            </a:r>
            <a:endParaRPr lang="en-US" sz="1200" kern="0" dirty="0">
              <a:solidFill>
                <a:sysClr val="windowText" lastClr="000000"/>
              </a:solidFill>
              <a:latin typeface="HP Simplified" pitchFamily="34" charset="0"/>
            </a:endParaRPr>
          </a:p>
        </p:txBody>
      </p:sp>
      <p:pic>
        <p:nvPicPr>
          <p:cNvPr id="83" name="Picture 2" descr="http://www.astonishdesigns.com/portfolio/br-large1.jp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038975" y="2471737"/>
            <a:ext cx="1228725" cy="1462088"/>
          </a:xfrm>
          <a:prstGeom prst="rect">
            <a:avLst/>
          </a:prstGeom>
          <a:noFill/>
          <a:ln w="9525">
            <a:solidFill>
              <a:sysClr val="windowText" lastClr="000000">
                <a:lumMod val="75000"/>
                <a:lumOff val="25000"/>
              </a:sysClr>
            </a:solidFill>
            <a:miter lim="800000"/>
            <a:headEnd/>
            <a:tailEnd/>
          </a:ln>
        </p:spPr>
      </p:pic>
      <p:sp>
        <p:nvSpPr>
          <p:cNvPr id="84" name="Rectangle 83"/>
          <p:cNvSpPr/>
          <p:nvPr/>
        </p:nvSpPr>
        <p:spPr>
          <a:xfrm>
            <a:off x="4809392" y="4267626"/>
            <a:ext cx="867509" cy="461665"/>
          </a:xfrm>
          <a:prstGeom prst="rect">
            <a:avLst/>
          </a:prstGeom>
        </p:spPr>
        <p:txBody>
          <a:bodyPr wrap="square">
            <a:spAutoFit/>
          </a:bodyPr>
          <a:lstStyle/>
          <a:p>
            <a:pPr algn="ctr">
              <a:defRPr/>
            </a:pPr>
            <a:r>
              <a:rPr lang="en-US" sz="1200" kern="0" dirty="0" smtClean="0">
                <a:latin typeface="HP Simplified" pitchFamily="34" charset="0"/>
              </a:rPr>
              <a:t>25,000+</a:t>
            </a:r>
          </a:p>
          <a:p>
            <a:pPr algn="ctr">
              <a:defRPr/>
            </a:pPr>
            <a:r>
              <a:rPr lang="en-US" sz="1200" kern="0" dirty="0" smtClean="0">
                <a:latin typeface="HP Simplified" pitchFamily="34" charset="0"/>
              </a:rPr>
              <a:t>views!</a:t>
            </a:r>
            <a:endParaRPr lang="en-US" sz="1200" kern="0" dirty="0">
              <a:latin typeface="HP Simplified" pitchFamily="34" charset="0"/>
            </a:endParaRPr>
          </a:p>
        </p:txBody>
      </p:sp>
    </p:spTree>
    <p:extLst>
      <p:ext uri="{BB962C8B-B14F-4D97-AF65-F5344CB8AC3E}">
        <p14:creationId xmlns:p14="http://schemas.microsoft.com/office/powerpoint/2010/main" val="130989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productiveflourishing.com/wp-content/uploads/2010/11/High-Value-Activities.jpg"/>
          <p:cNvPicPr>
            <a:picLocks noChangeAspect="1" noChangeArrowheads="1"/>
          </p:cNvPicPr>
          <p:nvPr/>
        </p:nvPicPr>
        <p:blipFill>
          <a:blip r:embed="rId3" cstate="email">
            <a:lum bright="-9000"/>
            <a:extLst>
              <a:ext uri="{28A0092B-C50C-407E-A947-70E740481C1C}">
                <a14:useLocalDpi xmlns:a14="http://schemas.microsoft.com/office/drawing/2010/main"/>
              </a:ext>
            </a:extLst>
          </a:blip>
          <a:srcRect/>
          <a:stretch>
            <a:fillRect/>
          </a:stretch>
        </p:blipFill>
        <p:spPr bwMode="auto">
          <a:xfrm>
            <a:off x="3397250" y="1775980"/>
            <a:ext cx="2565398" cy="2249125"/>
          </a:xfrm>
          <a:prstGeom prst="rect">
            <a:avLst/>
          </a:prstGeom>
          <a:noFill/>
        </p:spPr>
      </p:pic>
      <p:sp>
        <p:nvSpPr>
          <p:cNvPr id="3" name="Title 2"/>
          <p:cNvSpPr>
            <a:spLocks noGrp="1"/>
          </p:cNvSpPr>
          <p:nvPr>
            <p:ph type="title"/>
          </p:nvPr>
        </p:nvSpPr>
        <p:spPr/>
        <p:txBody>
          <a:bodyPr/>
          <a:lstStyle/>
          <a:p>
            <a:pPr lvl="0"/>
            <a:r>
              <a:rPr lang="en-US" dirty="0" smtClean="0"/>
              <a:t>ProLiant Gen8 Advantages for the HP Channel</a:t>
            </a:r>
            <a:endParaRPr lang="en-US" dirty="0"/>
          </a:p>
        </p:txBody>
      </p:sp>
      <p:sp>
        <p:nvSpPr>
          <p:cNvPr id="4" name="Slide Number Placeholder 3"/>
          <p:cNvSpPr>
            <a:spLocks noGrp="1"/>
          </p:cNvSpPr>
          <p:nvPr>
            <p:ph type="sldNum" sz="quarter" idx="4"/>
          </p:nvPr>
        </p:nvSpPr>
        <p:spPr/>
        <p:txBody>
          <a:bodyPr/>
          <a:lstStyle/>
          <a:p>
            <a:fld id="{33088DE5-1DDF-C242-AF39-BA25983D68D6}" type="slidenum">
              <a:rPr lang="en-US" noProof="0" smtClean="0"/>
              <a:pPr/>
              <a:t>59</a:t>
            </a:fld>
            <a:endParaRPr lang="en-US" noProof="0" dirty="0"/>
          </a:p>
        </p:txBody>
      </p:sp>
      <p:sp>
        <p:nvSpPr>
          <p:cNvPr id="2" name="Subtitle 1"/>
          <p:cNvSpPr>
            <a:spLocks noGrp="1"/>
          </p:cNvSpPr>
          <p:nvPr>
            <p:ph type="subTitle" idx="4294967295"/>
          </p:nvPr>
        </p:nvSpPr>
        <p:spPr>
          <a:xfrm>
            <a:off x="0" y="750888"/>
            <a:ext cx="8459788" cy="277812"/>
          </a:xfrm>
          <a:prstGeom prst="rect">
            <a:avLst/>
          </a:prstGeom>
        </p:spPr>
        <p:txBody>
          <a:bodyPr/>
          <a:lstStyle/>
          <a:p>
            <a:pPr lvl="0"/>
            <a:r>
              <a:rPr lang="en-US" dirty="0" smtClean="0">
                <a:solidFill>
                  <a:schemeClr val="tx1"/>
                </a:solidFill>
                <a:cs typeface="HP Display Beta Bold"/>
              </a:rPr>
              <a:t> Technology innovations that drive business results</a:t>
            </a:r>
          </a:p>
        </p:txBody>
      </p:sp>
      <p:sp>
        <p:nvSpPr>
          <p:cNvPr id="5" name="Text Placeholder 1"/>
          <p:cNvSpPr txBox="1">
            <a:spLocks/>
          </p:cNvSpPr>
          <p:nvPr/>
        </p:nvSpPr>
        <p:spPr bwMode="black">
          <a:xfrm>
            <a:off x="292100" y="879475"/>
            <a:ext cx="8370380" cy="393286"/>
          </a:xfrm>
          <a:prstGeom prst="rect">
            <a:avLst/>
          </a:prstGeom>
        </p:spPr>
        <p:txBody>
          <a:bodyPr vert="horz" lIns="0" tIns="0" rIns="0" bIns="0" rtlCol="0">
            <a:normAutofit/>
          </a:bodyPr>
          <a:lstStyle/>
          <a:p>
            <a:pPr marL="0" marR="0" lvl="0" indent="0" algn="l" defTabSz="457200" rtl="0" eaLnBrk="1" fontAlgn="auto" latinLnBrk="0" hangingPunct="1">
              <a:lnSpc>
                <a:spcPct val="120000"/>
              </a:lnSpc>
              <a:spcBef>
                <a:spcPts val="0"/>
              </a:spcBef>
              <a:spcAft>
                <a:spcPts val="140"/>
              </a:spcAft>
              <a:buClrTx/>
              <a:buSzPct val="100000"/>
              <a:buFont typeface="Arial"/>
              <a:buNone/>
              <a:tabLst/>
              <a:defRPr/>
            </a:pPr>
            <a:endParaRPr kumimoji="0" lang="en-US" sz="2000" b="0" i="0" u="none" strike="noStrike" kern="1200" cap="none" spc="0" normalizeH="0" baseline="0" noProof="0" dirty="0">
              <a:ln>
                <a:noFill/>
              </a:ln>
              <a:solidFill>
                <a:schemeClr val="accent1"/>
              </a:solidFill>
              <a:effectLst/>
              <a:uLnTx/>
              <a:uFillTx/>
              <a:latin typeface="HP Simplified" pitchFamily="34" charset="0"/>
              <a:cs typeface="HP Display Beta Bold"/>
            </a:endParaRPr>
          </a:p>
        </p:txBody>
      </p:sp>
      <p:sp>
        <p:nvSpPr>
          <p:cNvPr id="7" name="Text Placeholder 7"/>
          <p:cNvSpPr txBox="1">
            <a:spLocks/>
          </p:cNvSpPr>
          <p:nvPr/>
        </p:nvSpPr>
        <p:spPr>
          <a:xfrm>
            <a:off x="6316810" y="1375826"/>
            <a:ext cx="2727030" cy="514921"/>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00" dirty="0" smtClean="0">
                <a:solidFill>
                  <a:srgbClr val="0070C0"/>
                </a:solidFill>
                <a:latin typeface="HP Simplified" pitchFamily="34" charset="0"/>
              </a:rPr>
              <a:t>Increase Customer Loyalty</a:t>
            </a:r>
            <a:endParaRPr lang="en-US" sz="1900" dirty="0">
              <a:solidFill>
                <a:srgbClr val="0070C0"/>
              </a:solidFill>
              <a:latin typeface="HP Simplified" pitchFamily="34" charset="0"/>
            </a:endParaRPr>
          </a:p>
        </p:txBody>
      </p:sp>
      <p:sp>
        <p:nvSpPr>
          <p:cNvPr id="9" name="Text Placeholder 7"/>
          <p:cNvSpPr txBox="1">
            <a:spLocks/>
          </p:cNvSpPr>
          <p:nvPr/>
        </p:nvSpPr>
        <p:spPr>
          <a:xfrm>
            <a:off x="209549" y="1375826"/>
            <a:ext cx="2565401" cy="473564"/>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00" dirty="0" smtClean="0">
                <a:solidFill>
                  <a:srgbClr val="0070C0"/>
                </a:solidFill>
                <a:latin typeface="HP Simplified" pitchFamily="34" charset="0"/>
              </a:rPr>
              <a:t>Reach More Customers in a unique way</a:t>
            </a:r>
          </a:p>
        </p:txBody>
      </p:sp>
      <p:sp>
        <p:nvSpPr>
          <p:cNvPr id="10" name="Text Placeholder 7"/>
          <p:cNvSpPr txBox="1">
            <a:spLocks/>
          </p:cNvSpPr>
          <p:nvPr/>
        </p:nvSpPr>
        <p:spPr>
          <a:xfrm>
            <a:off x="3232150" y="1375826"/>
            <a:ext cx="2933700" cy="47356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00" dirty="0" smtClean="0">
                <a:solidFill>
                  <a:srgbClr val="0070C0"/>
                </a:solidFill>
                <a:latin typeface="HP Simplified" pitchFamily="34" charset="0"/>
              </a:rPr>
              <a:t>Sell Higher Value </a:t>
            </a:r>
          </a:p>
          <a:p>
            <a:pPr algn="ctr"/>
            <a:r>
              <a:rPr lang="en-US" sz="1900" dirty="0" smtClean="0">
                <a:solidFill>
                  <a:srgbClr val="0070C0"/>
                </a:solidFill>
                <a:latin typeface="HP Simplified" pitchFamily="34" charset="0"/>
              </a:rPr>
              <a:t>w/o Incremental Resources</a:t>
            </a:r>
          </a:p>
        </p:txBody>
      </p:sp>
      <p:pic>
        <p:nvPicPr>
          <p:cNvPr id="13" name="Picture 2" descr="http://vipdesk.files.wordpress.com/2011/03/cost-of-customer-loyalty.png?w=600"/>
          <p:cNvPicPr>
            <a:picLocks noChangeAspect="1" noChangeArrowheads="1"/>
          </p:cNvPicPr>
          <p:nvPr/>
        </p:nvPicPr>
        <p:blipFill>
          <a:blip r:embed="rId4" cstate="email">
            <a:lum bright="-9000"/>
            <a:extLst>
              <a:ext uri="{28A0092B-C50C-407E-A947-70E740481C1C}">
                <a14:useLocalDpi xmlns:a14="http://schemas.microsoft.com/office/drawing/2010/main"/>
              </a:ext>
            </a:extLst>
          </a:blip>
          <a:srcRect/>
          <a:stretch>
            <a:fillRect/>
          </a:stretch>
        </p:blipFill>
        <p:spPr bwMode="auto">
          <a:xfrm>
            <a:off x="6478063" y="1897482"/>
            <a:ext cx="2475437" cy="2557497"/>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198365" y="2096942"/>
            <a:ext cx="2771775"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latin typeface="HP Simplified" pitchFamily="34" charset="0"/>
              </a:rPr>
              <a:t>Competition playing catch-up to ProLiant Gen8</a:t>
            </a:r>
            <a:endParaRPr lang="en-US" dirty="0">
              <a:latin typeface="HP Simplified" pitchFamily="34" charset="0"/>
            </a:endParaRPr>
          </a:p>
        </p:txBody>
      </p:sp>
      <p:sp>
        <p:nvSpPr>
          <p:cNvPr id="11" name="Subtitle 10"/>
          <p:cNvSpPr>
            <a:spLocks noGrp="1"/>
          </p:cNvSpPr>
          <p:nvPr>
            <p:ph type="subTitle" idx="4294967295"/>
          </p:nvPr>
        </p:nvSpPr>
        <p:spPr>
          <a:xfrm>
            <a:off x="684213" y="657225"/>
            <a:ext cx="8459787" cy="276225"/>
          </a:xfrm>
          <a:prstGeom prst="rect">
            <a:avLst/>
          </a:prstGeom>
        </p:spPr>
        <p:txBody>
          <a:bodyPr/>
          <a:lstStyle/>
          <a:p>
            <a:r>
              <a:rPr lang="en-US" dirty="0" smtClean="0">
                <a:latin typeface="HP Simplified" pitchFamily="34" charset="0"/>
              </a:rPr>
              <a:t>HP is transforming the economics and expectations of an industry</a:t>
            </a:r>
            <a:endParaRPr lang="en-US" dirty="0">
              <a:latin typeface="HP Simplified"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53472120"/>
              </p:ext>
            </p:extLst>
          </p:nvPr>
        </p:nvGraphicFramePr>
        <p:xfrm>
          <a:off x="5763765" y="1688248"/>
          <a:ext cx="3243103" cy="2968968"/>
        </p:xfrm>
        <a:graphic>
          <a:graphicData uri="http://schemas.openxmlformats.org/drawingml/2006/table">
            <a:tbl>
              <a:tblPr firstRow="1" bandRow="1">
                <a:tableStyleId>{5C22544A-7EE6-4342-B048-85BDC9FD1C3A}</a:tableStyleId>
              </a:tblPr>
              <a:tblGrid>
                <a:gridCol w="3243103"/>
              </a:tblGrid>
              <a:tr h="1073004">
                <a:tc>
                  <a:txBody>
                    <a:bodyPr/>
                    <a:lstStyle/>
                    <a:p>
                      <a:pPr marL="58738" indent="-58738"/>
                      <a:r>
                        <a:rPr lang="en-US" sz="1200" b="0" dirty="0" smtClean="0">
                          <a:solidFill>
                            <a:schemeClr val="tx1"/>
                          </a:solidFill>
                          <a:latin typeface="HP Simplified" pitchFamily="34" charset="0"/>
                        </a:rPr>
                        <a:t>“New family of </a:t>
                      </a:r>
                      <a:r>
                        <a:rPr lang="en-US" sz="1200" b="1" dirty="0" smtClean="0">
                          <a:solidFill>
                            <a:srgbClr val="37A5E1"/>
                          </a:solidFill>
                          <a:latin typeface="HP Simplified" pitchFamily="34" charset="0"/>
                        </a:rPr>
                        <a:t>expert integrated computing systems </a:t>
                      </a:r>
                      <a:r>
                        <a:rPr lang="en-US" sz="1200" b="0" dirty="0" smtClean="0">
                          <a:solidFill>
                            <a:schemeClr val="tx1"/>
                          </a:solidFill>
                          <a:latin typeface="HP Simplified" pitchFamily="34" charset="0"/>
                        </a:rPr>
                        <a:t>designed to radically simplify enterprise computing by making it easier, more secure and less expensive to own and maintain”</a:t>
                      </a:r>
                    </a:p>
                    <a:p>
                      <a:endParaRPr lang="en-US" sz="12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747851">
                <a:tc>
                  <a:txBody>
                    <a:bodyPr/>
                    <a:lstStyle/>
                    <a:p>
                      <a:pPr marL="58738" indent="-58738"/>
                      <a:r>
                        <a:rPr lang="en-US" sz="1200" b="1" dirty="0" smtClean="0">
                          <a:solidFill>
                            <a:srgbClr val="37A5E1"/>
                          </a:solidFill>
                          <a:latin typeface="HP Simplified" pitchFamily="34" charset="0"/>
                        </a:rPr>
                        <a:t>“Change Your Data Center Economics</a:t>
                      </a:r>
                    </a:p>
                    <a:p>
                      <a:pPr marL="58738" indent="0"/>
                      <a:r>
                        <a:rPr lang="en-US" sz="1200" dirty="0" smtClean="0">
                          <a:solidFill>
                            <a:schemeClr val="tx1"/>
                          </a:solidFill>
                          <a:latin typeface="HP Simplified" pitchFamily="34" charset="0"/>
                        </a:rPr>
                        <a:t>Cisco UCS solves real-world challenges for customers and delivers results”</a:t>
                      </a:r>
                    </a:p>
                    <a:p>
                      <a:endParaRPr lang="en-US" sz="1200" dirty="0">
                        <a:solidFill>
                          <a:schemeClr val="tx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073004">
                <a:tc>
                  <a:txBody>
                    <a:bodyPr/>
                    <a:lstStyle/>
                    <a:p>
                      <a:pPr marL="58738" indent="-58738"/>
                      <a:r>
                        <a:rPr lang="en-US" sz="1200" dirty="0" smtClean="0">
                          <a:solidFill>
                            <a:schemeClr val="tx1"/>
                          </a:solidFill>
                          <a:latin typeface="HP Simplified" pitchFamily="34" charset="0"/>
                        </a:rPr>
                        <a:t>“With this new server series, customers can help maximize efficiency by streamlining and </a:t>
                      </a:r>
                      <a:r>
                        <a:rPr lang="en-US" sz="1200" b="1" dirty="0" smtClean="0">
                          <a:solidFill>
                            <a:srgbClr val="37A5E1"/>
                          </a:solidFill>
                          <a:latin typeface="HP Simplified" pitchFamily="34" charset="0"/>
                        </a:rPr>
                        <a:t>automating operations, help achieve better business application performance and business continuity</a:t>
                      </a:r>
                      <a:r>
                        <a:rPr lang="en-US" sz="1200" b="0" dirty="0" smtClean="0">
                          <a:solidFill>
                            <a:schemeClr val="accent1"/>
                          </a:solidFill>
                          <a:latin typeface="HP Simplified" pitchFamily="34" charset="0"/>
                        </a:rPr>
                        <a:t>”</a:t>
                      </a:r>
                      <a:endParaRPr lang="en-US" sz="1200" dirty="0">
                        <a:solidFill>
                          <a:schemeClr val="accent1"/>
                        </a:solidFill>
                        <a:latin typeface="HP Simplified"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TextBox 11"/>
          <p:cNvSpPr txBox="1"/>
          <p:nvPr/>
        </p:nvSpPr>
        <p:spPr>
          <a:xfrm>
            <a:off x="339199" y="1187658"/>
            <a:ext cx="3800104" cy="369332"/>
          </a:xfrm>
          <a:prstGeom prst="rect">
            <a:avLst/>
          </a:prstGeom>
          <a:noFill/>
        </p:spPr>
        <p:txBody>
          <a:bodyPr wrap="square" rtlCol="0">
            <a:spAutoFit/>
          </a:bodyPr>
          <a:lstStyle/>
          <a:p>
            <a:pPr algn="ctr"/>
            <a:r>
              <a:rPr lang="en-US" b="1" dirty="0" smtClean="0">
                <a:latin typeface="HP Simplified" pitchFamily="34" charset="0"/>
              </a:rPr>
              <a:t>ProLiant Gen8 raises the bar…</a:t>
            </a:r>
            <a:endParaRPr lang="en-US" b="1" dirty="0">
              <a:latin typeface="HP Simplified"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893970512"/>
              </p:ext>
            </p:extLst>
          </p:nvPr>
        </p:nvGraphicFramePr>
        <p:xfrm>
          <a:off x="254564" y="1689896"/>
          <a:ext cx="4050995" cy="2461260"/>
        </p:xfrm>
        <a:graphic>
          <a:graphicData uri="http://schemas.openxmlformats.org/drawingml/2006/table">
            <a:tbl>
              <a:tblPr firstRow="1" bandRow="1">
                <a:tableStyleId>{5C22544A-7EE6-4342-B048-85BDC9FD1C3A}</a:tableStyleId>
              </a:tblPr>
              <a:tblGrid>
                <a:gridCol w="963902"/>
                <a:gridCol w="1035544"/>
                <a:gridCol w="1028932"/>
                <a:gridCol w="1022617"/>
              </a:tblGrid>
              <a:tr h="502834">
                <a:tc gridSpan="4">
                  <a:txBody>
                    <a:bodyPr/>
                    <a:lstStyle/>
                    <a:p>
                      <a:pPr algn="ctr" fontAlgn="base">
                        <a:spcBef>
                          <a:spcPct val="0"/>
                        </a:spcBef>
                        <a:spcAft>
                          <a:spcPct val="0"/>
                        </a:spcAft>
                      </a:pPr>
                      <a:r>
                        <a:rPr lang="en-US" sz="1400" dirty="0" smtClean="0">
                          <a:solidFill>
                            <a:schemeClr val="accent1"/>
                          </a:solidFill>
                          <a:latin typeface="HP Simplified" pitchFamily="34" charset="0"/>
                          <a:cs typeface="HP Display Beta Regular"/>
                        </a:rPr>
                        <a:t>Intelligence and automation benefits </a:t>
                      </a:r>
                    </a:p>
                    <a:p>
                      <a:pPr algn="ctr" fontAlgn="base">
                        <a:spcBef>
                          <a:spcPct val="0"/>
                        </a:spcBef>
                        <a:spcAft>
                          <a:spcPct val="0"/>
                        </a:spcAft>
                      </a:pPr>
                      <a:r>
                        <a:rPr lang="en-US" sz="1400" dirty="0" smtClean="0">
                          <a:solidFill>
                            <a:schemeClr val="accent1"/>
                          </a:solidFill>
                          <a:latin typeface="HP Simplified" pitchFamily="34" charset="0"/>
                          <a:cs typeface="HP Display Beta Regular"/>
                        </a:rPr>
                        <a:t>across the lifecycle and data center  </a:t>
                      </a:r>
                    </a:p>
                  </a:txBody>
                  <a:tcPr marL="45720" marR="45720" marT="73152" marB="6096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85000"/>
                        </a:lnSpc>
                        <a:spcBef>
                          <a:spcPts val="0"/>
                        </a:spcBef>
                        <a:spcAft>
                          <a:spcPts val="0"/>
                        </a:spcAft>
                        <a:buClrTx/>
                        <a:buSzTx/>
                        <a:buFontTx/>
                        <a:buNone/>
                        <a:tabLst/>
                        <a:defRPr/>
                      </a:pPr>
                      <a:endParaRPr lang="en-US" sz="1400" b="1" dirty="0" smtClean="0">
                        <a:solidFill>
                          <a:schemeClr val="tx2"/>
                        </a:solidFill>
                      </a:endParaRP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auto" latinLnBrk="0" hangingPunct="1">
                        <a:lnSpc>
                          <a:spcPct val="85000"/>
                        </a:lnSpc>
                        <a:spcBef>
                          <a:spcPts val="0"/>
                        </a:spcBef>
                        <a:spcAft>
                          <a:spcPts val="0"/>
                        </a:spcAft>
                        <a:buClrTx/>
                        <a:buSzTx/>
                        <a:buFontTx/>
                        <a:buNone/>
                        <a:tabLst/>
                        <a:defRPr/>
                      </a:pPr>
                      <a:endParaRPr lang="en-US" sz="1400" b="0" kern="1200" cap="none" baseline="0" dirty="0">
                        <a:solidFill>
                          <a:schemeClr val="tx2"/>
                        </a:solidFill>
                        <a:effectLst/>
                        <a:latin typeface="+mj-lt"/>
                        <a:ea typeface="+mn-ea"/>
                        <a:cs typeface="+mn-cs"/>
                      </a:endParaRP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auto" latinLnBrk="0" hangingPunct="1">
                        <a:lnSpc>
                          <a:spcPct val="85000"/>
                        </a:lnSpc>
                        <a:spcBef>
                          <a:spcPts val="0"/>
                        </a:spcBef>
                        <a:spcAft>
                          <a:spcPts val="0"/>
                        </a:spcAft>
                        <a:buClrTx/>
                        <a:buSzTx/>
                        <a:buFontTx/>
                        <a:buNone/>
                        <a:tabLst/>
                        <a:defRPr/>
                      </a:pPr>
                      <a:endParaRPr lang="en-US" sz="1400" b="0" kern="1200" cap="none" baseline="0" dirty="0" smtClean="0">
                        <a:solidFill>
                          <a:schemeClr val="tx2"/>
                        </a:solidFill>
                        <a:effectLst/>
                        <a:latin typeface="+mn-lt"/>
                        <a:ea typeface="+mn-ea"/>
                        <a:cs typeface="+mn-cs"/>
                      </a:endParaRP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548434">
                <a:tc>
                  <a:txBody>
                    <a:bodyPr/>
                    <a:lstStyle/>
                    <a:p>
                      <a:pPr marL="0" marR="0" indent="0" algn="ctr" defTabSz="457200" rtl="0" eaLnBrk="1" fontAlgn="auto" latinLnBrk="0" hangingPunct="1">
                        <a:lnSpc>
                          <a:spcPct val="85000"/>
                        </a:lnSpc>
                        <a:spcBef>
                          <a:spcPts val="0"/>
                        </a:spcBef>
                        <a:spcAft>
                          <a:spcPts val="0"/>
                        </a:spcAft>
                        <a:buClrTx/>
                        <a:buSzTx/>
                        <a:buFontTx/>
                        <a:buNone/>
                        <a:tabLst/>
                        <a:defRPr/>
                      </a:pPr>
                      <a:r>
                        <a:rPr lang="en-US" sz="1200" b="1" dirty="0" smtClean="0">
                          <a:solidFill>
                            <a:schemeClr val="tx2"/>
                          </a:solidFill>
                          <a:latin typeface="HP Simplified" pitchFamily="34" charset="0"/>
                        </a:rPr>
                        <a:t>Integrated Lifecycle Automation</a:t>
                      </a:r>
                    </a:p>
                  </a:txBody>
                  <a:tcPr marL="45720" marR="45720" marT="73152" marB="6096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sz="1200" b="1" dirty="0" smtClean="0">
                          <a:solidFill>
                            <a:schemeClr val="tx2"/>
                          </a:solidFill>
                          <a:latin typeface="HP Simplified" pitchFamily="34" charset="0"/>
                        </a:rPr>
                        <a:t>Dynamic Workload Acceleration</a:t>
                      </a: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sz="1200" b="1" dirty="0" smtClean="0">
                          <a:solidFill>
                            <a:schemeClr val="tx2"/>
                          </a:solidFill>
                          <a:latin typeface="HP Simplified" pitchFamily="34" charset="0"/>
                        </a:rPr>
                        <a:t>Automated Energy Optimization</a:t>
                      </a:r>
                      <a:endParaRPr lang="en-US" sz="1200" b="0" kern="1200" cap="none" baseline="0" dirty="0">
                        <a:solidFill>
                          <a:schemeClr val="tx2"/>
                        </a:solidFill>
                        <a:effectLst/>
                        <a:latin typeface="HP Simplified" pitchFamily="34" charset="0"/>
                        <a:ea typeface="+mn-ea"/>
                        <a:cs typeface="+mn-cs"/>
                      </a:endParaRP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sz="1200" b="1" dirty="0" smtClean="0">
                          <a:solidFill>
                            <a:schemeClr val="tx2"/>
                          </a:solidFill>
                          <a:latin typeface="HP Simplified" pitchFamily="34" charset="0"/>
                        </a:rPr>
                        <a:t>Proactive Service &amp; Support</a:t>
                      </a:r>
                      <a:endParaRPr lang="en-US" sz="1200" b="0" kern="1200" cap="none" baseline="0" dirty="0" smtClean="0">
                        <a:solidFill>
                          <a:schemeClr val="tx2"/>
                        </a:solidFill>
                        <a:effectLst/>
                        <a:latin typeface="HP Simplified" pitchFamily="34" charset="0"/>
                        <a:ea typeface="+mn-ea"/>
                        <a:cs typeface="+mn-cs"/>
                      </a:endParaRPr>
                    </a:p>
                  </a:txBody>
                  <a:tcPr marL="45720" marR="45720" marT="73152" marB="6096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243222">
                <a:tc>
                  <a:txBody>
                    <a:bodyPr/>
                    <a:lstStyle/>
                    <a:p>
                      <a:pPr algn="ctr">
                        <a:lnSpc>
                          <a:spcPct val="85000"/>
                        </a:lnSpc>
                        <a:spcBef>
                          <a:spcPts val="0"/>
                        </a:spcBef>
                      </a:pPr>
                      <a:r>
                        <a:rPr lang="en-US" sz="2800" b="1" kern="1200" cap="all" dirty="0" smtClean="0">
                          <a:solidFill>
                            <a:schemeClr val="accent1"/>
                          </a:solidFill>
                          <a:effectLst/>
                          <a:latin typeface="HP Simplified" pitchFamily="34" charset="0"/>
                          <a:ea typeface="+mn-ea"/>
                          <a:cs typeface="+mn-cs"/>
                        </a:rPr>
                        <a:t>3</a:t>
                      </a:r>
                      <a:r>
                        <a:rPr lang="en-US" sz="2000" b="1" kern="1200" cap="all" dirty="0" smtClean="0">
                          <a:solidFill>
                            <a:schemeClr val="accent1"/>
                          </a:solidFill>
                          <a:effectLst/>
                          <a:latin typeface="HP Simplified" pitchFamily="34" charset="0"/>
                          <a:ea typeface="+mn-ea"/>
                          <a:cs typeface="+mn-cs"/>
                        </a:rPr>
                        <a:t>x</a:t>
                      </a:r>
                      <a:r>
                        <a:rPr lang="en-US" sz="2000" b="0" kern="1200" cap="all" dirty="0" smtClean="0">
                          <a:solidFill>
                            <a:schemeClr val="accent1"/>
                          </a:solidFill>
                          <a:effectLst/>
                          <a:latin typeface="HP Simplified" pitchFamily="34" charset="0"/>
                          <a:ea typeface="+mn-ea"/>
                          <a:cs typeface="+mn-cs"/>
                        </a:rPr>
                        <a:t> </a:t>
                      </a:r>
                      <a:r>
                        <a:rPr lang="en-US" sz="1400" b="0" cap="all" baseline="0" dirty="0" smtClean="0">
                          <a:effectLst/>
                          <a:latin typeface="HP Simplified" pitchFamily="34" charset="0"/>
                        </a:rPr>
                        <a:t/>
                      </a:r>
                      <a:br>
                        <a:rPr lang="en-US" sz="1400" b="0" cap="all" baseline="0" dirty="0" smtClean="0">
                          <a:effectLst/>
                          <a:latin typeface="HP Simplified" pitchFamily="34" charset="0"/>
                        </a:rPr>
                      </a:br>
                      <a:endParaRPr lang="en-US" sz="200" b="0" cap="all" baseline="0" dirty="0" smtClean="0">
                        <a:effectLst/>
                        <a:latin typeface="HP Simplified" pitchFamily="34" charset="0"/>
                      </a:endParaRPr>
                    </a:p>
                    <a:p>
                      <a:pPr algn="ctr">
                        <a:lnSpc>
                          <a:spcPct val="85000"/>
                        </a:lnSpc>
                        <a:spcBef>
                          <a:spcPts val="0"/>
                        </a:spcBef>
                      </a:pPr>
                      <a:r>
                        <a:rPr lang="en-US" sz="1200" b="0" kern="1200" cap="none" baseline="0" dirty="0" smtClean="0">
                          <a:solidFill>
                            <a:schemeClr val="tx2"/>
                          </a:solidFill>
                          <a:effectLst/>
                          <a:latin typeface="HP Simplified" pitchFamily="34" charset="0"/>
                          <a:ea typeface="+mn-ea"/>
                          <a:cs typeface="+mn-cs"/>
                        </a:rPr>
                        <a:t>Admin productivity improvement</a:t>
                      </a:r>
                      <a:endParaRPr lang="en-US" sz="1200" b="0" kern="1200" cap="none" baseline="30000" dirty="0">
                        <a:solidFill>
                          <a:schemeClr val="accent6">
                            <a:lumMod val="75000"/>
                          </a:schemeClr>
                        </a:solidFill>
                        <a:effectLst/>
                        <a:latin typeface="HP Simplified" pitchFamily="34" charset="0"/>
                        <a:ea typeface="+mn-ea"/>
                        <a:cs typeface="+mn-cs"/>
                      </a:endParaRPr>
                    </a:p>
                  </a:txBody>
                  <a:tcPr marL="45720" marR="45720" marT="73152" marB="60960">
                    <a:lnL w="12700" cap="flat" cmpd="sng" algn="ctr">
                      <a:noFill/>
                      <a:prstDash val="solid"/>
                      <a:round/>
                      <a:headEnd type="none" w="med" len="med"/>
                      <a:tailEnd type="none" w="med" len="med"/>
                    </a:lnL>
                    <a:lnR w="3175" cap="flat" cmpd="sng" algn="ctr">
                      <a:solidFill>
                        <a:srgbClr val="3C3C3C"/>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lnSpc>
                          <a:spcPct val="85000"/>
                        </a:lnSpc>
                        <a:spcBef>
                          <a:spcPts val="0"/>
                        </a:spcBef>
                      </a:pPr>
                      <a:r>
                        <a:rPr lang="en-US" sz="2800" b="1" kern="1200" cap="all" dirty="0" smtClean="0">
                          <a:solidFill>
                            <a:schemeClr val="accent1"/>
                          </a:solidFill>
                          <a:effectLst/>
                          <a:latin typeface="HP Simplified" pitchFamily="34" charset="0"/>
                          <a:ea typeface="+mn-ea"/>
                          <a:cs typeface="+mn-cs"/>
                        </a:rPr>
                        <a:t>6</a:t>
                      </a:r>
                      <a:r>
                        <a:rPr lang="en-US" sz="2000" b="1" kern="1200" cap="all" dirty="0" smtClean="0">
                          <a:solidFill>
                            <a:schemeClr val="accent1"/>
                          </a:solidFill>
                          <a:effectLst/>
                          <a:latin typeface="HP Simplified" pitchFamily="34" charset="0"/>
                          <a:ea typeface="+mn-ea"/>
                          <a:cs typeface="+mn-cs"/>
                        </a:rPr>
                        <a:t>x</a:t>
                      </a:r>
                      <a:r>
                        <a:rPr lang="en-US" sz="2000" b="0" kern="1200" cap="all" dirty="0" smtClean="0">
                          <a:solidFill>
                            <a:schemeClr val="accent1"/>
                          </a:solidFill>
                          <a:effectLst/>
                          <a:latin typeface="HP Simplified" pitchFamily="34" charset="0"/>
                          <a:ea typeface="+mn-ea"/>
                          <a:cs typeface="+mn-cs"/>
                        </a:rPr>
                        <a:t> </a:t>
                      </a:r>
                      <a:r>
                        <a:rPr lang="en-US" sz="1400" b="0" cap="all" baseline="0" dirty="0" smtClean="0">
                          <a:effectLst/>
                          <a:latin typeface="HP Simplified" pitchFamily="34" charset="0"/>
                        </a:rPr>
                        <a:t/>
                      </a:r>
                      <a:br>
                        <a:rPr lang="en-US" sz="1400" b="0" cap="all" baseline="0" dirty="0" smtClean="0">
                          <a:effectLst/>
                          <a:latin typeface="HP Simplified" pitchFamily="34" charset="0"/>
                        </a:rPr>
                      </a:br>
                      <a:endParaRPr lang="en-US" sz="200" b="0" cap="all" baseline="0" dirty="0" smtClean="0">
                        <a:effectLst/>
                        <a:latin typeface="HP Simplified" pitchFamily="34" charset="0"/>
                      </a:endParaRPr>
                    </a:p>
                    <a:p>
                      <a:pPr marL="0" algn="ctr" defTabSz="914400" rtl="0" eaLnBrk="1" latinLnBrk="0" hangingPunct="1">
                        <a:lnSpc>
                          <a:spcPct val="85000"/>
                        </a:lnSpc>
                        <a:spcBef>
                          <a:spcPts val="0"/>
                        </a:spcBef>
                      </a:pPr>
                      <a:r>
                        <a:rPr lang="en-US" sz="1200" b="0" kern="1200" cap="none" baseline="0" dirty="0" smtClean="0">
                          <a:solidFill>
                            <a:schemeClr val="tx2"/>
                          </a:solidFill>
                          <a:effectLst/>
                          <a:latin typeface="HP Simplified" pitchFamily="34" charset="0"/>
                          <a:ea typeface="+mn-ea"/>
                          <a:cs typeface="+mn-cs"/>
                        </a:rPr>
                        <a:t>Performance increase for the  most demanding workloads</a:t>
                      </a:r>
                      <a:endParaRPr lang="en-US" sz="1200" b="0" kern="1200" cap="none" baseline="0" dirty="0">
                        <a:solidFill>
                          <a:schemeClr val="accent1"/>
                        </a:solidFill>
                        <a:effectLst/>
                        <a:latin typeface="HP Simplified" pitchFamily="34" charset="0"/>
                        <a:ea typeface="+mn-ea"/>
                        <a:cs typeface="+mn-cs"/>
                      </a:endParaRPr>
                    </a:p>
                  </a:txBody>
                  <a:tcPr marL="45720" marR="45720" marT="73152" marB="60960">
                    <a:lnL w="3175" cap="flat" cmpd="sng" algn="ctr">
                      <a:solidFill>
                        <a:srgbClr val="3C3C3C"/>
                      </a:solidFill>
                      <a:prstDash val="solid"/>
                      <a:round/>
                      <a:headEnd type="none" w="med" len="med"/>
                      <a:tailEnd type="none" w="med" len="med"/>
                    </a:lnL>
                    <a:lnR w="3175" cap="flat" cmpd="sng" algn="ctr">
                      <a:solidFill>
                        <a:srgbClr val="3C3C3C"/>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lnSpc>
                          <a:spcPct val="85000"/>
                        </a:lnSpc>
                        <a:spcBef>
                          <a:spcPts val="0"/>
                        </a:spcBef>
                      </a:pPr>
                      <a:r>
                        <a:rPr lang="en-US" sz="2800" b="1" kern="1200" cap="all" dirty="0" smtClean="0">
                          <a:solidFill>
                            <a:schemeClr val="accent1"/>
                          </a:solidFill>
                          <a:effectLst/>
                          <a:latin typeface="HP Simplified" pitchFamily="34" charset="0"/>
                          <a:ea typeface="+mn-ea"/>
                          <a:cs typeface="+mn-cs"/>
                        </a:rPr>
                        <a:t>70</a:t>
                      </a:r>
                      <a:r>
                        <a:rPr lang="en-US" sz="2000" b="1" kern="1200" cap="all" dirty="0" smtClean="0">
                          <a:solidFill>
                            <a:schemeClr val="accent1"/>
                          </a:solidFill>
                          <a:effectLst/>
                          <a:latin typeface="HP Simplified" pitchFamily="34" charset="0"/>
                          <a:ea typeface="+mn-ea"/>
                          <a:cs typeface="+mn-cs"/>
                        </a:rPr>
                        <a:t>%</a:t>
                      </a:r>
                      <a:r>
                        <a:rPr lang="en-US" sz="2000" b="0" kern="1200" cap="all" dirty="0" smtClean="0">
                          <a:solidFill>
                            <a:schemeClr val="accent1"/>
                          </a:solidFill>
                          <a:effectLst/>
                          <a:latin typeface="HP Simplified" pitchFamily="34" charset="0"/>
                          <a:ea typeface="+mn-ea"/>
                          <a:cs typeface="+mn-cs"/>
                        </a:rPr>
                        <a:t/>
                      </a:r>
                      <a:br>
                        <a:rPr lang="en-US" sz="2000" b="0" kern="1200" cap="all" dirty="0" smtClean="0">
                          <a:solidFill>
                            <a:schemeClr val="accent1"/>
                          </a:solidFill>
                          <a:effectLst/>
                          <a:latin typeface="HP Simplified" pitchFamily="34" charset="0"/>
                          <a:ea typeface="+mn-ea"/>
                          <a:cs typeface="+mn-cs"/>
                        </a:rPr>
                      </a:br>
                      <a:endParaRPr lang="en-US" sz="200" b="0" kern="1200" cap="all" dirty="0" smtClean="0">
                        <a:solidFill>
                          <a:schemeClr val="accent1"/>
                        </a:solidFill>
                        <a:effectLst/>
                        <a:latin typeface="HP Simplified" pitchFamily="34" charset="0"/>
                        <a:ea typeface="+mn-ea"/>
                        <a:cs typeface="+mn-cs"/>
                      </a:endParaRPr>
                    </a:p>
                    <a:p>
                      <a:pPr marL="0" algn="ctr" defTabSz="914400" rtl="0" eaLnBrk="1" latinLnBrk="0" hangingPunct="1">
                        <a:lnSpc>
                          <a:spcPct val="85000"/>
                        </a:lnSpc>
                        <a:spcBef>
                          <a:spcPts val="0"/>
                        </a:spcBef>
                      </a:pPr>
                      <a:r>
                        <a:rPr lang="en-US" sz="1200" b="0" kern="1200" cap="none" baseline="0" dirty="0" smtClean="0">
                          <a:solidFill>
                            <a:schemeClr val="tx2"/>
                          </a:solidFill>
                          <a:effectLst/>
                          <a:latin typeface="HP Simplified" pitchFamily="34" charset="0"/>
                          <a:ea typeface="+mn-ea"/>
                          <a:cs typeface="+mn-cs"/>
                        </a:rPr>
                        <a:t>More compute per watt</a:t>
                      </a:r>
                      <a:endParaRPr lang="en-US" sz="1200" b="0" kern="1200" cap="none" baseline="0" dirty="0">
                        <a:solidFill>
                          <a:schemeClr val="tx2"/>
                        </a:solidFill>
                        <a:effectLst/>
                        <a:latin typeface="HP Simplified" pitchFamily="34" charset="0"/>
                        <a:ea typeface="+mn-ea"/>
                        <a:cs typeface="+mn-cs"/>
                      </a:endParaRPr>
                    </a:p>
                  </a:txBody>
                  <a:tcPr marL="45720" marR="45720" marT="73152" marB="60960">
                    <a:lnL w="3175" cap="flat" cmpd="sng" algn="ctr">
                      <a:solidFill>
                        <a:srgbClr val="3C3C3C"/>
                      </a:solidFill>
                      <a:prstDash val="solid"/>
                      <a:round/>
                      <a:headEnd type="none" w="med" len="med"/>
                      <a:tailEnd type="none" w="med" len="med"/>
                    </a:lnL>
                    <a:lnR w="3175" cap="flat" cmpd="sng" algn="ctr">
                      <a:solidFill>
                        <a:srgbClr val="3C3C3C"/>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0"/>
                        </a:spcAft>
                        <a:buClrTx/>
                        <a:buSzTx/>
                        <a:buFontTx/>
                        <a:buNone/>
                        <a:tabLst/>
                        <a:defRPr/>
                      </a:pPr>
                      <a:r>
                        <a:rPr lang="en-US" sz="2800" b="1" kern="1200" cap="all" dirty="0" smtClean="0">
                          <a:solidFill>
                            <a:schemeClr val="accent1"/>
                          </a:solidFill>
                          <a:effectLst/>
                          <a:latin typeface="HP Simplified" pitchFamily="34" charset="0"/>
                          <a:ea typeface="+mn-ea"/>
                          <a:cs typeface="+mn-cs"/>
                        </a:rPr>
                        <a:t>66</a:t>
                      </a:r>
                      <a:r>
                        <a:rPr lang="en-US" sz="2000" b="1" kern="1200" cap="all" dirty="0" smtClean="0">
                          <a:solidFill>
                            <a:schemeClr val="accent1"/>
                          </a:solidFill>
                          <a:effectLst/>
                          <a:latin typeface="HP Simplified" pitchFamily="34" charset="0"/>
                          <a:ea typeface="+mn-ea"/>
                          <a:cs typeface="+mn-cs"/>
                        </a:rPr>
                        <a:t>%</a:t>
                      </a:r>
                      <a:r>
                        <a:rPr lang="en-US" sz="2000" b="0" kern="1200" cap="all" dirty="0" smtClean="0">
                          <a:solidFill>
                            <a:schemeClr val="accent1"/>
                          </a:solidFill>
                          <a:effectLst/>
                          <a:latin typeface="HP Simplified" pitchFamily="34" charset="0"/>
                          <a:ea typeface="+mn-ea"/>
                          <a:cs typeface="+mn-cs"/>
                        </a:rPr>
                        <a:t/>
                      </a:r>
                      <a:br>
                        <a:rPr lang="en-US" sz="2000" b="0" kern="1200" cap="all" dirty="0" smtClean="0">
                          <a:solidFill>
                            <a:schemeClr val="accent1"/>
                          </a:solidFill>
                          <a:effectLst/>
                          <a:latin typeface="HP Simplified" pitchFamily="34" charset="0"/>
                          <a:ea typeface="+mn-ea"/>
                          <a:cs typeface="+mn-cs"/>
                        </a:rPr>
                      </a:br>
                      <a:endParaRPr lang="en-US" sz="200" b="0" kern="1200" cap="all" dirty="0" smtClean="0">
                        <a:solidFill>
                          <a:schemeClr val="accent1"/>
                        </a:solidFill>
                        <a:effectLst/>
                        <a:latin typeface="HP Simplified" pitchFamily="34" charset="0"/>
                        <a:ea typeface="+mn-ea"/>
                        <a:cs typeface="+mn-cs"/>
                      </a:endParaRPr>
                    </a:p>
                    <a:p>
                      <a:pPr marL="0" marR="0" indent="0" algn="ctr" defTabSz="914400" rtl="0" eaLnBrk="1" fontAlgn="auto" latinLnBrk="0" hangingPunct="1">
                        <a:lnSpc>
                          <a:spcPct val="85000"/>
                        </a:lnSpc>
                        <a:spcBef>
                          <a:spcPts val="0"/>
                        </a:spcBef>
                        <a:spcAft>
                          <a:spcPts val="0"/>
                        </a:spcAft>
                        <a:buClrTx/>
                        <a:buSzTx/>
                        <a:buFontTx/>
                        <a:buNone/>
                        <a:tabLst/>
                        <a:defRPr/>
                      </a:pPr>
                      <a:r>
                        <a:rPr lang="en-US" sz="1200" b="0" kern="1200" cap="none" baseline="0" dirty="0" smtClean="0">
                          <a:solidFill>
                            <a:schemeClr val="tx2"/>
                          </a:solidFill>
                          <a:effectLst/>
                          <a:latin typeface="HP Simplified" pitchFamily="34" charset="0"/>
                          <a:ea typeface="+mn-ea"/>
                          <a:cs typeface="+mn-cs"/>
                        </a:rPr>
                        <a:t>Faster time to problem resolution</a:t>
                      </a:r>
                    </a:p>
                  </a:txBody>
                  <a:tcPr marL="45720" marR="45720" marT="73152" marB="60960">
                    <a:lnL w="3175" cap="flat" cmpd="sng" algn="ctr">
                      <a:solidFill>
                        <a:srgbClr val="3C3C3C"/>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21" name="TextBox 20"/>
          <p:cNvSpPr txBox="1"/>
          <p:nvPr/>
        </p:nvSpPr>
        <p:spPr>
          <a:xfrm>
            <a:off x="4909065" y="1187658"/>
            <a:ext cx="3800104" cy="369332"/>
          </a:xfrm>
          <a:prstGeom prst="rect">
            <a:avLst/>
          </a:prstGeom>
          <a:noFill/>
        </p:spPr>
        <p:txBody>
          <a:bodyPr wrap="square" rtlCol="0">
            <a:spAutoFit/>
          </a:bodyPr>
          <a:lstStyle/>
          <a:p>
            <a:pPr algn="ctr"/>
            <a:r>
              <a:rPr lang="en-US" b="1" dirty="0" smtClean="0">
                <a:latin typeface="HP Simplified" pitchFamily="34" charset="0"/>
              </a:rPr>
              <a:t>…and others copy and imitate</a:t>
            </a:r>
            <a:endParaRPr lang="en-US" b="1" dirty="0">
              <a:latin typeface="HP Simplified" pitchFamily="34" charset="0"/>
            </a:endParaRPr>
          </a:p>
        </p:txBody>
      </p:sp>
      <p:sp>
        <p:nvSpPr>
          <p:cNvPr id="22" name="TextBox 21"/>
          <p:cNvSpPr txBox="1"/>
          <p:nvPr/>
        </p:nvSpPr>
        <p:spPr>
          <a:xfrm>
            <a:off x="339199" y="4186646"/>
            <a:ext cx="3800104" cy="584775"/>
          </a:xfrm>
          <a:prstGeom prst="rect">
            <a:avLst/>
          </a:prstGeom>
          <a:noFill/>
        </p:spPr>
        <p:txBody>
          <a:bodyPr wrap="square" rtlCol="0">
            <a:spAutoFit/>
          </a:bodyPr>
          <a:lstStyle/>
          <a:p>
            <a:pPr algn="ctr"/>
            <a:r>
              <a:rPr lang="en-US" sz="1600" dirty="0" smtClean="0">
                <a:latin typeface="HP Simplified" pitchFamily="34" charset="0"/>
              </a:rPr>
              <a:t>And beyond servers, to storage and networking…and the Converged Cloud</a:t>
            </a:r>
            <a:endParaRPr lang="en-US" sz="1600" dirty="0">
              <a:latin typeface="HP Simplified" pitchFamily="34" charset="0"/>
            </a:endParaRPr>
          </a:p>
        </p:txBody>
      </p:sp>
      <p:sp>
        <p:nvSpPr>
          <p:cNvPr id="4" name="Rectangle 3"/>
          <p:cNvSpPr/>
          <p:nvPr/>
        </p:nvSpPr>
        <p:spPr>
          <a:xfrm>
            <a:off x="4561715" y="1789451"/>
            <a:ext cx="1098378" cy="584775"/>
          </a:xfrm>
          <a:prstGeom prst="rect">
            <a:avLst/>
          </a:prstGeom>
          <a:noFill/>
        </p:spPr>
        <p:txBody>
          <a:bodyPr wrap="none" lIns="91440" tIns="45720" rIns="91440" bIns="45720">
            <a:spAutoFit/>
          </a:bodyPr>
          <a:lstStyle/>
          <a:p>
            <a:pPr algn="ctr"/>
            <a:r>
              <a:rPr lang="en-US" sz="3200" b="1" cap="none" spc="0" dirty="0" smtClean="0">
                <a:ln w="10541" cmpd="sng">
                  <a:noFill/>
                  <a:prstDash val="solid"/>
                </a:ln>
                <a:solidFill>
                  <a:srgbClr val="000099"/>
                </a:solidFill>
                <a:effectLst/>
                <a:latin typeface="Georgia" pitchFamily="18" charset="0"/>
              </a:rPr>
              <a:t>IBM</a:t>
            </a:r>
            <a:endParaRPr lang="en-US" sz="3200" b="1" cap="none" spc="0" dirty="0">
              <a:ln w="10541" cmpd="sng">
                <a:noFill/>
                <a:prstDash val="solid"/>
              </a:ln>
              <a:solidFill>
                <a:srgbClr val="000099"/>
              </a:solidFill>
              <a:effectLst/>
              <a:latin typeface="Georgia" pitchFamily="18" charset="0"/>
            </a:endParaRPr>
          </a:p>
        </p:txBody>
      </p:sp>
      <p:sp>
        <p:nvSpPr>
          <p:cNvPr id="23" name="Rectangle 22"/>
          <p:cNvSpPr/>
          <p:nvPr/>
        </p:nvSpPr>
        <p:spPr>
          <a:xfrm>
            <a:off x="4575339" y="2775103"/>
            <a:ext cx="1071127" cy="461665"/>
          </a:xfrm>
          <a:prstGeom prst="rect">
            <a:avLst/>
          </a:prstGeom>
          <a:noFill/>
        </p:spPr>
        <p:txBody>
          <a:bodyPr wrap="none" lIns="91440" tIns="45720" rIns="91440" bIns="45720">
            <a:spAutoFit/>
          </a:bodyPr>
          <a:lstStyle/>
          <a:p>
            <a:pPr algn="ctr"/>
            <a:r>
              <a:rPr lang="en-US" sz="2400" b="1" cap="none" spc="0" dirty="0" smtClean="0">
                <a:ln w="10541" cmpd="sng">
                  <a:noFill/>
                  <a:prstDash val="solid"/>
                </a:ln>
                <a:solidFill>
                  <a:srgbClr val="FF0000"/>
                </a:solidFill>
                <a:effectLst/>
                <a:latin typeface="Aharoni" pitchFamily="2" charset="-79"/>
                <a:cs typeface="Aharoni" pitchFamily="2" charset="-79"/>
              </a:rPr>
              <a:t>CISCO</a:t>
            </a:r>
            <a:endParaRPr lang="en-US" sz="2400" b="1" cap="none" spc="0" dirty="0">
              <a:ln w="10541" cmpd="sng">
                <a:noFill/>
                <a:prstDash val="solid"/>
              </a:ln>
              <a:solidFill>
                <a:srgbClr val="FF0000"/>
              </a:solidFill>
              <a:effectLst/>
              <a:latin typeface="Aharoni" pitchFamily="2" charset="-79"/>
              <a:cs typeface="Aharoni" pitchFamily="2" charset="-79"/>
            </a:endParaRPr>
          </a:p>
        </p:txBody>
      </p:sp>
      <p:sp>
        <p:nvSpPr>
          <p:cNvPr id="24" name="Rectangle 23"/>
          <p:cNvSpPr/>
          <p:nvPr/>
        </p:nvSpPr>
        <p:spPr>
          <a:xfrm>
            <a:off x="4582552" y="3733133"/>
            <a:ext cx="1056700" cy="461665"/>
          </a:xfrm>
          <a:prstGeom prst="rect">
            <a:avLst/>
          </a:prstGeom>
          <a:noFill/>
        </p:spPr>
        <p:txBody>
          <a:bodyPr wrap="none" lIns="91440" tIns="45720" rIns="91440" bIns="45720">
            <a:spAutoFit/>
          </a:bodyPr>
          <a:lstStyle/>
          <a:p>
            <a:pPr algn="ctr"/>
            <a:r>
              <a:rPr lang="en-US" sz="2400" b="1" dirty="0" smtClean="0">
                <a:ln w="10541" cmpd="sng">
                  <a:noFill/>
                  <a:prstDash val="solid"/>
                </a:ln>
                <a:latin typeface="Arial Black" pitchFamily="34" charset="0"/>
                <a:cs typeface="Aharoni" pitchFamily="2" charset="-79"/>
              </a:rPr>
              <a:t>DELL</a:t>
            </a:r>
            <a:endParaRPr lang="en-US" sz="2400" b="1" cap="none" spc="0" dirty="0">
              <a:ln w="10541" cmpd="sng">
                <a:noFill/>
                <a:prstDash val="solid"/>
              </a:ln>
              <a:effectLst/>
              <a:latin typeface="Arial Black" pitchFamily="34" charset="0"/>
              <a:cs typeface="Aharoni" pitchFamily="2" charset="-79"/>
            </a:endParaRPr>
          </a:p>
        </p:txBody>
      </p:sp>
    </p:spTree>
    <p:extLst>
      <p:ext uri="{BB962C8B-B14F-4D97-AF65-F5344CB8AC3E}">
        <p14:creationId xmlns:p14="http://schemas.microsoft.com/office/powerpoint/2010/main" val="2688348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10117" y="157299"/>
            <a:ext cx="7222352" cy="677108"/>
          </a:xfrm>
        </p:spPr>
        <p:txBody>
          <a:bodyPr/>
          <a:lstStyle/>
          <a:p>
            <a:r>
              <a:rPr lang="en-US" b="0" dirty="0" smtClean="0">
                <a:latin typeface="HP Simplified" pitchFamily="34" charset="0"/>
              </a:rPr>
              <a:t>Thank you</a:t>
            </a:r>
            <a:endParaRPr lang="en-US" b="0" dirty="0">
              <a:latin typeface="HP Simplified" pitchFamily="34" charset="0"/>
            </a:endParaRPr>
          </a:p>
        </p:txBody>
      </p:sp>
    </p:spTree>
    <p:extLst>
      <p:ext uri="{BB962C8B-B14F-4D97-AF65-F5344CB8AC3E}">
        <p14:creationId xmlns:p14="http://schemas.microsoft.com/office/powerpoint/2010/main" val="135775104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8336" y="1126721"/>
            <a:ext cx="8795664" cy="3854854"/>
          </a:xfrm>
          <a:prstGeom prst="rect">
            <a:avLst/>
          </a:prstGeom>
        </p:spPr>
        <p:txBody>
          <a:bodyPr vert="horz" lIns="91440" tIns="45720" rIns="91440" bIns="45720" rtlCol="0">
            <a:noAutofit/>
          </a:bodyPr>
          <a:lstStyle/>
          <a:p>
            <a:pPr marL="225425" lvl="0" indent="-225425">
              <a:spcBef>
                <a:spcPts val="400"/>
              </a:spcBef>
              <a:buClr>
                <a:schemeClr val="tx2"/>
              </a:buClr>
              <a:buSzPct val="80000"/>
              <a:buFont typeface="Arial" pitchFamily="34" charset="0"/>
              <a:buChar char="•"/>
              <a:defRPr/>
            </a:pPr>
            <a:r>
              <a:rPr lang="en-US" sz="1200" b="1" dirty="0" smtClean="0">
                <a:latin typeface="HP Simplified" pitchFamily="34" charset="0"/>
              </a:rPr>
              <a:t>Training</a:t>
            </a:r>
          </a:p>
          <a:p>
            <a:pPr marL="682625" lvl="1" indent="-225425">
              <a:spcBef>
                <a:spcPts val="400"/>
              </a:spcBef>
              <a:buClr>
                <a:schemeClr val="tx2"/>
              </a:buClr>
              <a:buSzPct val="80000"/>
              <a:buFont typeface="Arial" pitchFamily="34" charset="0"/>
              <a:buChar char="•"/>
            </a:pPr>
            <a:r>
              <a:rPr lang="en-US" sz="1200" dirty="0" smtClean="0">
                <a:latin typeface="HP Simplified" pitchFamily="34" charset="0"/>
              </a:rPr>
              <a:t>Selling the Value Add of HP ProLiant Gen8 – with </a:t>
            </a:r>
            <a:r>
              <a:rPr lang="en-US" sz="1200" b="1" dirty="0" smtClean="0">
                <a:solidFill>
                  <a:schemeClr val="accent1">
                    <a:lumMod val="50000"/>
                  </a:schemeClr>
                </a:solidFill>
                <a:latin typeface="HP Simplified" pitchFamily="34" charset="0"/>
              </a:rPr>
              <a:t>Barry Rhein, Selling Through Curiosity</a:t>
            </a:r>
          </a:p>
          <a:p>
            <a:pPr marL="682625" lvl="1" indent="-225425">
              <a:spcBef>
                <a:spcPts val="400"/>
              </a:spcBef>
              <a:buClr>
                <a:schemeClr val="tx2"/>
              </a:buClr>
              <a:buSzPct val="80000"/>
              <a:buFont typeface="Arial" pitchFamily="34" charset="0"/>
              <a:buChar char="•"/>
            </a:pPr>
            <a:r>
              <a:rPr lang="en-US" sz="1200" dirty="0" smtClean="0">
                <a:latin typeface="HP Simplified" pitchFamily="34" charset="0"/>
              </a:rPr>
              <a:t>Technical training for Presales and Services delivery teams</a:t>
            </a:r>
          </a:p>
          <a:p>
            <a:pPr marL="225425" lvl="0" indent="-225425">
              <a:spcBef>
                <a:spcPts val="400"/>
              </a:spcBef>
              <a:buClr>
                <a:schemeClr val="tx2"/>
              </a:buClr>
              <a:buSzPct val="80000"/>
              <a:buFont typeface="Arial" pitchFamily="34" charset="0"/>
              <a:buChar char="•"/>
              <a:defRPr/>
            </a:pPr>
            <a:endParaRPr lang="en-US" sz="1200" b="1" dirty="0" smtClean="0">
              <a:latin typeface="HP Simplified" pitchFamily="34" charset="0"/>
            </a:endParaRPr>
          </a:p>
          <a:p>
            <a:pPr marL="225425" lvl="0" indent="-225425">
              <a:spcBef>
                <a:spcPts val="400"/>
              </a:spcBef>
              <a:buClr>
                <a:schemeClr val="tx2"/>
              </a:buClr>
              <a:buSzPct val="80000"/>
              <a:buFont typeface="Arial" pitchFamily="34" charset="0"/>
              <a:buChar char="•"/>
              <a:defRPr/>
            </a:pPr>
            <a:r>
              <a:rPr lang="en-US" sz="1200" b="1" dirty="0" smtClean="0">
                <a:latin typeface="HP Simplified" pitchFamily="34" charset="0"/>
              </a:rPr>
              <a:t>Sales Tools</a:t>
            </a:r>
          </a:p>
          <a:p>
            <a:pPr marL="682625" lvl="1" indent="-225425">
              <a:spcBef>
                <a:spcPts val="400"/>
              </a:spcBef>
              <a:buClr>
                <a:schemeClr val="tx2"/>
              </a:buClr>
              <a:buSzPct val="80000"/>
              <a:buFont typeface="Arial" pitchFamily="34" charset="0"/>
              <a:buChar char="•"/>
            </a:pPr>
            <a:r>
              <a:rPr lang="en-US" sz="1200" dirty="0" smtClean="0">
                <a:latin typeface="HP Simplified" pitchFamily="34" charset="0"/>
              </a:rPr>
              <a:t>Sales collateral</a:t>
            </a:r>
          </a:p>
          <a:p>
            <a:pPr marL="682625" lvl="1" indent="-225425">
              <a:spcBef>
                <a:spcPts val="400"/>
              </a:spcBef>
              <a:buClr>
                <a:schemeClr val="tx2"/>
              </a:buClr>
              <a:buSzPct val="80000"/>
              <a:buFont typeface="Arial" pitchFamily="34" charset="0"/>
              <a:buChar char="•"/>
            </a:pPr>
            <a:r>
              <a:rPr lang="en-US" sz="1200" dirty="0" smtClean="0">
                <a:latin typeface="HP Simplified" pitchFamily="34" charset="0"/>
              </a:rPr>
              <a:t>ROI/TCO Calculator</a:t>
            </a:r>
          </a:p>
          <a:p>
            <a:pPr marL="682625" lvl="1" indent="-225425">
              <a:spcBef>
                <a:spcPts val="400"/>
              </a:spcBef>
              <a:buClr>
                <a:schemeClr val="tx2"/>
              </a:buClr>
              <a:buSzPct val="80000"/>
              <a:buFont typeface="Arial" pitchFamily="34" charset="0"/>
              <a:buChar char="•"/>
            </a:pPr>
            <a:r>
              <a:rPr lang="en-US" sz="1200" dirty="0" smtClean="0">
                <a:latin typeface="HP Simplified" pitchFamily="34" charset="0"/>
              </a:rPr>
              <a:t>Competitive comparative facts</a:t>
            </a:r>
          </a:p>
          <a:p>
            <a:pPr marL="225425" marR="0" lvl="0" indent="-225425" algn="l" defTabSz="914400" rtl="0" eaLnBrk="1" fontAlgn="auto" latinLnBrk="0" hangingPunct="1">
              <a:lnSpc>
                <a:spcPct val="100000"/>
              </a:lnSpc>
              <a:spcBef>
                <a:spcPts val="400"/>
              </a:spcBef>
              <a:spcAft>
                <a:spcPts val="0"/>
              </a:spcAft>
              <a:buClr>
                <a:schemeClr val="tx2"/>
              </a:buClr>
              <a:buSzPct val="80000"/>
              <a:buFont typeface="Arial" pitchFamily="34" charset="0"/>
              <a:buChar char="•"/>
              <a:tabLst/>
              <a:defRPr/>
            </a:pPr>
            <a:endParaRPr kumimoji="0" lang="en-US" sz="1200" b="1" i="0" u="none" strike="noStrike" kern="1200" cap="none" spc="0" normalizeH="0" baseline="0" noProof="0" dirty="0" smtClean="0">
              <a:ln>
                <a:noFill/>
              </a:ln>
              <a:effectLst/>
              <a:uLnTx/>
              <a:uFillTx/>
              <a:latin typeface="HP Simplified" pitchFamily="34" charset="0"/>
            </a:endParaRPr>
          </a:p>
          <a:p>
            <a:pPr marL="225425" marR="0" lvl="0" indent="-225425" algn="l" defTabSz="914400" rtl="0" eaLnBrk="1" fontAlgn="auto" latinLnBrk="0" hangingPunct="1">
              <a:lnSpc>
                <a:spcPct val="100000"/>
              </a:lnSpc>
              <a:spcBef>
                <a:spcPts val="400"/>
              </a:spcBef>
              <a:spcAft>
                <a:spcPts val="0"/>
              </a:spcAft>
              <a:buClr>
                <a:schemeClr val="tx2"/>
              </a:buClr>
              <a:buSzPct val="80000"/>
              <a:buFont typeface="Arial" pitchFamily="34" charset="0"/>
              <a:buChar char="•"/>
              <a:tabLst/>
              <a:defRPr/>
            </a:pPr>
            <a:r>
              <a:rPr kumimoji="0" lang="en-US" sz="1200" b="1" i="0" u="none" strike="noStrike" kern="1200" cap="none" spc="0" normalizeH="0" baseline="0" noProof="0" dirty="0" smtClean="0">
                <a:ln>
                  <a:noFill/>
                </a:ln>
                <a:effectLst/>
                <a:uLnTx/>
                <a:uFillTx/>
                <a:latin typeface="HP Simplified" pitchFamily="34" charset="0"/>
              </a:rPr>
              <a:t>Programs and Promotions</a:t>
            </a:r>
          </a:p>
          <a:p>
            <a:pPr marL="682625" lvl="1" indent="-225425">
              <a:spcBef>
                <a:spcPts val="400"/>
              </a:spcBef>
              <a:buClr>
                <a:schemeClr val="tx2"/>
              </a:buClr>
              <a:buSzPct val="80000"/>
              <a:buFont typeface="Arial" pitchFamily="34" charset="0"/>
              <a:buChar char="•"/>
              <a:defRPr/>
            </a:pPr>
            <a:r>
              <a:rPr lang="en-US" sz="1200" noProof="0" dirty="0" smtClean="0">
                <a:latin typeface="HP Simplified" pitchFamily="34" charset="0"/>
              </a:rPr>
              <a:t>To help you refresh your IB infrastructure</a:t>
            </a:r>
          </a:p>
          <a:p>
            <a:pPr marL="682625" lvl="1" indent="-225425">
              <a:spcBef>
                <a:spcPts val="400"/>
              </a:spcBef>
              <a:buClr>
                <a:schemeClr val="tx2"/>
              </a:buClr>
              <a:buSzPct val="80000"/>
              <a:buFont typeface="Arial" pitchFamily="34" charset="0"/>
              <a:buChar char="•"/>
              <a:defRPr/>
            </a:pPr>
            <a:r>
              <a:rPr lang="en-US" sz="1200" dirty="0" smtClean="0">
                <a:latin typeface="HP Simplified" pitchFamily="34" charset="0"/>
              </a:rPr>
              <a:t>SPIFFS and Accelerators</a:t>
            </a:r>
          </a:p>
          <a:p>
            <a:pPr marL="225425" indent="-225425">
              <a:spcBef>
                <a:spcPts val="400"/>
              </a:spcBef>
              <a:buClr>
                <a:schemeClr val="tx2"/>
              </a:buClr>
              <a:buSzPct val="80000"/>
              <a:buFont typeface="Arial" pitchFamily="34" charset="0"/>
              <a:buChar char="•"/>
              <a:defRPr/>
            </a:pPr>
            <a:endParaRPr lang="en-US" sz="1200" b="1" dirty="0" smtClean="0">
              <a:latin typeface="HP Simplified" pitchFamily="34" charset="0"/>
            </a:endParaRPr>
          </a:p>
          <a:p>
            <a:pPr marL="225425" indent="-225425">
              <a:spcBef>
                <a:spcPts val="400"/>
              </a:spcBef>
              <a:buClr>
                <a:schemeClr val="tx2"/>
              </a:buClr>
              <a:buSzPct val="80000"/>
              <a:buFont typeface="Arial" pitchFamily="34" charset="0"/>
              <a:buChar char="•"/>
              <a:defRPr/>
            </a:pPr>
            <a:r>
              <a:rPr lang="en-US" sz="1200" b="1" dirty="0" err="1" smtClean="0">
                <a:latin typeface="HP Simplified" pitchFamily="34" charset="0"/>
              </a:rPr>
              <a:t>iQuote</a:t>
            </a:r>
            <a:r>
              <a:rPr lang="en-US" sz="1200" b="1" dirty="0" smtClean="0">
                <a:latin typeface="HP Simplified" pitchFamily="34" charset="0"/>
              </a:rPr>
              <a:t> Quoting Tool</a:t>
            </a:r>
            <a:endParaRPr lang="en-US" sz="1200" dirty="0" smtClean="0">
              <a:latin typeface="HP Simplified" pitchFamily="34" charset="0"/>
            </a:endParaRPr>
          </a:p>
          <a:p>
            <a:pPr marL="225425" indent="-225425">
              <a:spcBef>
                <a:spcPts val="400"/>
              </a:spcBef>
              <a:buClr>
                <a:schemeClr val="tx2"/>
              </a:buClr>
              <a:buSzPct val="80000"/>
            </a:pPr>
            <a:r>
              <a:rPr lang="en-US" sz="1200" dirty="0" smtClean="0">
                <a:latin typeface="HP Simplified" pitchFamily="34" charset="0"/>
              </a:rPr>
              <a:t/>
            </a:r>
            <a:br>
              <a:rPr lang="en-US" sz="1200" dirty="0" smtClean="0">
                <a:latin typeface="HP Simplified" pitchFamily="34" charset="0"/>
              </a:rPr>
            </a:br>
            <a:endParaRPr kumimoji="0" lang="en-US" sz="1200" b="0" i="0" u="none" strike="noStrike" kern="1200" cap="none" spc="0" normalizeH="0" baseline="0" noProof="0" dirty="0" smtClean="0">
              <a:ln>
                <a:noFill/>
              </a:ln>
              <a:solidFill>
                <a:srgbClr val="C00000"/>
              </a:solidFill>
              <a:effectLst/>
              <a:uLnTx/>
              <a:uFillTx/>
              <a:latin typeface="HP Simplified" pitchFamily="34" charset="0"/>
            </a:endParaRPr>
          </a:p>
          <a:p>
            <a:pPr marL="0" marR="0" lvl="0" indent="0" algn="l" defTabSz="914400" rtl="0" eaLnBrk="1" fontAlgn="auto" latinLnBrk="0" hangingPunct="1">
              <a:lnSpc>
                <a:spcPct val="100000"/>
              </a:lnSpc>
              <a:spcBef>
                <a:spcPts val="400"/>
              </a:spcBef>
              <a:spcAft>
                <a:spcPts val="0"/>
              </a:spcAft>
              <a:buClr>
                <a:schemeClr val="tx2"/>
              </a:buClr>
              <a:buSzPct val="80000"/>
              <a:buFont typeface="Arial" pitchFamily="34" charset="0"/>
              <a:buNone/>
              <a:tabLst/>
              <a:defRPr/>
            </a:pPr>
            <a:endParaRPr kumimoji="0" lang="en-US" sz="1200" b="0" i="0" u="none" strike="noStrike" kern="1200" cap="none" spc="0" normalizeH="0" baseline="0" noProof="0" dirty="0">
              <a:ln>
                <a:noFill/>
              </a:ln>
              <a:solidFill>
                <a:schemeClr val="tx1"/>
              </a:solidFill>
              <a:effectLst/>
              <a:uLnTx/>
              <a:uFillTx/>
              <a:latin typeface="HP Simplified" pitchFamily="34" charset="0"/>
            </a:endParaRPr>
          </a:p>
        </p:txBody>
      </p:sp>
      <p:sp>
        <p:nvSpPr>
          <p:cNvPr id="3" name="Title 2"/>
          <p:cNvSpPr>
            <a:spLocks noGrp="1"/>
          </p:cNvSpPr>
          <p:nvPr>
            <p:ph type="title"/>
          </p:nvPr>
        </p:nvSpPr>
        <p:spPr/>
        <p:txBody>
          <a:bodyPr/>
          <a:lstStyle/>
          <a:p>
            <a:r>
              <a:rPr lang="en-US" dirty="0" smtClean="0"/>
              <a:t>Resources to Help You Sell</a:t>
            </a:r>
            <a:endParaRPr lang="en-US" dirty="0"/>
          </a:p>
        </p:txBody>
      </p:sp>
      <p:sp>
        <p:nvSpPr>
          <p:cNvPr id="4" name="Slide Number Placeholder 3"/>
          <p:cNvSpPr>
            <a:spLocks noGrp="1"/>
          </p:cNvSpPr>
          <p:nvPr>
            <p:ph type="sldNum" sz="quarter" idx="4"/>
          </p:nvPr>
        </p:nvSpPr>
        <p:spPr>
          <a:prstGeom prst="rect">
            <a:avLst/>
          </a:prstGeom>
        </p:spPr>
        <p:txBody>
          <a:bodyPr/>
          <a:lstStyle/>
          <a:p>
            <a:fld id="{39FE57C1-99E3-4342-90AE-63D315326D4A}" type="slidenum">
              <a:rPr lang="en-US" sz="700" smtClean="0">
                <a:solidFill>
                  <a:srgbClr val="A6A6A6"/>
                </a:solidFill>
                <a:latin typeface="HP Text Beta Regular"/>
                <a:cs typeface="HP Text Beta Regular"/>
              </a:rPr>
              <a:pPr/>
              <a:t>61</a:t>
            </a:fld>
            <a:endParaRPr lang="en-US" sz="700" dirty="0">
              <a:solidFill>
                <a:srgbClr val="A6A6A6"/>
              </a:solidFill>
              <a:latin typeface="HP Text Beta Regular"/>
              <a:cs typeface="HP Text Beta Regular"/>
            </a:endParaRPr>
          </a:p>
        </p:txBody>
      </p:sp>
      <p:pic>
        <p:nvPicPr>
          <p:cNvPr id="129026" name="Picture 2" descr="http://www.smartsellingtools.com/toolbox.jpg"/>
          <p:cNvPicPr>
            <a:picLocks noChangeAspect="1" noChangeArrowheads="1"/>
          </p:cNvPicPr>
          <p:nvPr/>
        </p:nvPicPr>
        <p:blipFill>
          <a:blip r:embed="rId3" cstate="print">
            <a:lum bright="-9000"/>
          </a:blip>
          <a:srcRect/>
          <a:stretch>
            <a:fillRect/>
          </a:stretch>
        </p:blipFill>
        <p:spPr bwMode="auto">
          <a:xfrm flipH="1">
            <a:off x="5251450" y="1865365"/>
            <a:ext cx="3892550" cy="2414588"/>
          </a:xfrm>
          <a:prstGeom prst="rect">
            <a:avLst/>
          </a:prstGeom>
          <a:noFill/>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4"/>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defTabSz="91440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3160568"/>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84" cy="507831"/>
          </a:xfrm>
          <a:prstGeom prst="rect">
            <a:avLst/>
          </a:prstGeom>
        </p:spPr>
        <p:txBody>
          <a:bodyPr wrap="none">
            <a:spAutoFit/>
          </a:bodyPr>
          <a:lstStyle/>
          <a:p>
            <a:pPr defTabSz="914400"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3489852"/>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5" name="Picture 15" descr="bitdefender"/>
          <p:cNvPicPr>
            <a:picLocks noChangeAspect="1" noChangeArrowheads="1"/>
          </p:cNvPicPr>
          <p:nvPr/>
        </p:nvPicPr>
        <p:blipFill>
          <a:blip r:embed="rId3" cstate="email">
            <a:clrChange>
              <a:clrFrom>
                <a:srgbClr val="FAFFF9"/>
              </a:clrFrom>
              <a:clrTo>
                <a:srgbClr val="FAFFF9">
                  <a:alpha val="0"/>
                </a:srgbClr>
              </a:clrTo>
            </a:clrChange>
            <a:extLst>
              <a:ext uri="{28A0092B-C50C-407E-A947-70E740481C1C}">
                <a14:useLocalDpi xmlns:a14="http://schemas.microsoft.com/office/drawing/2010/main"/>
              </a:ext>
            </a:extLst>
          </a:blip>
          <a:srcRect/>
          <a:stretch>
            <a:fillRect/>
          </a:stretch>
        </p:blipFill>
        <p:spPr bwMode="auto">
          <a:xfrm>
            <a:off x="6373813" y="3991769"/>
            <a:ext cx="1422400" cy="842962"/>
          </a:xfrm>
          <a:prstGeom prst="rect">
            <a:avLst/>
          </a:prstGeom>
          <a:noFill/>
        </p:spPr>
      </p:pic>
      <p:pic>
        <p:nvPicPr>
          <p:cNvPr id="25601" name="Picture 13" descr="citi"/>
          <p:cNvPicPr>
            <a:picLocks noChangeAspect="1" noChangeArrowheads="1"/>
          </p:cNvPicPr>
          <p:nvPr/>
        </p:nvPicPr>
        <p:blipFill>
          <a:blip r:embed="rId4" cstate="email">
            <a:lum bright="-9000"/>
            <a:extLst>
              <a:ext uri="{28A0092B-C50C-407E-A947-70E740481C1C}">
                <a14:useLocalDpi xmlns:a14="http://schemas.microsoft.com/office/drawing/2010/main"/>
              </a:ext>
            </a:extLst>
          </a:blip>
          <a:srcRect/>
          <a:stretch>
            <a:fillRect/>
          </a:stretch>
        </p:blipFill>
        <p:spPr bwMode="auto">
          <a:xfrm>
            <a:off x="7964488" y="2916238"/>
            <a:ext cx="654050" cy="422275"/>
          </a:xfrm>
          <a:prstGeom prst="rect">
            <a:avLst/>
          </a:prstGeom>
          <a:noFill/>
          <a:ln w="9525">
            <a:noFill/>
            <a:miter lim="800000"/>
            <a:headEnd/>
            <a:tailEnd/>
          </a:ln>
        </p:spPr>
      </p:pic>
      <p:sp>
        <p:nvSpPr>
          <p:cNvPr id="25603" name="Title 6"/>
          <p:cNvSpPr>
            <a:spLocks noGrp="1"/>
          </p:cNvSpPr>
          <p:nvPr>
            <p:ph type="title" idx="4294967295"/>
          </p:nvPr>
        </p:nvSpPr>
        <p:spPr>
          <a:xfrm>
            <a:off x="331788" y="320675"/>
            <a:ext cx="8459787" cy="366254"/>
          </a:xfrm>
        </p:spPr>
        <p:txBody>
          <a:bodyPr/>
          <a:lstStyle/>
          <a:p>
            <a:pPr defTabSz="914400" eaLnBrk="1" hangingPunct="1">
              <a:lnSpc>
                <a:spcPct val="85000"/>
              </a:lnSpc>
            </a:pPr>
            <a:r>
              <a:rPr lang="en-US" smtClean="0"/>
              <a:t>Customers and partners agree …</a:t>
            </a:r>
          </a:p>
        </p:txBody>
      </p:sp>
      <p:sp>
        <p:nvSpPr>
          <p:cNvPr id="25604" name="Rectangle 18"/>
          <p:cNvSpPr>
            <a:spLocks noChangeArrowheads="1"/>
          </p:cNvSpPr>
          <p:nvPr/>
        </p:nvSpPr>
        <p:spPr bwMode="auto">
          <a:xfrm>
            <a:off x="2897188" y="871538"/>
            <a:ext cx="3548062" cy="609600"/>
          </a:xfrm>
          <a:prstGeom prst="rect">
            <a:avLst/>
          </a:prstGeom>
          <a:noFill/>
          <a:ln w="9525">
            <a:noFill/>
            <a:miter lim="800000"/>
            <a:headEnd/>
            <a:tailEnd/>
          </a:ln>
        </p:spPr>
        <p:txBody>
          <a:bodyPr>
            <a:spAutoFit/>
          </a:bodyPr>
          <a:lstStyle/>
          <a:p>
            <a:pPr marL="339725" lvl="2" indent="-171450"/>
            <a:r>
              <a:rPr lang="en-US" sz="1100" dirty="0">
                <a:solidFill>
                  <a:srgbClr val="000000"/>
                </a:solidFill>
                <a:latin typeface="HP Simplified" pitchFamily="34" charset="0"/>
              </a:rPr>
              <a:t>    </a:t>
            </a:r>
            <a:r>
              <a:rPr lang="en-US" sz="1700" dirty="0">
                <a:solidFill>
                  <a:srgbClr val="000000"/>
                </a:solidFill>
                <a:latin typeface="HP Simplified" pitchFamily="34" charset="0"/>
              </a:rPr>
              <a:t>“</a:t>
            </a:r>
            <a:r>
              <a:rPr lang="en-US" sz="1700" dirty="0">
                <a:latin typeface="HP Simplified" pitchFamily="34" charset="0"/>
              </a:rPr>
              <a:t>… </a:t>
            </a:r>
            <a:r>
              <a:rPr lang="en-US" sz="1700" dirty="0">
                <a:solidFill>
                  <a:schemeClr val="accent1"/>
                </a:solidFill>
                <a:latin typeface="HP Simplified" pitchFamily="34" charset="0"/>
              </a:rPr>
              <a:t>Gen8 was designed with Partner innovation</a:t>
            </a:r>
            <a:r>
              <a:rPr lang="en-US" sz="1700" dirty="0">
                <a:latin typeface="HP Simplified" pitchFamily="34" charset="0"/>
              </a:rPr>
              <a:t> </a:t>
            </a:r>
            <a:r>
              <a:rPr lang="en-US" sz="1700" dirty="0">
                <a:solidFill>
                  <a:schemeClr val="accent1"/>
                </a:solidFill>
                <a:latin typeface="HP Simplified" pitchFamily="34" charset="0"/>
              </a:rPr>
              <a:t>in mind”</a:t>
            </a:r>
          </a:p>
        </p:txBody>
      </p:sp>
      <p:sp>
        <p:nvSpPr>
          <p:cNvPr id="25605" name="Rectangle 25"/>
          <p:cNvSpPr>
            <a:spLocks noChangeArrowheads="1"/>
          </p:cNvSpPr>
          <p:nvPr/>
        </p:nvSpPr>
        <p:spPr bwMode="auto">
          <a:xfrm>
            <a:off x="6429375" y="857250"/>
            <a:ext cx="2714625" cy="2354491"/>
          </a:xfrm>
          <a:prstGeom prst="rect">
            <a:avLst/>
          </a:prstGeom>
          <a:noFill/>
          <a:ln w="9525">
            <a:noFill/>
            <a:miter lim="800000"/>
            <a:headEnd/>
            <a:tailEnd/>
          </a:ln>
        </p:spPr>
        <p:txBody>
          <a:bodyPr>
            <a:spAutoFit/>
          </a:bodyPr>
          <a:lstStyle/>
          <a:p>
            <a:pPr marL="339725" lvl="2" indent="-171450"/>
            <a:r>
              <a:rPr lang="en-US" sz="1100">
                <a:solidFill>
                  <a:srgbClr val="000000"/>
                </a:solidFill>
                <a:latin typeface="HP Simplified" pitchFamily="34" charset="0"/>
              </a:rPr>
              <a:t>    </a:t>
            </a:r>
            <a:r>
              <a:rPr lang="en-US">
                <a:solidFill>
                  <a:schemeClr val="accent1"/>
                </a:solidFill>
                <a:latin typeface="HP Simplified" pitchFamily="34" charset="0"/>
              </a:rPr>
              <a:t>“Citigroup is modernizing its datacenters … and saw strong test results related to</a:t>
            </a:r>
            <a:r>
              <a:rPr lang="en-US">
                <a:latin typeface="HP Simplified" pitchFamily="34" charset="0"/>
              </a:rPr>
              <a:t> </a:t>
            </a:r>
            <a:r>
              <a:rPr lang="en-US">
                <a:solidFill>
                  <a:schemeClr val="accent1"/>
                </a:solidFill>
                <a:latin typeface="HP Simplified" pitchFamily="34" charset="0"/>
              </a:rPr>
              <a:t>platform consolidation and performance</a:t>
            </a:r>
            <a:r>
              <a:rPr lang="en-US">
                <a:latin typeface="HP Simplified" pitchFamily="34" charset="0"/>
              </a:rPr>
              <a:t>.“</a:t>
            </a:r>
          </a:p>
          <a:p>
            <a:pPr marL="339725" lvl="2" indent="-171450">
              <a:spcBef>
                <a:spcPts val="1200"/>
              </a:spcBef>
            </a:pPr>
            <a:r>
              <a:rPr lang="en-US" sz="1100">
                <a:solidFill>
                  <a:schemeClr val="accent1"/>
                </a:solidFill>
                <a:latin typeface="HP Simplified" pitchFamily="34" charset="0"/>
              </a:rPr>
              <a:t>     </a:t>
            </a:r>
            <a:endParaRPr lang="en-US" sz="1200">
              <a:latin typeface="HP Simplified" pitchFamily="34" charset="0"/>
            </a:endParaRPr>
          </a:p>
        </p:txBody>
      </p:sp>
      <p:sp>
        <p:nvSpPr>
          <p:cNvPr id="25606" name="Rectangle 28"/>
          <p:cNvSpPr>
            <a:spLocks noChangeArrowheads="1"/>
          </p:cNvSpPr>
          <p:nvPr/>
        </p:nvSpPr>
        <p:spPr bwMode="auto">
          <a:xfrm>
            <a:off x="228600" y="928688"/>
            <a:ext cx="2573338" cy="1846659"/>
          </a:xfrm>
          <a:prstGeom prst="rect">
            <a:avLst/>
          </a:prstGeom>
          <a:noFill/>
          <a:ln w="9525">
            <a:noFill/>
            <a:miter lim="800000"/>
            <a:headEnd/>
            <a:tailEnd/>
          </a:ln>
        </p:spPr>
        <p:txBody>
          <a:bodyPr>
            <a:spAutoFit/>
          </a:bodyPr>
          <a:lstStyle/>
          <a:p>
            <a:pPr marL="0" lvl="2"/>
            <a:r>
              <a:rPr lang="en-US" sz="1700">
                <a:solidFill>
                  <a:srgbClr val="000000"/>
                </a:solidFill>
                <a:latin typeface="HP Simplified" pitchFamily="34" charset="0"/>
              </a:rPr>
              <a:t>“</a:t>
            </a:r>
            <a:r>
              <a:rPr lang="en-US" sz="1700">
                <a:latin typeface="HP Simplified" pitchFamily="34" charset="0"/>
              </a:rPr>
              <a:t>…</a:t>
            </a:r>
            <a:r>
              <a:rPr lang="en-US" sz="1700">
                <a:solidFill>
                  <a:srgbClr val="0096D6"/>
                </a:solidFill>
                <a:latin typeface="HP Simplified" pitchFamily="34" charset="0"/>
              </a:rPr>
              <a:t> HP proves once more that they are the technological leaders</a:t>
            </a:r>
            <a:r>
              <a:rPr lang="en-US" sz="1700" b="1">
                <a:solidFill>
                  <a:srgbClr val="0096D6"/>
                </a:solidFill>
                <a:latin typeface="HP Simplified" pitchFamily="34" charset="0"/>
              </a:rPr>
              <a:t> </a:t>
            </a:r>
            <a:r>
              <a:rPr lang="en-US" sz="1700">
                <a:solidFill>
                  <a:schemeClr val="accent1"/>
                </a:solidFill>
                <a:latin typeface="HP Simplified" pitchFamily="34" charset="0"/>
              </a:rPr>
              <a:t>and this is what we need in our very demanding environment.”</a:t>
            </a:r>
          </a:p>
          <a:p>
            <a:r>
              <a:rPr lang="en-US" sz="1200">
                <a:solidFill>
                  <a:srgbClr val="000000"/>
                </a:solidFill>
                <a:latin typeface="HP Simplified" pitchFamily="34" charset="0"/>
              </a:rPr>
              <a:t>	</a:t>
            </a:r>
          </a:p>
        </p:txBody>
      </p:sp>
      <p:sp>
        <p:nvSpPr>
          <p:cNvPr id="25607" name="Rectangle 31"/>
          <p:cNvSpPr>
            <a:spLocks noChangeArrowheads="1"/>
          </p:cNvSpPr>
          <p:nvPr/>
        </p:nvSpPr>
        <p:spPr bwMode="auto">
          <a:xfrm>
            <a:off x="3516313" y="3478213"/>
            <a:ext cx="5129212" cy="641350"/>
          </a:xfrm>
          <a:prstGeom prst="rect">
            <a:avLst/>
          </a:prstGeom>
          <a:noFill/>
          <a:ln w="9525">
            <a:noFill/>
            <a:miter lim="800000"/>
            <a:headEnd/>
            <a:tailEnd/>
          </a:ln>
        </p:spPr>
        <p:txBody>
          <a:bodyPr>
            <a:spAutoFit/>
          </a:bodyPr>
          <a:lstStyle/>
          <a:p>
            <a:pPr marL="339725" lvl="2" indent="-171450">
              <a:spcAft>
                <a:spcPts val="1800"/>
              </a:spcAft>
            </a:pPr>
            <a:r>
              <a:rPr lang="en-US" sz="1100" dirty="0">
                <a:solidFill>
                  <a:srgbClr val="000000"/>
                </a:solidFill>
                <a:latin typeface="HP Simplified" pitchFamily="34" charset="0"/>
              </a:rPr>
              <a:t>     </a:t>
            </a:r>
            <a:r>
              <a:rPr lang="en-US" dirty="0">
                <a:solidFill>
                  <a:schemeClr val="accent1"/>
                </a:solidFill>
                <a:latin typeface="HP Simplified" pitchFamily="34" charset="0"/>
              </a:rPr>
              <a:t>“..  we’ve seen a significant leap in the performance of our critical applications”</a:t>
            </a:r>
            <a:r>
              <a:rPr lang="en-US" dirty="0">
                <a:latin typeface="HP Simplified" pitchFamily="34" charset="0"/>
              </a:rPr>
              <a:t> </a:t>
            </a:r>
          </a:p>
        </p:txBody>
      </p:sp>
      <p:sp>
        <p:nvSpPr>
          <p:cNvPr id="129032" name="Rectangle 32"/>
          <p:cNvSpPr>
            <a:spLocks noChangeArrowheads="1"/>
          </p:cNvSpPr>
          <p:nvPr/>
        </p:nvSpPr>
        <p:spPr bwMode="auto">
          <a:xfrm>
            <a:off x="0" y="3059113"/>
            <a:ext cx="3109913" cy="1190625"/>
          </a:xfrm>
          <a:prstGeom prst="rect">
            <a:avLst/>
          </a:prstGeom>
          <a:noFill/>
          <a:ln w="9525">
            <a:noFill/>
            <a:miter lim="800000"/>
            <a:headEnd/>
            <a:tailEnd/>
          </a:ln>
        </p:spPr>
        <p:txBody>
          <a:bodyPr>
            <a:spAutoFit/>
          </a:bodyPr>
          <a:lstStyle/>
          <a:p>
            <a:pPr marL="339725" lvl="2" indent="-171450">
              <a:spcAft>
                <a:spcPts val="1800"/>
              </a:spcAft>
            </a:pPr>
            <a:r>
              <a:rPr lang="en-US">
                <a:latin typeface="HP Simplified" pitchFamily="34" charset="0"/>
              </a:rPr>
              <a:t>      </a:t>
            </a:r>
            <a:r>
              <a:rPr lang="en-US">
                <a:solidFill>
                  <a:schemeClr val="accent1"/>
                </a:solidFill>
                <a:latin typeface="HP Simplified" pitchFamily="34" charset="0"/>
              </a:rPr>
              <a:t>“… we saw a doubling of performance versus our existing solution at a similar price point. ” </a:t>
            </a:r>
          </a:p>
        </p:txBody>
      </p:sp>
      <p:sp>
        <p:nvSpPr>
          <p:cNvPr id="25609" name="Rectangle 33"/>
          <p:cNvSpPr>
            <a:spLocks noChangeArrowheads="1"/>
          </p:cNvSpPr>
          <p:nvPr/>
        </p:nvSpPr>
        <p:spPr bwMode="auto">
          <a:xfrm>
            <a:off x="3463925" y="2263775"/>
            <a:ext cx="2595563" cy="641350"/>
          </a:xfrm>
          <a:prstGeom prst="rect">
            <a:avLst/>
          </a:prstGeom>
          <a:noFill/>
          <a:ln w="9525">
            <a:noFill/>
            <a:miter lim="800000"/>
            <a:headEnd/>
            <a:tailEnd/>
          </a:ln>
        </p:spPr>
        <p:txBody>
          <a:bodyPr>
            <a:spAutoFit/>
          </a:bodyPr>
          <a:lstStyle/>
          <a:p>
            <a:r>
              <a:rPr lang="en-US">
                <a:latin typeface="HP Simplified" pitchFamily="34" charset="0"/>
              </a:rPr>
              <a:t>“… </a:t>
            </a:r>
            <a:r>
              <a:rPr lang="en-US">
                <a:solidFill>
                  <a:schemeClr val="accent1"/>
                </a:solidFill>
                <a:latin typeface="HP Simplified" pitchFamily="34" charset="0"/>
              </a:rPr>
              <a:t>cuts my hardware investments in half</a:t>
            </a:r>
            <a:r>
              <a:rPr lang="en-US">
                <a:latin typeface="HP Simplified" pitchFamily="34" charset="0"/>
              </a:rPr>
              <a:t>” </a:t>
            </a:r>
            <a:endParaRPr lang="en-US">
              <a:solidFill>
                <a:srgbClr val="000000"/>
              </a:solidFill>
              <a:latin typeface="HP Simplified" pitchFamily="34" charset="0"/>
            </a:endParaRPr>
          </a:p>
        </p:txBody>
      </p:sp>
      <p:pic>
        <p:nvPicPr>
          <p:cNvPr id="20" name="Picture 2" descr="C:\Users\robertst\AppData\Local\Microsoft\Windows\Temporary Internet Files\Content.Outlook\NQZKAT8P\logo_uzleuven_kleur_groot.jpg"/>
          <p:cNvPicPr>
            <a:picLocks noChangeAspect="1" noChangeArrowheads="1"/>
          </p:cNvPicPr>
          <p:nvPr/>
        </p:nvPicPr>
        <p:blipFill>
          <a:blip r:embed="rId5" cstate="email">
            <a:lum bright="-9000"/>
            <a:extLst>
              <a:ext uri="{28A0092B-C50C-407E-A947-70E740481C1C}">
                <a14:useLocalDpi xmlns:a14="http://schemas.microsoft.com/office/drawing/2010/main"/>
              </a:ext>
            </a:extLst>
          </a:blip>
          <a:srcRect/>
          <a:stretch>
            <a:fillRect/>
          </a:stretch>
        </p:blipFill>
        <p:spPr bwMode="auto">
          <a:xfrm>
            <a:off x="1723523" y="2277748"/>
            <a:ext cx="1050268" cy="340417"/>
          </a:xfrm>
          <a:prstGeom prst="rect">
            <a:avLst/>
          </a:prstGeom>
          <a:noFill/>
          <a:ln w="9525">
            <a:noFill/>
            <a:miter lim="800000"/>
            <a:headEnd/>
            <a:tailEnd/>
          </a:ln>
          <a:effectLst>
            <a:reflection blurRad="6350" stA="52000" endA="300" endPos="35000" dir="5400000" sy="-100000" algn="bl" rotWithShape="0"/>
          </a:effectLst>
        </p:spPr>
      </p:pic>
      <p:pic>
        <p:nvPicPr>
          <p:cNvPr id="27" name="Picture 11" descr="C:\Users\robertst\AppData\Local\Microsoft\Windows\Temporary Internet Files\Content.Outlook\NQZKAT8P\CDW p186U.JPG"/>
          <p:cNvPicPr>
            <a:picLocks noChangeAspect="1" noChangeArrowheads="1"/>
          </p:cNvPicPr>
          <p:nvPr/>
        </p:nvPicPr>
        <p:blipFill>
          <a:blip r:embed="rId6" cstate="email">
            <a:lum bright="-9000"/>
            <a:extLst>
              <a:ext uri="{28A0092B-C50C-407E-A947-70E740481C1C}">
                <a14:useLocalDpi xmlns:a14="http://schemas.microsoft.com/office/drawing/2010/main"/>
              </a:ext>
            </a:extLst>
          </a:blip>
          <a:srcRect/>
          <a:stretch>
            <a:fillRect/>
          </a:stretch>
        </p:blipFill>
        <p:spPr bwMode="auto">
          <a:xfrm>
            <a:off x="5114249" y="1493163"/>
            <a:ext cx="930676" cy="469256"/>
          </a:xfrm>
          <a:prstGeom prst="rect">
            <a:avLst/>
          </a:prstGeom>
          <a:noFill/>
          <a:ln w="9525">
            <a:noFill/>
            <a:miter lim="800000"/>
            <a:headEnd/>
            <a:tailEnd/>
          </a:ln>
          <a:effectLst>
            <a:reflection blurRad="6350" stA="52000" endA="300" endPos="35000" dir="5400000" sy="-100000" algn="bl" rotWithShape="0"/>
          </a:effectLst>
        </p:spPr>
      </p:pic>
      <p:pic>
        <p:nvPicPr>
          <p:cNvPr id="25612" name="Picture 14" descr="200px-J_P_Morgan_Chase_Logo_2008_1"/>
          <p:cNvPicPr>
            <a:picLocks noChangeAspect="1" noChangeArrowheads="1"/>
          </p:cNvPicPr>
          <p:nvPr/>
        </p:nvPicPr>
        <p:blipFill>
          <a:blip r:embed="rId7"/>
          <a:srcRect/>
          <a:stretch>
            <a:fillRect/>
          </a:stretch>
        </p:blipFill>
        <p:spPr bwMode="auto">
          <a:xfrm>
            <a:off x="4114800" y="2895600"/>
            <a:ext cx="1905000" cy="238125"/>
          </a:xfrm>
          <a:prstGeom prst="rect">
            <a:avLst/>
          </a:prstGeom>
          <a:noFill/>
          <a:ln w="9525">
            <a:noFill/>
            <a:miter lim="800000"/>
            <a:headEnd/>
            <a:tailEnd/>
          </a:ln>
        </p:spPr>
      </p:pic>
      <p:pic>
        <p:nvPicPr>
          <p:cNvPr id="25614" name="Picture 14" descr="logo-mcafee"/>
          <p:cNvPicPr>
            <a:picLocks noChangeAspect="1" noChangeArrowheads="1"/>
          </p:cNvPicPr>
          <p:nvPr/>
        </p:nvPicPr>
        <p:blipFill>
          <a:blip r:embed="rId8"/>
          <a:srcRect/>
          <a:stretch>
            <a:fillRect/>
          </a:stretch>
        </p:blipFill>
        <p:spPr bwMode="auto">
          <a:xfrm>
            <a:off x="1824038" y="4211638"/>
            <a:ext cx="1306512" cy="403225"/>
          </a:xfrm>
          <a:prstGeom prst="rect">
            <a:avLst/>
          </a:prstGeom>
          <a:noFill/>
        </p:spPr>
      </p:pic>
    </p:spTree>
    <p:extLst>
      <p:ext uri="{BB962C8B-B14F-4D97-AF65-F5344CB8AC3E}">
        <p14:creationId xmlns:p14="http://schemas.microsoft.com/office/powerpoint/2010/main" val="16331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50" name="Picture 22" descr="New-York-Times-Logo"/>
          <p:cNvPicPr>
            <a:picLocks noChangeAspect="1" noChangeArrowheads="1"/>
          </p:cNvPicPr>
          <p:nvPr/>
        </p:nvPicPr>
        <p:blipFill>
          <a:blip r:embed="rId3" cstate="email">
            <a:lum bright="-9000"/>
            <a:extLst>
              <a:ext uri="{28A0092B-C50C-407E-A947-70E740481C1C}">
                <a14:useLocalDpi xmlns:a14="http://schemas.microsoft.com/office/drawing/2010/main"/>
              </a:ext>
            </a:extLst>
          </a:blip>
          <a:srcRect/>
          <a:stretch>
            <a:fillRect/>
          </a:stretch>
        </p:blipFill>
        <p:spPr bwMode="auto">
          <a:xfrm>
            <a:off x="4545789" y="2453903"/>
            <a:ext cx="1674813" cy="1084263"/>
          </a:xfrm>
          <a:prstGeom prst="rect">
            <a:avLst/>
          </a:prstGeom>
          <a:noFill/>
        </p:spPr>
      </p:pic>
      <p:pic>
        <p:nvPicPr>
          <p:cNvPr id="48148" name="Picture 20" descr="CIO-logo2"/>
          <p:cNvPicPr>
            <a:picLocks noChangeAspect="1" noChangeArrowheads="1"/>
          </p:cNvPicPr>
          <p:nvPr/>
        </p:nvPicPr>
        <p:blipFill>
          <a:blip r:embed="rId4">
            <a:lum bright="-9000"/>
          </a:blip>
          <a:srcRect/>
          <a:stretch>
            <a:fillRect/>
          </a:stretch>
        </p:blipFill>
        <p:spPr bwMode="auto">
          <a:xfrm>
            <a:off x="1665085" y="2863647"/>
            <a:ext cx="1295400" cy="447675"/>
          </a:xfrm>
          <a:prstGeom prst="rect">
            <a:avLst/>
          </a:prstGeom>
          <a:noFill/>
        </p:spPr>
      </p:pic>
      <p:sp>
        <p:nvSpPr>
          <p:cNvPr id="48133" name="Title 6"/>
          <p:cNvSpPr>
            <a:spLocks noGrp="1"/>
          </p:cNvSpPr>
          <p:nvPr>
            <p:ph type="title" idx="4294967295"/>
          </p:nvPr>
        </p:nvSpPr>
        <p:spPr>
          <a:xfrm>
            <a:off x="331788" y="320675"/>
            <a:ext cx="8459787" cy="366254"/>
          </a:xfrm>
        </p:spPr>
        <p:txBody>
          <a:bodyPr/>
          <a:lstStyle/>
          <a:p>
            <a:pPr defTabSz="914400" eaLnBrk="1" hangingPunct="1">
              <a:lnSpc>
                <a:spcPct val="85000"/>
              </a:lnSpc>
            </a:pPr>
            <a:r>
              <a:rPr lang="en-US" dirty="0" smtClean="0">
                <a:cs typeface="HP Simplified"/>
              </a:rPr>
              <a:t>Unprecedented press and analyst coverage</a:t>
            </a:r>
          </a:p>
        </p:txBody>
      </p:sp>
      <p:sp>
        <p:nvSpPr>
          <p:cNvPr id="48134" name="Rectangle 18"/>
          <p:cNvSpPr>
            <a:spLocks noChangeArrowheads="1"/>
          </p:cNvSpPr>
          <p:nvPr/>
        </p:nvSpPr>
        <p:spPr bwMode="auto">
          <a:xfrm>
            <a:off x="2680681" y="1555377"/>
            <a:ext cx="3952875" cy="1077218"/>
          </a:xfrm>
          <a:prstGeom prst="rect">
            <a:avLst/>
          </a:prstGeom>
          <a:noFill/>
          <a:ln w="9525">
            <a:noFill/>
            <a:miter lim="800000"/>
            <a:headEnd/>
            <a:tailEnd/>
          </a:ln>
        </p:spPr>
        <p:txBody>
          <a:bodyPr>
            <a:spAutoFit/>
          </a:bodyPr>
          <a:lstStyle/>
          <a:p>
            <a:pPr marL="339725" lvl="2" indent="-171450"/>
            <a:r>
              <a:rPr lang="en-US" sz="1600" dirty="0">
                <a:solidFill>
                  <a:srgbClr val="000000"/>
                </a:solidFill>
                <a:latin typeface="HP Simplified" pitchFamily="34" charset="0"/>
              </a:rPr>
              <a:t>    “</a:t>
            </a:r>
            <a:r>
              <a:rPr lang="en-US" sz="1600" dirty="0">
                <a:latin typeface="HP Simplified" pitchFamily="34" charset="0"/>
              </a:rPr>
              <a:t>… </a:t>
            </a:r>
            <a:r>
              <a:rPr lang="en-US" sz="1600" dirty="0">
                <a:solidFill>
                  <a:schemeClr val="accent1"/>
                </a:solidFill>
                <a:latin typeface="HP Simplified" pitchFamily="34" charset="0"/>
              </a:rPr>
              <a:t>over 160 different upgrades and new features .. Including automatic updating of </a:t>
            </a:r>
            <a:r>
              <a:rPr lang="en-US" sz="1600" dirty="0">
                <a:latin typeface="HP Simplified" pitchFamily="34" charset="0"/>
              </a:rPr>
              <a:t> </a:t>
            </a:r>
            <a:r>
              <a:rPr lang="en-US" sz="1600" dirty="0">
                <a:solidFill>
                  <a:schemeClr val="accent1"/>
                </a:solidFill>
                <a:latin typeface="HP Simplified" pitchFamily="34" charset="0"/>
              </a:rPr>
              <a:t>security patches that can cut server provisioning time to 10 minutes …”</a:t>
            </a:r>
          </a:p>
        </p:txBody>
      </p:sp>
      <p:sp>
        <p:nvSpPr>
          <p:cNvPr id="48135" name="Rectangle 25"/>
          <p:cNvSpPr>
            <a:spLocks noChangeArrowheads="1"/>
          </p:cNvSpPr>
          <p:nvPr/>
        </p:nvSpPr>
        <p:spPr bwMode="auto">
          <a:xfrm>
            <a:off x="6552273" y="899289"/>
            <a:ext cx="2461098" cy="3046988"/>
          </a:xfrm>
          <a:prstGeom prst="rect">
            <a:avLst/>
          </a:prstGeom>
          <a:noFill/>
          <a:ln w="9525">
            <a:noFill/>
            <a:miter lim="800000"/>
            <a:headEnd/>
            <a:tailEnd/>
          </a:ln>
        </p:spPr>
        <p:txBody>
          <a:bodyPr wrap="square">
            <a:spAutoFit/>
          </a:bodyPr>
          <a:lstStyle/>
          <a:p>
            <a:pPr marL="339725" lvl="2" indent="-171450"/>
            <a:r>
              <a:rPr lang="en-US" sz="1700" dirty="0" smtClean="0">
                <a:solidFill>
                  <a:schemeClr val="accent1"/>
                </a:solidFill>
                <a:latin typeface="HP Simplified" pitchFamily="34" charset="0"/>
              </a:rPr>
              <a:t>  </a:t>
            </a:r>
            <a:r>
              <a:rPr lang="en-US" sz="1600" dirty="0" smtClean="0">
                <a:solidFill>
                  <a:schemeClr val="accent1"/>
                </a:solidFill>
                <a:latin typeface="HP Simplified" pitchFamily="34" charset="0"/>
              </a:rPr>
              <a:t>“</a:t>
            </a:r>
            <a:r>
              <a:rPr lang="en-US" sz="1600" dirty="0">
                <a:solidFill>
                  <a:schemeClr val="accent1"/>
                </a:solidFill>
                <a:latin typeface="HP Simplified" pitchFamily="34" charset="0"/>
              </a:rPr>
              <a:t>Great focus on measurable benefits  and HP differentiation</a:t>
            </a:r>
          </a:p>
          <a:p>
            <a:pPr marL="342900" indent="-342900">
              <a:spcAft>
                <a:spcPts val="1200"/>
              </a:spcAft>
            </a:pPr>
            <a:r>
              <a:rPr lang="en-US" sz="1600" dirty="0" smtClean="0">
                <a:solidFill>
                  <a:schemeClr val="accent1"/>
                </a:solidFill>
                <a:latin typeface="HP Simplified" pitchFamily="34" charset="0"/>
              </a:rPr>
              <a:t>      …</a:t>
            </a:r>
            <a:r>
              <a:rPr lang="en-US" sz="1600" dirty="0">
                <a:solidFill>
                  <a:schemeClr val="accent1"/>
                </a:solidFill>
                <a:latin typeface="HP Simplified" pitchFamily="34" charset="0"/>
              </a:rPr>
              <a:t>amazed by your focus on benefits, and innovation</a:t>
            </a:r>
            <a:br>
              <a:rPr lang="en-US" sz="1600" dirty="0">
                <a:solidFill>
                  <a:schemeClr val="accent1"/>
                </a:solidFill>
                <a:latin typeface="HP Simplified" pitchFamily="34" charset="0"/>
              </a:rPr>
            </a:br>
            <a:r>
              <a:rPr lang="en-US" sz="1600" dirty="0">
                <a:solidFill>
                  <a:schemeClr val="accent1"/>
                </a:solidFill>
                <a:latin typeface="HP Simplified" pitchFamily="34" charset="0"/>
              </a:rPr>
              <a:t>…some really neat things for channel partners to build services around</a:t>
            </a:r>
            <a:r>
              <a:rPr lang="en-US" sz="1600" dirty="0" smtClean="0">
                <a:solidFill>
                  <a:schemeClr val="accent1"/>
                </a:solidFill>
                <a:latin typeface="HP Simplified" pitchFamily="34" charset="0"/>
              </a:rPr>
              <a:t>…”</a:t>
            </a:r>
          </a:p>
          <a:p>
            <a:pPr marL="342900" indent="-342900"/>
            <a:r>
              <a:rPr lang="en-US" sz="1000" dirty="0" smtClean="0">
                <a:latin typeface="HP Simplified" pitchFamily="34" charset="0"/>
              </a:rPr>
              <a:t>          - </a:t>
            </a:r>
            <a:r>
              <a:rPr lang="en-US" sz="1000" b="1" dirty="0">
                <a:latin typeface="HP Simplified" pitchFamily="34" charset="0"/>
              </a:rPr>
              <a:t>Mark </a:t>
            </a:r>
            <a:r>
              <a:rPr lang="en-US" sz="1000" b="1" dirty="0" err="1">
                <a:latin typeface="HP Simplified" pitchFamily="34" charset="0"/>
              </a:rPr>
              <a:t>Fabbi</a:t>
            </a:r>
            <a:endParaRPr lang="en-US" sz="1000" b="1" dirty="0">
              <a:latin typeface="HP Simplified" pitchFamily="34" charset="0"/>
            </a:endParaRPr>
          </a:p>
          <a:p>
            <a:pPr marL="342900" indent="-342900"/>
            <a:r>
              <a:rPr lang="en-US" sz="1000" b="1" dirty="0" smtClean="0">
                <a:latin typeface="HP Simplified" pitchFamily="34" charset="0"/>
              </a:rPr>
              <a:t>          HP </a:t>
            </a:r>
            <a:r>
              <a:rPr lang="en-US" sz="1000" b="1" dirty="0">
                <a:latin typeface="HP Simplified" pitchFamily="34" charset="0"/>
              </a:rPr>
              <a:t>Watcher </a:t>
            </a:r>
            <a:r>
              <a:rPr lang="en-US" sz="1100" dirty="0" smtClean="0">
                <a:solidFill>
                  <a:schemeClr val="accent1"/>
                </a:solidFill>
                <a:latin typeface="HP Simplified" pitchFamily="34" charset="0"/>
              </a:rPr>
              <a:t>   </a:t>
            </a:r>
            <a:endParaRPr lang="en-US" sz="1100" dirty="0">
              <a:solidFill>
                <a:schemeClr val="accent1"/>
              </a:solidFill>
              <a:latin typeface="HP Simplified" pitchFamily="34" charset="0"/>
            </a:endParaRPr>
          </a:p>
        </p:txBody>
      </p:sp>
      <p:sp>
        <p:nvSpPr>
          <p:cNvPr id="48136" name="Rectangle 28"/>
          <p:cNvSpPr>
            <a:spLocks noChangeArrowheads="1"/>
          </p:cNvSpPr>
          <p:nvPr/>
        </p:nvSpPr>
        <p:spPr bwMode="auto">
          <a:xfrm>
            <a:off x="224615" y="1535922"/>
            <a:ext cx="2573338" cy="1261884"/>
          </a:xfrm>
          <a:prstGeom prst="rect">
            <a:avLst/>
          </a:prstGeom>
          <a:noFill/>
          <a:ln w="9525">
            <a:noFill/>
            <a:miter lim="800000"/>
            <a:headEnd/>
            <a:tailEnd/>
          </a:ln>
        </p:spPr>
        <p:txBody>
          <a:bodyPr>
            <a:spAutoFit/>
          </a:bodyPr>
          <a:lstStyle/>
          <a:p>
            <a:pPr marL="0" lvl="2"/>
            <a:r>
              <a:rPr lang="en-US" sz="1600" dirty="0">
                <a:solidFill>
                  <a:schemeClr val="accent1"/>
                </a:solidFill>
                <a:latin typeface="HP Simplified" pitchFamily="34" charset="0"/>
              </a:rPr>
              <a:t>“… an impressive suite of offerings … one of the most impressive announcements from any vendor...”</a:t>
            </a:r>
          </a:p>
          <a:p>
            <a:r>
              <a:rPr lang="en-US" sz="1200" dirty="0">
                <a:solidFill>
                  <a:srgbClr val="000000"/>
                </a:solidFill>
                <a:latin typeface="HP Simplified" pitchFamily="34" charset="0"/>
              </a:rPr>
              <a:t>	</a:t>
            </a:r>
          </a:p>
        </p:txBody>
      </p:sp>
      <p:sp>
        <p:nvSpPr>
          <p:cNvPr id="48137" name="Rectangle 31"/>
          <p:cNvSpPr>
            <a:spLocks noChangeArrowheads="1"/>
          </p:cNvSpPr>
          <p:nvPr/>
        </p:nvSpPr>
        <p:spPr bwMode="auto">
          <a:xfrm>
            <a:off x="2781705" y="3262682"/>
            <a:ext cx="3470275" cy="830997"/>
          </a:xfrm>
          <a:prstGeom prst="rect">
            <a:avLst/>
          </a:prstGeom>
          <a:noFill/>
          <a:ln w="9525">
            <a:noFill/>
            <a:miter lim="800000"/>
            <a:headEnd/>
            <a:tailEnd/>
          </a:ln>
        </p:spPr>
        <p:txBody>
          <a:bodyPr>
            <a:spAutoFit/>
          </a:bodyPr>
          <a:lstStyle/>
          <a:p>
            <a:pPr marL="339725" lvl="2" indent="-171450">
              <a:spcAft>
                <a:spcPts val="1800"/>
              </a:spcAft>
            </a:pPr>
            <a:r>
              <a:rPr lang="en-US" sz="1600" dirty="0">
                <a:solidFill>
                  <a:schemeClr val="accent1"/>
                </a:solidFill>
                <a:latin typeface="HP Simplified" pitchFamily="34" charset="0"/>
              </a:rPr>
              <a:t>     “.. incrementally more positive on HP's ability to regain share in the x86 server market…”</a:t>
            </a:r>
          </a:p>
        </p:txBody>
      </p:sp>
      <p:sp>
        <p:nvSpPr>
          <p:cNvPr id="48138" name="Rectangle 32"/>
          <p:cNvSpPr>
            <a:spLocks noChangeArrowheads="1"/>
          </p:cNvSpPr>
          <p:nvPr/>
        </p:nvSpPr>
        <p:spPr bwMode="auto">
          <a:xfrm>
            <a:off x="0" y="3497634"/>
            <a:ext cx="2706688" cy="884237"/>
          </a:xfrm>
          <a:prstGeom prst="rect">
            <a:avLst/>
          </a:prstGeom>
          <a:noFill/>
          <a:ln w="9525">
            <a:noFill/>
            <a:miter lim="800000"/>
            <a:headEnd/>
            <a:tailEnd/>
          </a:ln>
        </p:spPr>
        <p:txBody>
          <a:bodyPr>
            <a:spAutoFit/>
          </a:bodyPr>
          <a:lstStyle/>
          <a:p>
            <a:pPr marL="339725" lvl="2" indent="-171450"/>
            <a:r>
              <a:rPr lang="en-US" sz="1600" dirty="0">
                <a:solidFill>
                  <a:schemeClr val="accent1"/>
                </a:solidFill>
                <a:latin typeface="HP Simplified" pitchFamily="34" charset="0"/>
              </a:rPr>
              <a:t>“…really impressed with HP Server vision...”</a:t>
            </a:r>
          </a:p>
          <a:p>
            <a:pPr marL="342900" indent="-342900"/>
            <a:r>
              <a:rPr lang="en-US" dirty="0">
                <a:solidFill>
                  <a:schemeClr val="accent1"/>
                </a:solidFill>
                <a:latin typeface="HP Simplified" pitchFamily="34" charset="0"/>
              </a:rPr>
              <a:t> </a:t>
            </a:r>
          </a:p>
        </p:txBody>
      </p:sp>
      <p:sp>
        <p:nvSpPr>
          <p:cNvPr id="48144" name="Text Box 16"/>
          <p:cNvSpPr txBox="1">
            <a:spLocks noChangeArrowheads="1"/>
          </p:cNvSpPr>
          <p:nvPr/>
        </p:nvSpPr>
        <p:spPr bwMode="auto">
          <a:xfrm>
            <a:off x="253594" y="2830107"/>
            <a:ext cx="1596912" cy="553998"/>
          </a:xfrm>
          <a:prstGeom prst="rect">
            <a:avLst/>
          </a:prstGeom>
          <a:noFill/>
          <a:ln w="9525">
            <a:noFill/>
            <a:miter lim="800000"/>
            <a:headEnd/>
            <a:tailEnd/>
          </a:ln>
          <a:effectLst/>
        </p:spPr>
        <p:txBody>
          <a:bodyPr wrap="none">
            <a:spAutoFit/>
          </a:bodyPr>
          <a:lstStyle/>
          <a:p>
            <a:pPr defTabSz="914400"/>
            <a:r>
              <a:rPr lang="en-US" sz="1000" b="1" dirty="0">
                <a:latin typeface="HP Simplified" pitchFamily="34" charset="0"/>
              </a:rPr>
              <a:t>-Rob </a:t>
            </a:r>
            <a:r>
              <a:rPr lang="en-US" sz="1000" b="1" dirty="0" err="1">
                <a:latin typeface="HP Simplified" pitchFamily="34" charset="0"/>
              </a:rPr>
              <a:t>Enderle</a:t>
            </a:r>
            <a:r>
              <a:rPr lang="en-US" sz="1000" b="1" dirty="0">
                <a:latin typeface="HP Simplified" pitchFamily="34" charset="0"/>
              </a:rPr>
              <a:t>, president</a:t>
            </a:r>
          </a:p>
          <a:p>
            <a:pPr defTabSz="914400"/>
            <a:r>
              <a:rPr lang="en-US" sz="1000" b="1" smtClean="0">
                <a:latin typeface="HP Simplified" pitchFamily="34" charset="0"/>
              </a:rPr>
              <a:t>and </a:t>
            </a:r>
            <a:r>
              <a:rPr lang="en-US" sz="1000" b="1" dirty="0">
                <a:latin typeface="HP Simplified" pitchFamily="34" charset="0"/>
              </a:rPr>
              <a:t>principal The </a:t>
            </a:r>
            <a:r>
              <a:rPr lang="en-US" sz="1000" b="1" dirty="0" err="1">
                <a:latin typeface="HP Simplified" pitchFamily="34" charset="0"/>
              </a:rPr>
              <a:t>Enderle</a:t>
            </a:r>
            <a:r>
              <a:rPr lang="en-US" sz="1000" b="1" dirty="0">
                <a:latin typeface="HP Simplified" pitchFamily="34" charset="0"/>
              </a:rPr>
              <a:t> </a:t>
            </a:r>
          </a:p>
          <a:p>
            <a:pPr defTabSz="914400"/>
            <a:r>
              <a:rPr lang="en-US" sz="1000" b="1" dirty="0">
                <a:latin typeface="HP Simplified" pitchFamily="34" charset="0"/>
              </a:rPr>
              <a:t>Group</a:t>
            </a:r>
          </a:p>
        </p:txBody>
      </p:sp>
      <p:sp>
        <p:nvSpPr>
          <p:cNvPr id="48145" name="Rectangle 17"/>
          <p:cNvSpPr>
            <a:spLocks noChangeArrowheads="1"/>
          </p:cNvSpPr>
          <p:nvPr/>
        </p:nvSpPr>
        <p:spPr bwMode="auto">
          <a:xfrm>
            <a:off x="359956" y="4093679"/>
            <a:ext cx="1588587" cy="400110"/>
          </a:xfrm>
          <a:prstGeom prst="rect">
            <a:avLst/>
          </a:prstGeom>
          <a:noFill/>
          <a:ln w="9525">
            <a:noFill/>
            <a:miter lim="800000"/>
            <a:headEnd/>
            <a:tailEnd/>
          </a:ln>
          <a:effectLst/>
        </p:spPr>
        <p:txBody>
          <a:bodyPr wrap="square">
            <a:spAutoFit/>
          </a:bodyPr>
          <a:lstStyle/>
          <a:p>
            <a:pPr marL="0" lvl="2" algn="r" defTabSz="914400"/>
            <a:r>
              <a:rPr lang="en-US" sz="1000" b="1" dirty="0">
                <a:latin typeface="HP Simplified" pitchFamily="34" charset="0"/>
              </a:rPr>
              <a:t>- John Furrier @Furrier</a:t>
            </a:r>
          </a:p>
          <a:p>
            <a:pPr marL="0" lvl="2" algn="r" defTabSz="914400"/>
            <a:r>
              <a:rPr lang="en-US" sz="1000" b="1" dirty="0" err="1">
                <a:latin typeface="HP Simplified" pitchFamily="34" charset="0"/>
              </a:rPr>
              <a:t>SiliconAngle</a:t>
            </a:r>
            <a:endParaRPr lang="en-US" sz="1000" b="1" dirty="0">
              <a:latin typeface="HP Simplified" pitchFamily="34" charset="0"/>
            </a:endParaRPr>
          </a:p>
        </p:txBody>
      </p:sp>
      <p:sp>
        <p:nvSpPr>
          <p:cNvPr id="48146" name="Rectangle 18"/>
          <p:cNvSpPr>
            <a:spLocks noChangeArrowheads="1"/>
          </p:cNvSpPr>
          <p:nvPr/>
        </p:nvSpPr>
        <p:spPr bwMode="auto">
          <a:xfrm>
            <a:off x="3111500" y="2837672"/>
            <a:ext cx="1981200" cy="244475"/>
          </a:xfrm>
          <a:prstGeom prst="rect">
            <a:avLst/>
          </a:prstGeom>
          <a:noFill/>
          <a:ln w="9525">
            <a:noFill/>
            <a:miter lim="800000"/>
            <a:headEnd/>
            <a:tailEnd/>
          </a:ln>
          <a:effectLst/>
        </p:spPr>
        <p:txBody>
          <a:bodyPr>
            <a:spAutoFit/>
          </a:bodyPr>
          <a:lstStyle/>
          <a:p>
            <a:pPr defTabSz="914400"/>
            <a:r>
              <a:rPr lang="en-US" sz="1000" b="1" dirty="0">
                <a:latin typeface="HP Simplified" pitchFamily="34" charset="0"/>
              </a:rPr>
              <a:t>-Quentin Hardy</a:t>
            </a:r>
          </a:p>
        </p:txBody>
      </p:sp>
      <p:sp>
        <p:nvSpPr>
          <p:cNvPr id="48147" name="Rectangle 19"/>
          <p:cNvSpPr>
            <a:spLocks noChangeArrowheads="1"/>
          </p:cNvSpPr>
          <p:nvPr/>
        </p:nvSpPr>
        <p:spPr bwMode="auto">
          <a:xfrm>
            <a:off x="3200197" y="4055622"/>
            <a:ext cx="1219200" cy="396875"/>
          </a:xfrm>
          <a:prstGeom prst="rect">
            <a:avLst/>
          </a:prstGeom>
          <a:noFill/>
          <a:ln w="9525">
            <a:noFill/>
            <a:miter lim="800000"/>
            <a:headEnd/>
            <a:tailEnd/>
          </a:ln>
          <a:effectLst/>
        </p:spPr>
        <p:txBody>
          <a:bodyPr>
            <a:spAutoFit/>
          </a:bodyPr>
          <a:lstStyle/>
          <a:p>
            <a:pPr defTabSz="914400"/>
            <a:r>
              <a:rPr lang="en-US" sz="1000" b="1" dirty="0">
                <a:latin typeface="HP Simplified" pitchFamily="34" charset="0"/>
              </a:rPr>
              <a:t>-Aaron </a:t>
            </a:r>
            <a:r>
              <a:rPr lang="en-US" sz="1000" b="1" dirty="0" err="1">
                <a:latin typeface="HP Simplified" pitchFamily="34" charset="0"/>
              </a:rPr>
              <a:t>Rakers</a:t>
            </a:r>
            <a:endParaRPr lang="en-US" sz="1000" b="1" dirty="0">
              <a:latin typeface="HP Simplified" pitchFamily="34" charset="0"/>
            </a:endParaRPr>
          </a:p>
          <a:p>
            <a:pPr defTabSz="914400"/>
            <a:r>
              <a:rPr lang="en-US" sz="1000" b="1" dirty="0" err="1">
                <a:latin typeface="HP Simplified" pitchFamily="34" charset="0"/>
              </a:rPr>
              <a:t>Stifel</a:t>
            </a:r>
            <a:r>
              <a:rPr lang="en-US" sz="1000" b="1" dirty="0">
                <a:latin typeface="HP Simplified" pitchFamily="34" charset="0"/>
              </a:rPr>
              <a:t> </a:t>
            </a:r>
            <a:r>
              <a:rPr lang="en-US" sz="1000" b="1" dirty="0" err="1">
                <a:latin typeface="HP Simplified" pitchFamily="34" charset="0"/>
              </a:rPr>
              <a:t>Nicolaus</a:t>
            </a:r>
            <a:endParaRPr lang="en-US" sz="1000" b="1" dirty="0">
              <a:latin typeface="HP Simplified" pitchFamily="34" charset="0"/>
            </a:endParaRPr>
          </a:p>
        </p:txBody>
      </p:sp>
      <p:pic>
        <p:nvPicPr>
          <p:cNvPr id="48149" name="Picture 21" descr="silicon"/>
          <p:cNvPicPr>
            <a:picLocks noChangeAspect="1" noChangeArrowheads="1"/>
          </p:cNvPicPr>
          <p:nvPr/>
        </p:nvPicPr>
        <p:blipFill>
          <a:blip r:embed="rId5">
            <a:lum bright="-9000"/>
          </a:blip>
          <a:srcRect/>
          <a:stretch>
            <a:fillRect/>
          </a:stretch>
        </p:blipFill>
        <p:spPr bwMode="auto">
          <a:xfrm>
            <a:off x="1856193" y="4066768"/>
            <a:ext cx="952500" cy="476250"/>
          </a:xfrm>
          <a:prstGeom prst="rect">
            <a:avLst/>
          </a:prstGeom>
          <a:noFill/>
        </p:spPr>
      </p:pic>
      <p:pic>
        <p:nvPicPr>
          <p:cNvPr id="48151" name="Picture 23" descr="stifel"/>
          <p:cNvPicPr>
            <a:picLocks noChangeAspect="1" noChangeArrowheads="1"/>
          </p:cNvPicPr>
          <p:nvPr/>
        </p:nvPicPr>
        <p:blipFill>
          <a:blip r:embed="rId6" cstate="email">
            <a:lum bright="-9000"/>
            <a:extLst>
              <a:ext uri="{28A0092B-C50C-407E-A947-70E740481C1C}">
                <a14:useLocalDpi xmlns:a14="http://schemas.microsoft.com/office/drawing/2010/main"/>
              </a:ext>
            </a:extLst>
          </a:blip>
          <a:srcRect/>
          <a:stretch>
            <a:fillRect/>
          </a:stretch>
        </p:blipFill>
        <p:spPr bwMode="auto">
          <a:xfrm>
            <a:off x="4862581" y="4081225"/>
            <a:ext cx="1092200" cy="381000"/>
          </a:xfrm>
          <a:prstGeom prst="rect">
            <a:avLst/>
          </a:prstGeom>
          <a:noFill/>
        </p:spPr>
      </p:pic>
      <p:pic>
        <p:nvPicPr>
          <p:cNvPr id="48152" name="Picture 24" descr="gartner136"/>
          <p:cNvPicPr>
            <a:picLocks noChangeAspect="1" noChangeArrowheads="1"/>
          </p:cNvPicPr>
          <p:nvPr/>
        </p:nvPicPr>
        <p:blipFill>
          <a:blip r:embed="rId7"/>
          <a:srcRect/>
          <a:stretch>
            <a:fillRect/>
          </a:stretch>
        </p:blipFill>
        <p:spPr bwMode="auto">
          <a:xfrm>
            <a:off x="7851187" y="3882236"/>
            <a:ext cx="857250" cy="200025"/>
          </a:xfrm>
          <a:prstGeom prst="rect">
            <a:avLst/>
          </a:prstGeom>
          <a:noFill/>
        </p:spPr>
      </p:pic>
      <p:sp>
        <p:nvSpPr>
          <p:cNvPr id="21" name="Rectangle 20"/>
          <p:cNvSpPr/>
          <p:nvPr/>
        </p:nvSpPr>
        <p:spPr>
          <a:xfrm>
            <a:off x="253594" y="816942"/>
            <a:ext cx="5732754" cy="338554"/>
          </a:xfrm>
          <a:prstGeom prst="rect">
            <a:avLst/>
          </a:prstGeom>
        </p:spPr>
        <p:txBody>
          <a:bodyPr wrap="square">
            <a:spAutoFit/>
          </a:bodyPr>
          <a:lstStyle/>
          <a:p>
            <a:r>
              <a:rPr lang="en-US" sz="1600" dirty="0" smtClean="0">
                <a:solidFill>
                  <a:schemeClr val="accent1"/>
                </a:solidFill>
                <a:latin typeface="HP Simplified" pitchFamily="34" charset="0"/>
              </a:rPr>
              <a:t>“HP has hit the nail on the head with its new features” </a:t>
            </a:r>
          </a:p>
        </p:txBody>
      </p:sp>
      <p:pic>
        <p:nvPicPr>
          <p:cNvPr id="2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28356" y="1114533"/>
            <a:ext cx="1673764" cy="243349"/>
          </a:xfrm>
          <a:prstGeom prst="rect">
            <a:avLst/>
          </a:prstGeom>
          <a:noFill/>
          <a:ln w="9525">
            <a:noFill/>
            <a:miter lim="800000"/>
            <a:headEnd/>
            <a:tailEnd/>
          </a:ln>
        </p:spPr>
      </p:pic>
      <p:sp>
        <p:nvSpPr>
          <p:cNvPr id="23" name="Rectangle 22"/>
          <p:cNvSpPr/>
          <p:nvPr/>
        </p:nvSpPr>
        <p:spPr>
          <a:xfrm>
            <a:off x="376746" y="1099042"/>
            <a:ext cx="974947" cy="246221"/>
          </a:xfrm>
          <a:prstGeom prst="rect">
            <a:avLst/>
          </a:prstGeom>
        </p:spPr>
        <p:txBody>
          <a:bodyPr wrap="none">
            <a:spAutoFit/>
          </a:bodyPr>
          <a:lstStyle/>
          <a:p>
            <a:r>
              <a:rPr lang="en-US" sz="1000" b="1" dirty="0" smtClean="0">
                <a:latin typeface="HP Simplified" pitchFamily="34" charset="0"/>
              </a:rPr>
              <a:t>-</a:t>
            </a:r>
            <a:r>
              <a:rPr lang="en-US" sz="1000" b="1" dirty="0" err="1" smtClean="0">
                <a:latin typeface="HP Simplified" pitchFamily="34" charset="0"/>
              </a:rPr>
              <a:t>Tarun</a:t>
            </a:r>
            <a:r>
              <a:rPr lang="en-US" sz="1000" b="1" dirty="0" smtClean="0">
                <a:latin typeface="HP Simplified" pitchFamily="34" charset="0"/>
              </a:rPr>
              <a:t> </a:t>
            </a:r>
            <a:r>
              <a:rPr lang="en-US" sz="1000" b="1" dirty="0" err="1" smtClean="0">
                <a:latin typeface="HP Simplified" pitchFamily="34" charset="0"/>
              </a:rPr>
              <a:t>Bhasin</a:t>
            </a:r>
            <a:r>
              <a:rPr lang="en-US" sz="1000" b="1" dirty="0" smtClean="0">
                <a:latin typeface="HP Simplified" pitchFamily="34" charset="0"/>
              </a:rPr>
              <a:t> </a:t>
            </a:r>
            <a:endParaRPr lang="en-US" sz="1000" b="1" dirty="0">
              <a:latin typeface="HP Simplified" pitchFamily="34" charset="0"/>
            </a:endParaRPr>
          </a:p>
        </p:txBody>
      </p:sp>
    </p:spTree>
    <p:extLst>
      <p:ext uri="{BB962C8B-B14F-4D97-AF65-F5344CB8AC3E}">
        <p14:creationId xmlns:p14="http://schemas.microsoft.com/office/powerpoint/2010/main" val="163034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defRPr/>
            </a:pPr>
            <a:r>
              <a:rPr lang="en-US" dirty="0" smtClean="0">
                <a:latin typeface="HP Simplified" pitchFamily="34" charset="0"/>
              </a:rPr>
              <a:t>ProLiant Gen8 Advantages for HP Partners</a:t>
            </a:r>
            <a:endParaRPr lang="en-US" dirty="0">
              <a:latin typeface="HP Simplified" pitchFamily="34" charset="0"/>
            </a:endParaRPr>
          </a:p>
        </p:txBody>
      </p:sp>
      <p:sp>
        <p:nvSpPr>
          <p:cNvPr id="2" name="Text Placeholder 1"/>
          <p:cNvSpPr>
            <a:spLocks noGrp="1"/>
          </p:cNvSpPr>
          <p:nvPr>
            <p:ph type="body" sz="quarter" idx="4294967295"/>
          </p:nvPr>
        </p:nvSpPr>
        <p:spPr>
          <a:xfrm>
            <a:off x="0" y="658813"/>
            <a:ext cx="8370888" cy="295275"/>
          </a:xfrm>
          <a:prstGeom prst="rect">
            <a:avLst/>
          </a:prstGeom>
        </p:spPr>
        <p:txBody>
          <a:bodyPr>
            <a:normAutofit fontScale="62500" lnSpcReduction="20000"/>
          </a:bodyPr>
          <a:lstStyle/>
          <a:p>
            <a:pPr lvl="0"/>
            <a:r>
              <a:rPr lang="en-US" dirty="0" smtClean="0">
                <a:solidFill>
                  <a:schemeClr val="tx1"/>
                </a:solidFill>
              </a:rPr>
              <a:t>Technology innovations that drive business results</a:t>
            </a:r>
            <a:endParaRPr lang="en-US" dirty="0">
              <a:solidFill>
                <a:schemeClr val="tx1"/>
              </a:solidFill>
            </a:endParaRPr>
          </a:p>
          <a:p>
            <a:endParaRPr lang="en-US" dirty="0">
              <a:solidFill>
                <a:schemeClr val="tx1"/>
              </a:solidFill>
            </a:endParaRPr>
          </a:p>
        </p:txBody>
      </p:sp>
      <p:sp>
        <p:nvSpPr>
          <p:cNvPr id="6" name="Text Placeholder 7"/>
          <p:cNvSpPr txBox="1">
            <a:spLocks/>
          </p:cNvSpPr>
          <p:nvPr/>
        </p:nvSpPr>
        <p:spPr>
          <a:xfrm>
            <a:off x="6320920" y="1454372"/>
            <a:ext cx="2727030" cy="386191"/>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0070C0"/>
                </a:solidFill>
                <a:latin typeface="HP Simplified" pitchFamily="34" charset="0"/>
              </a:rPr>
              <a:t>Increase Customer Loyalty</a:t>
            </a:r>
            <a:endParaRPr lang="en-US" sz="1600" b="1" dirty="0">
              <a:solidFill>
                <a:srgbClr val="0070C0"/>
              </a:solidFill>
              <a:latin typeface="HP Simplified" pitchFamily="34" charset="0"/>
            </a:endParaRPr>
          </a:p>
        </p:txBody>
      </p:sp>
      <p:sp>
        <p:nvSpPr>
          <p:cNvPr id="7" name="Text Placeholder 5"/>
          <p:cNvSpPr txBox="1">
            <a:spLocks/>
          </p:cNvSpPr>
          <p:nvPr/>
        </p:nvSpPr>
        <p:spPr>
          <a:xfrm>
            <a:off x="6229350" y="4195614"/>
            <a:ext cx="2959100" cy="467691"/>
          </a:xfrm>
          <a:prstGeom prst="rect">
            <a:avLst/>
          </a:prstGeom>
        </p:spPr>
        <p:txBody>
          <a:bodyPr/>
          <a:lstStyle>
            <a:lvl1pPr marL="225425" marR="0" indent="-225425" algn="l" defTabSz="914400" rtl="0" eaLnBrk="1" fontAlgn="auto" latinLnBrk="0" hangingPunct="1">
              <a:lnSpc>
                <a:spcPct val="110000"/>
              </a:lnSpc>
              <a:spcBef>
                <a:spcPts val="1000"/>
              </a:spcBef>
              <a:spcAft>
                <a:spcPts val="0"/>
              </a:spcAft>
              <a:buClr>
                <a:schemeClr val="tx2"/>
              </a:buClr>
              <a:buSzPct val="80000"/>
              <a:buFont typeface="Arial" pitchFamily="34" charset="0"/>
              <a:buChar char="•"/>
              <a:tabLst/>
              <a:defRPr sz="2000" kern="1200">
                <a:solidFill>
                  <a:schemeClr val="bg1"/>
                </a:solidFill>
                <a:latin typeface="+mn-lt"/>
                <a:ea typeface="+mn-ea"/>
                <a:cs typeface="+mn-cs"/>
              </a:defRPr>
            </a:lvl1pPr>
            <a:lvl2pPr marL="342900" marR="0" indent="-114300" algn="l" defTabSz="914400" rtl="0" eaLnBrk="1" fontAlgn="auto" latinLnBrk="0" hangingPunct="1">
              <a:lnSpc>
                <a:spcPct val="110000"/>
              </a:lnSpc>
              <a:spcBef>
                <a:spcPts val="500"/>
              </a:spcBef>
              <a:spcAft>
                <a:spcPts val="0"/>
              </a:spcAft>
              <a:buClr>
                <a:schemeClr val="tx2"/>
              </a:buClr>
              <a:buSzPct val="80000"/>
              <a:buFont typeface="Futura Bk" pitchFamily="34" charset="0"/>
              <a:buChar char="–"/>
              <a:tabLst/>
              <a:defRPr sz="1600" kern="1200">
                <a:solidFill>
                  <a:schemeClr val="bg1"/>
                </a:solidFill>
                <a:latin typeface="+mn-lt"/>
                <a:ea typeface="+mn-ea"/>
                <a:cs typeface="+mn-cs"/>
              </a:defRPr>
            </a:lvl2pPr>
            <a:lvl3pPr marL="571500" marR="0" indent="-168275" algn="l" defTabSz="914400" rtl="0" eaLnBrk="1" fontAlgn="auto" latinLnBrk="0" hangingPunct="1">
              <a:lnSpc>
                <a:spcPct val="110000"/>
              </a:lnSpc>
              <a:spcBef>
                <a:spcPts val="400"/>
              </a:spcBef>
              <a:spcAft>
                <a:spcPts val="0"/>
              </a:spcAft>
              <a:buClr>
                <a:schemeClr val="tx2"/>
              </a:buClr>
              <a:buSzPct val="80000"/>
              <a:buFont typeface="Arial" pitchFamily="34" charset="0"/>
              <a:buChar char="•"/>
              <a:tabLst/>
              <a:defRPr sz="1200" kern="1200">
                <a:solidFill>
                  <a:schemeClr val="bg1"/>
                </a:solidFill>
                <a:latin typeface="+mn-lt"/>
                <a:ea typeface="+mn-ea"/>
                <a:cs typeface="+mn-cs"/>
              </a:defRPr>
            </a:lvl3pPr>
            <a:lvl4pPr marL="800100" marR="0" indent="-114300" algn="l" defTabSz="914400" rtl="0" eaLnBrk="1" fontAlgn="auto" latinLnBrk="0" hangingPunct="1">
              <a:lnSpc>
                <a:spcPct val="110000"/>
              </a:lnSpc>
              <a:spcBef>
                <a:spcPts val="400"/>
              </a:spcBef>
              <a:spcAft>
                <a:spcPts val="0"/>
              </a:spcAft>
              <a:buClr>
                <a:schemeClr val="tx2"/>
              </a:buClr>
              <a:buSzPct val="80000"/>
              <a:buFont typeface="Futura Bk" pitchFamily="34" charset="0"/>
              <a:buChar char="–"/>
              <a:tabLst/>
              <a:defRPr sz="1200" kern="1200">
                <a:solidFill>
                  <a:schemeClr val="bg1"/>
                </a:solidFill>
                <a:latin typeface="+mn-lt"/>
                <a:ea typeface="+mn-ea"/>
                <a:cs typeface="+mn-cs"/>
              </a:defRPr>
            </a:lvl4pPr>
            <a:lvl5pPr marL="1028700" marR="0" indent="-174625" algn="l" defTabSz="914400" rtl="0" eaLnBrk="1" fontAlgn="auto" latinLnBrk="0" hangingPunct="1">
              <a:lnSpc>
                <a:spcPct val="110000"/>
              </a:lnSpc>
              <a:spcBef>
                <a:spcPts val="400"/>
              </a:spcBef>
              <a:spcAft>
                <a:spcPts val="0"/>
              </a:spcAft>
              <a:buClr>
                <a:schemeClr val="tx2"/>
              </a:buClr>
              <a:buSzPct val="80000"/>
              <a:buFont typeface="Arial" pitchFamily="34" charset="0"/>
              <a:buChar char="•"/>
              <a:tabLst/>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lnSpc>
                <a:spcPct val="100000"/>
              </a:lnSpc>
              <a:spcBef>
                <a:spcPts val="0"/>
              </a:spcBef>
              <a:spcAft>
                <a:spcPts val="140"/>
              </a:spcAft>
              <a:buClrTx/>
              <a:buSzPct val="100000"/>
              <a:buNone/>
              <a:defRPr/>
            </a:pPr>
            <a:r>
              <a:rPr lang="en-US" sz="1400" b="1" dirty="0" smtClean="0">
                <a:solidFill>
                  <a:schemeClr val="tx1"/>
                </a:solidFill>
                <a:latin typeface="HP Simplified" pitchFamily="34" charset="0"/>
              </a:rPr>
              <a:t>Secure Revenue Streams</a:t>
            </a:r>
            <a:endParaRPr lang="en-US" sz="1400" b="1" dirty="0">
              <a:solidFill>
                <a:schemeClr val="tx1"/>
              </a:solidFill>
              <a:latin typeface="HP Simplified" pitchFamily="34" charset="0"/>
              <a:cs typeface="Futura Hv"/>
            </a:endParaRPr>
          </a:p>
        </p:txBody>
      </p:sp>
      <p:sp>
        <p:nvSpPr>
          <p:cNvPr id="9" name="Text Placeholder 7"/>
          <p:cNvSpPr txBox="1">
            <a:spLocks/>
          </p:cNvSpPr>
          <p:nvPr/>
        </p:nvSpPr>
        <p:spPr>
          <a:xfrm>
            <a:off x="209550" y="1454372"/>
            <a:ext cx="2565401" cy="355173"/>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0070C0"/>
                </a:solidFill>
                <a:latin typeface="HP Simplified" pitchFamily="34" charset="0"/>
              </a:rPr>
              <a:t>Reach More </a:t>
            </a:r>
          </a:p>
          <a:p>
            <a:pPr algn="ctr"/>
            <a:r>
              <a:rPr lang="en-US" sz="1600" b="1" dirty="0" smtClean="0">
                <a:solidFill>
                  <a:srgbClr val="0070C0"/>
                </a:solidFill>
                <a:latin typeface="HP Simplified" pitchFamily="34" charset="0"/>
              </a:rPr>
              <a:t>Customers</a:t>
            </a:r>
          </a:p>
        </p:txBody>
      </p:sp>
      <p:sp>
        <p:nvSpPr>
          <p:cNvPr id="11" name="Text Placeholder 7"/>
          <p:cNvSpPr txBox="1">
            <a:spLocks/>
          </p:cNvSpPr>
          <p:nvPr/>
        </p:nvSpPr>
        <p:spPr>
          <a:xfrm>
            <a:off x="2928395" y="1454372"/>
            <a:ext cx="3345083" cy="355174"/>
          </a:xfrm>
          <a:prstGeom prst="rect">
            <a:avLst/>
          </a:prstGeom>
        </p:spPr>
        <p:txBody>
          <a:bodyPr vert="horz" lIns="0" tIns="45720" rIns="91440" bIns="45720" rtlCol="0" anchor="ctr"/>
          <a:lstStyle>
            <a:defPPr>
              <a:defRPr lang="en-US"/>
            </a:defPPr>
            <a:lvl1pPr marL="0" algn="l" defTabSz="914400" rtl="0" eaLnBrk="1" latinLnBrk="0" hangingPunct="1">
              <a:defRPr lang="en-US" sz="700" kern="1200" dirty="0" smtClean="0">
                <a:solidFill>
                  <a:schemeClr val="tx1">
                    <a:lumMod val="50000"/>
                    <a:lumOff val="50000"/>
                  </a:schemeClr>
                </a:solidFill>
                <a:latin typeface="Futura Bk"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0070C0"/>
                </a:solidFill>
                <a:latin typeface="HP Simplified" pitchFamily="34" charset="0"/>
              </a:rPr>
              <a:t>Sell Higher Value </a:t>
            </a:r>
          </a:p>
          <a:p>
            <a:pPr algn="ctr"/>
            <a:r>
              <a:rPr lang="en-US" sz="1600" b="1" dirty="0" smtClean="0">
                <a:solidFill>
                  <a:srgbClr val="0070C0"/>
                </a:solidFill>
                <a:latin typeface="HP Simplified" pitchFamily="34" charset="0"/>
              </a:rPr>
              <a:t>w/o Incremental Resources</a:t>
            </a:r>
          </a:p>
        </p:txBody>
      </p:sp>
      <p:sp>
        <p:nvSpPr>
          <p:cNvPr id="12" name="Text Placeholder 5"/>
          <p:cNvSpPr txBox="1">
            <a:spLocks/>
          </p:cNvSpPr>
          <p:nvPr/>
        </p:nvSpPr>
        <p:spPr>
          <a:xfrm>
            <a:off x="3130550" y="4195614"/>
            <a:ext cx="2974552" cy="467691"/>
          </a:xfrm>
          <a:prstGeom prst="rect">
            <a:avLst/>
          </a:prstGeom>
        </p:spPr>
        <p:txBody>
          <a:bodyPr/>
          <a:lstStyle>
            <a:lvl1pPr marL="225425" marR="0" indent="-225425" algn="l" defTabSz="914400" rtl="0" eaLnBrk="1" fontAlgn="auto" latinLnBrk="0" hangingPunct="1">
              <a:lnSpc>
                <a:spcPct val="110000"/>
              </a:lnSpc>
              <a:spcBef>
                <a:spcPts val="1000"/>
              </a:spcBef>
              <a:spcAft>
                <a:spcPts val="0"/>
              </a:spcAft>
              <a:buClr>
                <a:schemeClr val="tx2"/>
              </a:buClr>
              <a:buSzPct val="80000"/>
              <a:buFont typeface="Arial" pitchFamily="34" charset="0"/>
              <a:buChar char="•"/>
              <a:tabLst/>
              <a:defRPr sz="2000" kern="1200">
                <a:solidFill>
                  <a:schemeClr val="bg1"/>
                </a:solidFill>
                <a:latin typeface="+mn-lt"/>
                <a:ea typeface="+mn-ea"/>
                <a:cs typeface="+mn-cs"/>
              </a:defRPr>
            </a:lvl1pPr>
            <a:lvl2pPr marL="342900" marR="0" indent="-114300" algn="l" defTabSz="914400" rtl="0" eaLnBrk="1" fontAlgn="auto" latinLnBrk="0" hangingPunct="1">
              <a:lnSpc>
                <a:spcPct val="110000"/>
              </a:lnSpc>
              <a:spcBef>
                <a:spcPts val="500"/>
              </a:spcBef>
              <a:spcAft>
                <a:spcPts val="0"/>
              </a:spcAft>
              <a:buClr>
                <a:schemeClr val="tx2"/>
              </a:buClr>
              <a:buSzPct val="80000"/>
              <a:buFont typeface="Futura Bk" pitchFamily="34" charset="0"/>
              <a:buChar char="–"/>
              <a:tabLst/>
              <a:defRPr sz="1600" kern="1200">
                <a:solidFill>
                  <a:schemeClr val="bg1"/>
                </a:solidFill>
                <a:latin typeface="+mn-lt"/>
                <a:ea typeface="+mn-ea"/>
                <a:cs typeface="+mn-cs"/>
              </a:defRPr>
            </a:lvl2pPr>
            <a:lvl3pPr marL="571500" marR="0" indent="-168275" algn="l" defTabSz="914400" rtl="0" eaLnBrk="1" fontAlgn="auto" latinLnBrk="0" hangingPunct="1">
              <a:lnSpc>
                <a:spcPct val="110000"/>
              </a:lnSpc>
              <a:spcBef>
                <a:spcPts val="400"/>
              </a:spcBef>
              <a:spcAft>
                <a:spcPts val="0"/>
              </a:spcAft>
              <a:buClr>
                <a:schemeClr val="tx2"/>
              </a:buClr>
              <a:buSzPct val="80000"/>
              <a:buFont typeface="Arial" pitchFamily="34" charset="0"/>
              <a:buChar char="•"/>
              <a:tabLst/>
              <a:defRPr sz="1200" kern="1200">
                <a:solidFill>
                  <a:schemeClr val="bg1"/>
                </a:solidFill>
                <a:latin typeface="+mn-lt"/>
                <a:ea typeface="+mn-ea"/>
                <a:cs typeface="+mn-cs"/>
              </a:defRPr>
            </a:lvl3pPr>
            <a:lvl4pPr marL="800100" marR="0" indent="-114300" algn="l" defTabSz="914400" rtl="0" eaLnBrk="1" fontAlgn="auto" latinLnBrk="0" hangingPunct="1">
              <a:lnSpc>
                <a:spcPct val="110000"/>
              </a:lnSpc>
              <a:spcBef>
                <a:spcPts val="400"/>
              </a:spcBef>
              <a:spcAft>
                <a:spcPts val="0"/>
              </a:spcAft>
              <a:buClr>
                <a:schemeClr val="tx2"/>
              </a:buClr>
              <a:buSzPct val="80000"/>
              <a:buFont typeface="Futura Bk" pitchFamily="34" charset="0"/>
              <a:buChar char="–"/>
              <a:tabLst/>
              <a:defRPr sz="1200" kern="1200">
                <a:solidFill>
                  <a:schemeClr val="bg1"/>
                </a:solidFill>
                <a:latin typeface="+mn-lt"/>
                <a:ea typeface="+mn-ea"/>
                <a:cs typeface="+mn-cs"/>
              </a:defRPr>
            </a:lvl4pPr>
            <a:lvl5pPr marL="1028700" marR="0" indent="-174625" algn="l" defTabSz="914400" rtl="0" eaLnBrk="1" fontAlgn="auto" latinLnBrk="0" hangingPunct="1">
              <a:lnSpc>
                <a:spcPct val="110000"/>
              </a:lnSpc>
              <a:spcBef>
                <a:spcPts val="400"/>
              </a:spcBef>
              <a:spcAft>
                <a:spcPts val="0"/>
              </a:spcAft>
              <a:buClr>
                <a:schemeClr val="tx2"/>
              </a:buClr>
              <a:buSzPct val="80000"/>
              <a:buFont typeface="Arial" pitchFamily="34" charset="0"/>
              <a:buChar char="•"/>
              <a:tabLst/>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lnSpc>
                <a:spcPct val="100000"/>
              </a:lnSpc>
              <a:spcBef>
                <a:spcPts val="0"/>
              </a:spcBef>
              <a:spcAft>
                <a:spcPts val="140"/>
              </a:spcAft>
              <a:buClrTx/>
              <a:buSzPct val="100000"/>
              <a:buNone/>
              <a:defRPr/>
            </a:pPr>
            <a:r>
              <a:rPr lang="en-US" sz="1400" b="1" dirty="0" smtClean="0">
                <a:solidFill>
                  <a:schemeClr val="tx1"/>
                </a:solidFill>
                <a:latin typeface="HP Simplified" pitchFamily="34" charset="0"/>
              </a:rPr>
              <a:t>Increase Margin</a:t>
            </a:r>
          </a:p>
          <a:p>
            <a:pPr marL="0" indent="0" algn="ctr" defTabSz="457200">
              <a:lnSpc>
                <a:spcPct val="100000"/>
              </a:lnSpc>
              <a:spcBef>
                <a:spcPts val="0"/>
              </a:spcBef>
              <a:spcAft>
                <a:spcPts val="140"/>
              </a:spcAft>
              <a:buClrTx/>
              <a:buSzPct val="100000"/>
              <a:buNone/>
              <a:defRPr/>
            </a:pPr>
            <a:r>
              <a:rPr lang="en-US" sz="1400" b="1" dirty="0" smtClean="0">
                <a:solidFill>
                  <a:schemeClr val="tx1"/>
                </a:solidFill>
                <a:latin typeface="HP Simplified" pitchFamily="34" charset="0"/>
                <a:cs typeface="Futura Hv"/>
              </a:rPr>
              <a:t>  </a:t>
            </a:r>
            <a:endParaRPr lang="en-US" sz="1400" b="1" dirty="0">
              <a:solidFill>
                <a:schemeClr val="tx1"/>
              </a:solidFill>
              <a:latin typeface="HP Simplified" pitchFamily="34" charset="0"/>
              <a:cs typeface="Futura Hv"/>
            </a:endParaRPr>
          </a:p>
        </p:txBody>
      </p:sp>
      <p:sp>
        <p:nvSpPr>
          <p:cNvPr id="13" name="Rectangle 12"/>
          <p:cNvSpPr/>
          <p:nvPr/>
        </p:nvSpPr>
        <p:spPr>
          <a:xfrm>
            <a:off x="-95250" y="4195614"/>
            <a:ext cx="3187700" cy="307777"/>
          </a:xfrm>
          <a:prstGeom prst="rect">
            <a:avLst/>
          </a:prstGeom>
        </p:spPr>
        <p:txBody>
          <a:bodyPr wrap="square">
            <a:spAutoFit/>
          </a:bodyPr>
          <a:lstStyle/>
          <a:p>
            <a:pPr algn="ctr"/>
            <a:r>
              <a:rPr lang="en-US" sz="1400" b="1" dirty="0" smtClean="0">
                <a:latin typeface="HP Simplified" pitchFamily="34" charset="0"/>
              </a:rPr>
              <a:t>Increase Revenue</a:t>
            </a:r>
          </a:p>
        </p:txBody>
      </p:sp>
      <p:cxnSp>
        <p:nvCxnSpPr>
          <p:cNvPr id="34" name="Straight Connector 33"/>
          <p:cNvCxnSpPr/>
          <p:nvPr/>
        </p:nvCxnSpPr>
        <p:spPr>
          <a:xfrm flipV="1">
            <a:off x="6254750" y="1190941"/>
            <a:ext cx="12700" cy="355250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933700" y="1181101"/>
            <a:ext cx="0" cy="355250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vipdesk.files.wordpress.com/2011/03/cost-of-customer-loyalty.png?w=600"/>
          <p:cNvPicPr>
            <a:picLocks noChangeAspect="1" noChangeArrowheads="1"/>
          </p:cNvPicPr>
          <p:nvPr/>
        </p:nvPicPr>
        <p:blipFill>
          <a:blip r:embed="rId3" cstate="email">
            <a:lum bright="-9000"/>
            <a:extLst>
              <a:ext uri="{28A0092B-C50C-407E-A947-70E740481C1C}">
                <a14:useLocalDpi xmlns:a14="http://schemas.microsoft.com/office/drawing/2010/main"/>
              </a:ext>
            </a:extLst>
          </a:blip>
          <a:srcRect/>
          <a:stretch>
            <a:fillRect/>
          </a:stretch>
        </p:blipFill>
        <p:spPr bwMode="auto">
          <a:xfrm>
            <a:off x="6376311" y="1982365"/>
            <a:ext cx="2714625" cy="2103461"/>
          </a:xfrm>
          <a:prstGeom prst="rect">
            <a:avLst/>
          </a:prstGeom>
          <a:noFill/>
        </p:spPr>
      </p:pic>
      <p:pic>
        <p:nvPicPr>
          <p:cNvPr id="1030" name="Picture 6" descr="http://www.productiveflourishing.com/wp-content/uploads/2010/11/High-Value-Activities.jpg"/>
          <p:cNvPicPr>
            <a:picLocks noChangeAspect="1" noChangeArrowheads="1"/>
          </p:cNvPicPr>
          <p:nvPr/>
        </p:nvPicPr>
        <p:blipFill>
          <a:blip r:embed="rId4" cstate="email">
            <a:lum bright="-9000"/>
            <a:extLst>
              <a:ext uri="{28A0092B-C50C-407E-A947-70E740481C1C}">
                <a14:useLocalDpi xmlns:a14="http://schemas.microsoft.com/office/drawing/2010/main"/>
              </a:ext>
            </a:extLst>
          </a:blip>
          <a:srcRect/>
          <a:stretch>
            <a:fillRect/>
          </a:stretch>
        </p:blipFill>
        <p:spPr bwMode="auto">
          <a:xfrm>
            <a:off x="3321050" y="2141948"/>
            <a:ext cx="2565398" cy="1686844"/>
          </a:xfrm>
          <a:prstGeom prst="rect">
            <a:avLst/>
          </a:prstGeom>
          <a:noFill/>
        </p:spPr>
      </p:pic>
      <p:pic>
        <p:nvPicPr>
          <p:cNvPr id="2050" name="Picture 2"/>
          <p:cNvPicPr>
            <a:picLocks noChangeAspect="1" noChangeArrowheads="1"/>
          </p:cNvPicPr>
          <p:nvPr/>
        </p:nvPicPr>
        <p:blipFill>
          <a:blip r:embed="rId5"/>
          <a:srcRect/>
          <a:stretch>
            <a:fillRect/>
          </a:stretch>
        </p:blipFill>
        <p:spPr bwMode="auto">
          <a:xfrm>
            <a:off x="139423" y="2187922"/>
            <a:ext cx="2639327" cy="145962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nd Content Master">
  <a:themeElements>
    <a:clrScheme name="Custom 153">
      <a:dk1>
        <a:sysClr val="windowText" lastClr="000000"/>
      </a:dk1>
      <a:lt1>
        <a:sysClr val="window" lastClr="FFFFFF"/>
      </a:lt1>
      <a:dk2>
        <a:srgbClr val="000000"/>
      </a:dk2>
      <a:lt2>
        <a:srgbClr val="E5E8E8"/>
      </a:lt2>
      <a:accent1>
        <a:srgbClr val="0096D6"/>
      </a:accent1>
      <a:accent2>
        <a:srgbClr val="F05332"/>
      </a:accent2>
      <a:accent3>
        <a:srgbClr val="B7CA34"/>
      </a:accent3>
      <a:accent4>
        <a:srgbClr val="822980"/>
      </a:accent4>
      <a:accent5>
        <a:srgbClr val="87898B"/>
      </a:accent5>
      <a:accent6>
        <a:srgbClr val="B9B8BB"/>
      </a:accent6>
      <a:hlink>
        <a:srgbClr val="0096D6"/>
      </a:hlink>
      <a:folHlink>
        <a:srgbClr val="8229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with content">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B08306299B9A4885111623B01A5B57" ma:contentTypeVersion="0" ma:contentTypeDescription="Create a new document." ma:contentTypeScope="" ma:versionID="ecb97c51658ffd852e6d5ccc92010740">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00A306A-AD12-478C-967A-86BE743180C4}">
  <ds:schemaRefs>
    <ds:schemaRef ds:uri="http://schemas.microsoft.com/sharepoint/v3/contenttype/forms"/>
  </ds:schemaRefs>
</ds:datastoreItem>
</file>

<file path=customXml/itemProps2.xml><?xml version="1.0" encoding="utf-8"?>
<ds:datastoreItem xmlns:ds="http://schemas.openxmlformats.org/officeDocument/2006/customXml" ds:itemID="{DB406D1F-1339-4630-BCBC-B19FB86CE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5D4A2BF-FFAB-4B9C-9A14-CFAD50147D94}">
  <ds:schemaRefs>
    <ds:schemaRef ds:uri="http://www.w3.org/XML/1998/namespace"/>
    <ds:schemaRef ds:uri="http://schemas.microsoft.com/office/2006/documentManagement/types"/>
    <ds:schemaRef ds:uri="http://purl.org/dc/dcmitype/"/>
    <ds:schemaRef ds:uri="http://purl.org/dc/elements/1.1/"/>
    <ds:schemaRef ds:uri="http://schemas.microsoft.com/office/2006/metadata/properti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23206</TotalTime>
  <Words>8529</Words>
  <Application>Microsoft Office PowerPoint</Application>
  <PresentationFormat>全屏显示(16:9)</PresentationFormat>
  <Paragraphs>1099</Paragraphs>
  <Slides>62</Slides>
  <Notes>39</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62</vt:i4>
      </vt:variant>
    </vt:vector>
  </HeadingPairs>
  <TitlesOfParts>
    <vt:vector size="89" baseType="lpstr">
      <vt:lpstr>Arial</vt:lpstr>
      <vt:lpstr>宋体</vt:lpstr>
      <vt:lpstr>MS PGothic</vt:lpstr>
      <vt:lpstr>HP Display Beta Bold</vt:lpstr>
      <vt:lpstr>Times New Roman</vt:lpstr>
      <vt:lpstr>HP Text Beta Regular</vt:lpstr>
      <vt:lpstr>Futura</vt:lpstr>
      <vt:lpstr>Futura Hv</vt:lpstr>
      <vt:lpstr>Futura Bk</vt:lpstr>
      <vt:lpstr>Simplified Arabic Fixed</vt:lpstr>
      <vt:lpstr>新細明體</vt:lpstr>
      <vt:lpstr>Lucida Grande</vt:lpstr>
      <vt:lpstr>HP Display Beta Regular</vt:lpstr>
      <vt:lpstr>Verdana</vt:lpstr>
      <vt:lpstr>微软雅黑</vt:lpstr>
      <vt:lpstr>Aharoni</vt:lpstr>
      <vt:lpstr>Wingdings 2</vt:lpstr>
      <vt:lpstr>Segoe UI</vt:lpstr>
      <vt:lpstr>HP Simplified</vt:lpstr>
      <vt:lpstr>黑体</vt:lpstr>
      <vt:lpstr>Georgia</vt:lpstr>
      <vt:lpstr>Calibri</vt:lpstr>
      <vt:lpstr>Arial Black</vt:lpstr>
      <vt:lpstr>Wingdings</vt:lpstr>
      <vt:lpstr>Title and Content Master</vt:lpstr>
      <vt:lpstr>Title with content</vt:lpstr>
      <vt:lpstr>Default Theme</vt:lpstr>
      <vt:lpstr>The Value ProLiant Gen8 Delivers to the Channel</vt:lpstr>
      <vt:lpstr>Agenda</vt:lpstr>
      <vt:lpstr>Transforming the x86 Server Market   Juan Carlos Perez</vt:lpstr>
      <vt:lpstr>Transforming the Server Industry in 100 Days</vt:lpstr>
      <vt:lpstr>Introducing HP Project Voyager</vt:lpstr>
      <vt:lpstr>Competition playing catch-up to ProLiant Gen8</vt:lpstr>
      <vt:lpstr>Customers and partners agree …</vt:lpstr>
      <vt:lpstr>Unprecedented press and analyst coverage</vt:lpstr>
      <vt:lpstr>ProLiant Gen8 Advantages for HP Partners</vt:lpstr>
      <vt:lpstr>Integrated Lifecycle Automation</vt:lpstr>
      <vt:lpstr>Integrated Lifecycle Automation</vt:lpstr>
      <vt:lpstr>Innovations in Integrated Lifecycle Automation</vt:lpstr>
      <vt:lpstr>Benefits for partners</vt:lpstr>
      <vt:lpstr>Dynamic Workload Acceleration</vt:lpstr>
      <vt:lpstr>Dynamic Workload Acceleration</vt:lpstr>
      <vt:lpstr>The Ripple Effect of Data Growth on Servers </vt:lpstr>
      <vt:lpstr>Innovations in Dynamic Workload Acceleration</vt:lpstr>
      <vt:lpstr>Benefits for partners</vt:lpstr>
      <vt:lpstr>Automated Energy Optimization</vt:lpstr>
      <vt:lpstr>Automated Energy Optimization</vt:lpstr>
      <vt:lpstr>Innovations in Automated Energy Optimization</vt:lpstr>
      <vt:lpstr>Benefits for partners</vt:lpstr>
      <vt:lpstr>Proactive Service and Support</vt:lpstr>
      <vt:lpstr>Proactive Service and Support</vt:lpstr>
      <vt:lpstr>HP Insight Online</vt:lpstr>
      <vt:lpstr>Benefits for partners</vt:lpstr>
      <vt:lpstr>And More..</vt:lpstr>
      <vt:lpstr>Over 150 Design Innovations</vt:lpstr>
      <vt:lpstr>Better Design Reduces Unplanned Downtime</vt:lpstr>
      <vt:lpstr>Deliver Better Customer Experience </vt:lpstr>
      <vt:lpstr>HP ProLiant Gen8 Server Portfolio</vt:lpstr>
      <vt:lpstr>Blades and Cloud    Vance Baran Manager, WW Enterprise Field Enablement Industry Standard Servers and Software</vt:lpstr>
      <vt:lpstr>One Converged Infrastructure from Client to Cloud  </vt:lpstr>
      <vt:lpstr>HP ProLiant Gen8   -   Delivering Real Customer Value</vt:lpstr>
      <vt:lpstr>HP BladeSystem Economics   </vt:lpstr>
      <vt:lpstr>ProLiant blade servers –    Delivering Value to Partners  </vt:lpstr>
      <vt:lpstr>The New ProLiant BL420c and BL465c Gen8</vt:lpstr>
      <vt:lpstr>HP ProLiant BL660c Gen8 Server Series </vt:lpstr>
      <vt:lpstr>HP Provides the Best Path to the Cloud</vt:lpstr>
      <vt:lpstr>Enhancing HP CloudSystem </vt:lpstr>
      <vt:lpstr>e-Series and the SMB     Patricia Arboleda WW SMB Manager Industry Standard Servers and Software</vt:lpstr>
      <vt:lpstr>SMB Market Overview</vt:lpstr>
      <vt:lpstr>Addressing the SMB </vt:lpstr>
      <vt:lpstr>Small business customers tell us  they want IT to be carefree. </vt:lpstr>
      <vt:lpstr>Benefits of the e-Series ProLiant Servers</vt:lpstr>
      <vt:lpstr>e-Series vs. p-Series  both Built on ProActive Insight Architecture  </vt:lpstr>
      <vt:lpstr>The HP ProLiant rack &amp; tower portfolio</vt:lpstr>
      <vt:lpstr>HP is Transforming the  small business server market…  </vt:lpstr>
      <vt:lpstr>HP iQuote    Patricia Arboleda WW SMB Manager Industry Standard Servers and Software</vt:lpstr>
      <vt:lpstr>What is iQuote?</vt:lpstr>
      <vt:lpstr>iQuote simplifies selling HP products</vt:lpstr>
      <vt:lpstr>iQuote super-charges ecommerce capability</vt:lpstr>
      <vt:lpstr>HP iQuote Integration &amp; Data Flow</vt:lpstr>
      <vt:lpstr>How HP iQuote Works</vt:lpstr>
      <vt:lpstr>HP iQuote Growth &amp; Adoption</vt:lpstr>
      <vt:lpstr>How to get started with HP iQuote</vt:lpstr>
      <vt:lpstr>Sales Resources</vt:lpstr>
      <vt:lpstr>Let’s WIN TOGETHER!</vt:lpstr>
      <vt:lpstr>ProLiant Gen8 Advantages for the HP Channel</vt:lpstr>
      <vt:lpstr>Thank you</vt:lpstr>
      <vt:lpstr>Resources to Help You Sell</vt:lpstr>
      <vt:lpstr>声明：</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Microsoft</cp:lastModifiedBy>
  <cp:revision>707</cp:revision>
  <cp:lastPrinted>2011-11-04T15:44:02Z</cp:lastPrinted>
  <dcterms:created xsi:type="dcterms:W3CDTF">2012-01-13T14:12:49Z</dcterms:created>
  <dcterms:modified xsi:type="dcterms:W3CDTF">2018-01-05T05:19:31Z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0x010100CAB08306299B9A4885111623B01A5B57</vt:lpwstr>
  </property>
</Properties>
</file>